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75" r:id="rId3"/>
    <p:sldId id="288" r:id="rId4"/>
    <p:sldId id="299" r:id="rId5"/>
    <p:sldId id="276" r:id="rId6"/>
    <p:sldId id="300"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7"/>
    <p:restoredTop sz="95714"/>
  </p:normalViewPr>
  <p:slideViewPr>
    <p:cSldViewPr snapToGrid="0" snapToObjects="1">
      <p:cViewPr varScale="1">
        <p:scale>
          <a:sx n="56" d="100"/>
          <a:sy n="56" d="100"/>
        </p:scale>
        <p:origin x="208" y="1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2F5F-5407-BC49-9A5E-CC6E90504C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3CBD80-97E3-4143-B0FE-8013A0AAD0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F1F9F4-95A3-B841-AD3E-29B8A4884D6E}"/>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508056C3-5EC8-D648-BB61-20DB6E842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7DE0F8-B122-D848-B626-6B53AA3B9DCC}"/>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153797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1CD56-246B-744F-B3D5-3B5A7D19FB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3F1F16-D562-5F45-9639-34DBFADAE8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1FAF66-5020-574D-98FA-173423F7B3D5}"/>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ED7B2899-286C-F540-AB44-6E1A07BA1C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2565D9-11C5-A746-9331-7707FB7DA4A6}"/>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894644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34E5-9BAF-E04B-81CC-F10A6A1D2C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8184778-E2F8-1349-AD25-A38EBC2278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0935073-DD0E-1242-8493-1BFF558092EF}"/>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E9333869-B539-604F-BA90-363F4FFB9E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E3A454-7167-4345-B636-9DAC6667441F}"/>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516176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A0842-1313-AC48-B8A3-4B02605961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4637A5-69AB-0646-A038-817A9320E4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03FD5FD-3ADA-314D-98EA-C3BA759E90E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C92876F-16A8-BE48-B9FF-CB24FB312E40}"/>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6" name="Footer Placeholder 5">
            <a:extLst>
              <a:ext uri="{FF2B5EF4-FFF2-40B4-BE49-F238E27FC236}">
                <a16:creationId xmlns:a16="http://schemas.microsoft.com/office/drawing/2014/main" id="{C4900815-C7AF-A340-B5F7-8DBBCCA9B5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C2AA4-C0C1-9D43-9BE0-25718C223631}"/>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4026436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15F5-8614-1C46-8148-5DA0E012B5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58F8FB-CC1B-504F-A83D-F1599B64D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2ED77D2-2EF3-B443-8D19-29B2B5766AC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5B9E68E-55FC-E848-92A8-CAEDDDACF5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56F99BB-E2DA-8542-964E-41B53BEECC9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BEDA26-33A7-AB46-9BEF-EA1A79FF5441}"/>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8" name="Footer Placeholder 7">
            <a:extLst>
              <a:ext uri="{FF2B5EF4-FFF2-40B4-BE49-F238E27FC236}">
                <a16:creationId xmlns:a16="http://schemas.microsoft.com/office/drawing/2014/main" id="{0CD5C191-6DCB-DC4C-839F-2EC1FF526B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1704F4-AC2C-3549-A5A9-834A0872BCD9}"/>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1870307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72D64-15A7-714F-AF91-A42B43C00B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F47C3B-A6C7-154A-AE49-8908AC41F6AC}"/>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4" name="Footer Placeholder 3">
            <a:extLst>
              <a:ext uri="{FF2B5EF4-FFF2-40B4-BE49-F238E27FC236}">
                <a16:creationId xmlns:a16="http://schemas.microsoft.com/office/drawing/2014/main" id="{6078CD43-0F0D-E54F-BE16-C44CC1A791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A7D2A49-F011-7E4A-A54C-86F7FD35B50F}"/>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601999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89C338-767B-E345-8A40-734E038A98DA}"/>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3" name="Footer Placeholder 2">
            <a:extLst>
              <a:ext uri="{FF2B5EF4-FFF2-40B4-BE49-F238E27FC236}">
                <a16:creationId xmlns:a16="http://schemas.microsoft.com/office/drawing/2014/main" id="{E5456B39-0E88-6041-95D3-F97377D9B8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3AD2551-B59C-514D-B2A8-E4639BD2AD8D}"/>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1633520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4D11-9222-A944-B782-6DBFC0D912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50D7CFE-1810-DE4C-B7C5-D3B678E4DB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2497C95-57B7-714B-A891-9C1E5225C3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132446-C43D-E741-B346-C2EE3ED88487}"/>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6" name="Footer Placeholder 5">
            <a:extLst>
              <a:ext uri="{FF2B5EF4-FFF2-40B4-BE49-F238E27FC236}">
                <a16:creationId xmlns:a16="http://schemas.microsoft.com/office/drawing/2014/main" id="{177F8191-C6B0-994F-BFEF-07912376B6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725E99-CBCC-3545-8AC3-4B341D114157}"/>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309643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CE09-71C5-5045-9B33-111A3727AF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1622345-87CF-3C47-B471-7FC91C43D0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B9624B-31E5-8C41-9453-BD4D83920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6401A7-67EE-3C4B-9ED7-CD07B6F9308B}"/>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6" name="Footer Placeholder 5">
            <a:extLst>
              <a:ext uri="{FF2B5EF4-FFF2-40B4-BE49-F238E27FC236}">
                <a16:creationId xmlns:a16="http://schemas.microsoft.com/office/drawing/2014/main" id="{BB8AFA1D-CF7B-A745-810A-8EB5A37C26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6B48C0-FD31-A644-AEC8-EA0122E0B13E}"/>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3313833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9965-BE38-E04F-9B4F-3732168D07D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741E7C-BDF2-5E48-91E6-CE135EE8D3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9F59D0-E63E-2B42-8245-B08C2A802F1A}"/>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C0528980-832D-404B-ACBB-EA6F9E6A36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75D5C8-771E-0A40-AF25-9B0A720F38E6}"/>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1094124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5E687D-D1A6-DD43-95C6-1D49DED39E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6A647E-708F-7842-B0DF-C512677669E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CA6637-F8D2-6842-BF8C-90265B1F3CAD}"/>
              </a:ext>
            </a:extLst>
          </p:cNvPr>
          <p:cNvSpPr>
            <a:spLocks noGrp="1"/>
          </p:cNvSpPr>
          <p:nvPr>
            <p:ph type="dt" sz="half" idx="10"/>
          </p:nvPr>
        </p:nvSpPr>
        <p:spPr/>
        <p:txBody>
          <a:body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F8E03D92-FEBC-F745-A285-8F1F7859DD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82EC93-1742-284D-8F72-3FC269F64428}"/>
              </a:ext>
            </a:extLst>
          </p:cNvPr>
          <p:cNvSpPr>
            <a:spLocks noGrp="1"/>
          </p:cNvSpPr>
          <p:nvPr>
            <p:ph type="sldNum" sz="quarter" idx="12"/>
          </p:nvPr>
        </p:nvSpPr>
        <p:spPr/>
        <p:txBody>
          <a:bodyPr/>
          <a:lstStyle/>
          <a:p>
            <a:fld id="{7AC8F4B1-8ECB-704C-AA39-9A7F753F44B9}" type="slidenum">
              <a:rPr lang="en-GB" smtClean="0"/>
              <a:t>‹#›</a:t>
            </a:fld>
            <a:endParaRPr lang="en-GB"/>
          </a:p>
        </p:txBody>
      </p:sp>
    </p:spTree>
    <p:extLst>
      <p:ext uri="{BB962C8B-B14F-4D97-AF65-F5344CB8AC3E}">
        <p14:creationId xmlns:p14="http://schemas.microsoft.com/office/powerpoint/2010/main" val="2535901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F22B3-5AE4-0C47-992B-23BE270189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34CE0C-B62A-E047-85A9-031603CA16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3C2F28-3359-0846-972C-554F1C55C8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CAD86-9A9E-BA44-AF3C-E590BF9291F0}" type="datetimeFigureOut">
              <a:rPr lang="en-GB" smtClean="0"/>
              <a:t>29/12/2020</a:t>
            </a:fld>
            <a:endParaRPr lang="en-GB"/>
          </a:p>
        </p:txBody>
      </p:sp>
      <p:sp>
        <p:nvSpPr>
          <p:cNvPr id="5" name="Footer Placeholder 4">
            <a:extLst>
              <a:ext uri="{FF2B5EF4-FFF2-40B4-BE49-F238E27FC236}">
                <a16:creationId xmlns:a16="http://schemas.microsoft.com/office/drawing/2014/main" id="{F6DA9DE1-C1C9-6249-887C-0462368DC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5108108-6561-E649-8910-4182963FEF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C8F4B1-8ECB-704C-AA39-9A7F753F44B9}" type="slidenum">
              <a:rPr lang="en-GB" smtClean="0"/>
              <a:t>‹#›</a:t>
            </a:fld>
            <a:endParaRPr lang="en-GB"/>
          </a:p>
        </p:txBody>
      </p:sp>
    </p:spTree>
    <p:extLst>
      <p:ext uri="{BB962C8B-B14F-4D97-AF65-F5344CB8AC3E}">
        <p14:creationId xmlns:p14="http://schemas.microsoft.com/office/powerpoint/2010/main" val="1905072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youtu.be/DuVw9sGpWUc"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youtu.be/ET9w6a00I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1929550-03FD-774C-8CA3-F178A9A982EF}"/>
              </a:ext>
            </a:extLst>
          </p:cNvPr>
          <p:cNvSpPr>
            <a:spLocks noGrp="1"/>
          </p:cNvSpPr>
          <p:nvPr>
            <p:ph type="title"/>
          </p:nvPr>
        </p:nvSpPr>
        <p:spPr>
          <a:xfrm>
            <a:off x="1919288" y="1"/>
            <a:ext cx="8229600" cy="1052513"/>
          </a:xfrm>
        </p:spPr>
        <p:txBody>
          <a:bodyPr/>
          <a:lstStyle/>
          <a:p>
            <a:pPr marL="762000" indent="-762000">
              <a:buFontTx/>
              <a:buAutoNum type="arabicPeriod"/>
            </a:pPr>
            <a:r>
              <a:rPr lang="en-GB" altLang="en-US" sz="2800" b="1" u="sng"/>
              <a:t>THE GERMAN CONFEDERATION</a:t>
            </a:r>
            <a:br>
              <a:rPr lang="en-GB" altLang="en-US" sz="2800" b="1" u="sng"/>
            </a:br>
            <a:r>
              <a:rPr lang="en-GB" altLang="en-US" sz="2800" b="1" u="sng"/>
              <a:t>1815-1848.</a:t>
            </a:r>
          </a:p>
        </p:txBody>
      </p:sp>
      <p:sp>
        <p:nvSpPr>
          <p:cNvPr id="4100" name="Text Box 4">
            <a:extLst>
              <a:ext uri="{FF2B5EF4-FFF2-40B4-BE49-F238E27FC236}">
                <a16:creationId xmlns:a16="http://schemas.microsoft.com/office/drawing/2014/main" id="{04C00A1D-2735-4E73-AF34-EA67532BF98E}"/>
              </a:ext>
            </a:extLst>
          </p:cNvPr>
          <p:cNvSpPr txBox="1">
            <a:spLocks noChangeArrowheads="1"/>
          </p:cNvSpPr>
          <p:nvPr/>
        </p:nvSpPr>
        <p:spPr bwMode="auto">
          <a:xfrm>
            <a:off x="1774825" y="1125538"/>
            <a:ext cx="4681538" cy="5694362"/>
          </a:xfrm>
          <a:prstGeom prst="rect">
            <a:avLst/>
          </a:prstGeom>
          <a:noFill/>
          <a:ln w="9525">
            <a:noFill/>
            <a:miter lim="800000"/>
            <a:headEnd/>
            <a:tailEnd/>
          </a:ln>
          <a:effectLst/>
        </p:spPr>
        <p:txBody>
          <a:bodyPr>
            <a:spAutoFit/>
          </a:bodyPr>
          <a:lstStyle/>
          <a:p>
            <a:pPr marL="371475" indent="-371475">
              <a:spcBef>
                <a:spcPct val="50000"/>
              </a:spcBef>
              <a:buFontTx/>
              <a:buAutoNum type="romanLcPeriod"/>
              <a:defRPr/>
            </a:pPr>
            <a:r>
              <a:rPr lang="en-GB" sz="2400" b="1" u="sng" dirty="0">
                <a:latin typeface="+mj-lt"/>
              </a:rPr>
              <a:t>Why was German Unification unlikely in 1815?</a:t>
            </a:r>
          </a:p>
          <a:p>
            <a:pPr marL="371475" indent="-371475">
              <a:spcBef>
                <a:spcPct val="50000"/>
              </a:spcBef>
              <a:defRPr/>
            </a:pPr>
            <a:endParaRPr lang="en-GB" sz="2400" b="1" dirty="0">
              <a:latin typeface="+mj-lt"/>
            </a:endParaRPr>
          </a:p>
          <a:p>
            <a:pPr marL="371475" indent="-371475">
              <a:spcBef>
                <a:spcPct val="50000"/>
              </a:spcBef>
              <a:buFontTx/>
              <a:buChar char="•"/>
              <a:defRPr/>
            </a:pPr>
            <a:r>
              <a:rPr lang="en-GB" sz="2000" b="1" dirty="0">
                <a:latin typeface="+mj-lt"/>
              </a:rPr>
              <a:t>The </a:t>
            </a:r>
            <a:r>
              <a:rPr lang="en-GB" sz="2000" b="1" u="sng" dirty="0">
                <a:solidFill>
                  <a:srgbClr val="990000"/>
                </a:solidFill>
                <a:latin typeface="+mj-lt"/>
              </a:rPr>
              <a:t>German Confederation</a:t>
            </a:r>
            <a:r>
              <a:rPr lang="en-GB" sz="2000" b="1" dirty="0">
                <a:latin typeface="+mj-lt"/>
              </a:rPr>
              <a:t> was set up at the Congress of Vienna (1815) with </a:t>
            </a:r>
            <a:r>
              <a:rPr lang="en-GB" sz="2000" b="1" u="sng" dirty="0">
                <a:solidFill>
                  <a:srgbClr val="990000"/>
                </a:solidFill>
                <a:latin typeface="+mj-lt"/>
              </a:rPr>
              <a:t>39 separate states</a:t>
            </a:r>
            <a:r>
              <a:rPr lang="en-GB" sz="2000" b="1" dirty="0">
                <a:latin typeface="+mj-lt"/>
              </a:rPr>
              <a:t> all being controlled by separate rulers.</a:t>
            </a:r>
          </a:p>
          <a:p>
            <a:pPr marL="371475" indent="-371475">
              <a:spcBef>
                <a:spcPct val="50000"/>
              </a:spcBef>
              <a:buFontTx/>
              <a:buChar char="•"/>
              <a:defRPr/>
            </a:pPr>
            <a:r>
              <a:rPr lang="en-GB" sz="2000" b="1" dirty="0">
                <a:latin typeface="+mj-lt"/>
              </a:rPr>
              <a:t>The </a:t>
            </a:r>
            <a:r>
              <a:rPr lang="en-GB" sz="2000" b="1" u="sng" dirty="0">
                <a:solidFill>
                  <a:srgbClr val="990000"/>
                </a:solidFill>
                <a:latin typeface="+mj-lt"/>
              </a:rPr>
              <a:t>Diet</a:t>
            </a:r>
            <a:r>
              <a:rPr lang="en-GB" sz="2000" b="1" dirty="0">
                <a:latin typeface="+mj-lt"/>
              </a:rPr>
              <a:t> (Parliament) of the Confederation included representatives from each state chosen by the individual princes. </a:t>
            </a:r>
          </a:p>
          <a:p>
            <a:pPr marL="371475" indent="-371475">
              <a:spcBef>
                <a:spcPct val="50000"/>
              </a:spcBef>
              <a:buFontTx/>
              <a:buChar char="•"/>
              <a:defRPr/>
            </a:pPr>
            <a:endParaRPr lang="en-GB" sz="2000" b="1" dirty="0">
              <a:latin typeface="+mj-lt"/>
            </a:endParaRPr>
          </a:p>
          <a:p>
            <a:pPr marL="371475" indent="-371475">
              <a:spcBef>
                <a:spcPct val="50000"/>
              </a:spcBef>
              <a:buFontTx/>
              <a:buChar char="•"/>
              <a:defRPr/>
            </a:pPr>
            <a:r>
              <a:rPr lang="en-GB" sz="2000" b="1" dirty="0">
                <a:latin typeface="+mj-lt"/>
              </a:rPr>
              <a:t>It had little power as there was unanimous verdicts and no army or civil service.</a:t>
            </a:r>
          </a:p>
        </p:txBody>
      </p:sp>
      <p:pic>
        <p:nvPicPr>
          <p:cNvPr id="18435" name="Picture 5" descr="http://www.gutenberg.org/files/39332/39332-h/images/167-1100.png">
            <a:hlinkClick r:id="rId2"/>
            <a:extLst>
              <a:ext uri="{FF2B5EF4-FFF2-40B4-BE49-F238E27FC236}">
                <a16:creationId xmlns:a16="http://schemas.microsoft.com/office/drawing/2014/main" id="{E69AB8B4-E431-7B40-A116-A3AF56C7A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825" y="1196976"/>
            <a:ext cx="3754438" cy="543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790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02B6076-D295-0841-8D50-E9AFDEC1194F}"/>
              </a:ext>
            </a:extLst>
          </p:cNvPr>
          <p:cNvSpPr>
            <a:spLocks noGrp="1"/>
          </p:cNvSpPr>
          <p:nvPr>
            <p:ph type="title"/>
          </p:nvPr>
        </p:nvSpPr>
        <p:spPr>
          <a:xfrm>
            <a:off x="1919288" y="1"/>
            <a:ext cx="8229600" cy="1052513"/>
          </a:xfrm>
        </p:spPr>
        <p:txBody>
          <a:bodyPr/>
          <a:lstStyle/>
          <a:p>
            <a:pPr marL="762000" indent="-762000">
              <a:buFontTx/>
              <a:buAutoNum type="arabicPeriod"/>
            </a:pPr>
            <a:r>
              <a:rPr lang="en-GB" altLang="en-US" sz="2800" b="1" u="sng"/>
              <a:t>THE GERMAN CONFEDERATION</a:t>
            </a:r>
            <a:br>
              <a:rPr lang="en-GB" altLang="en-US" sz="2800" b="1" u="sng"/>
            </a:br>
            <a:r>
              <a:rPr lang="en-GB" altLang="en-US" sz="2800" b="1" u="sng"/>
              <a:t>1815-1848.</a:t>
            </a:r>
          </a:p>
        </p:txBody>
      </p:sp>
      <p:sp>
        <p:nvSpPr>
          <p:cNvPr id="4100" name="Text Box 4">
            <a:extLst>
              <a:ext uri="{FF2B5EF4-FFF2-40B4-BE49-F238E27FC236}">
                <a16:creationId xmlns:a16="http://schemas.microsoft.com/office/drawing/2014/main" id="{34FD96CA-DF45-4A57-86D8-B85ECF2F6DFA}"/>
              </a:ext>
            </a:extLst>
          </p:cNvPr>
          <p:cNvSpPr txBox="1">
            <a:spLocks noChangeArrowheads="1"/>
          </p:cNvSpPr>
          <p:nvPr/>
        </p:nvSpPr>
        <p:spPr bwMode="auto">
          <a:xfrm>
            <a:off x="1703388" y="1700213"/>
            <a:ext cx="4824412" cy="3785652"/>
          </a:xfrm>
          <a:prstGeom prst="rect">
            <a:avLst/>
          </a:prstGeom>
          <a:noFill/>
          <a:ln w="9525">
            <a:noFill/>
            <a:miter lim="800000"/>
            <a:headEnd/>
            <a:tailEnd/>
          </a:ln>
          <a:effectLst/>
        </p:spPr>
        <p:txBody>
          <a:bodyPr>
            <a:spAutoFit/>
          </a:bodyPr>
          <a:lstStyle/>
          <a:p>
            <a:pPr marL="371475" indent="-371475">
              <a:spcBef>
                <a:spcPct val="50000"/>
              </a:spcBef>
              <a:buFontTx/>
              <a:buAutoNum type="romanLcPeriod"/>
              <a:defRPr/>
            </a:pPr>
            <a:r>
              <a:rPr lang="en-GB" sz="2400" b="1" u="sng" dirty="0">
                <a:latin typeface="+mj-lt"/>
              </a:rPr>
              <a:t>Why was German Unification unlikely in 1815?</a:t>
            </a:r>
          </a:p>
          <a:p>
            <a:pPr marL="371475" indent="-371475">
              <a:spcBef>
                <a:spcPct val="50000"/>
              </a:spcBef>
              <a:buFontTx/>
              <a:buChar char="•"/>
              <a:defRPr/>
            </a:pPr>
            <a:r>
              <a:rPr lang="en-GB" sz="2400" b="1" u="sng" dirty="0">
                <a:solidFill>
                  <a:srgbClr val="990000"/>
                </a:solidFill>
                <a:latin typeface="+mj-lt"/>
              </a:rPr>
              <a:t>‘Peaceful Dualism</a:t>
            </a:r>
            <a:r>
              <a:rPr lang="en-GB" sz="2400" b="1" dirty="0">
                <a:solidFill>
                  <a:srgbClr val="990000"/>
                </a:solidFill>
                <a:latin typeface="+mj-lt"/>
              </a:rPr>
              <a:t>’</a:t>
            </a:r>
            <a:r>
              <a:rPr lang="en-GB" sz="2400" b="1" dirty="0">
                <a:latin typeface="+mj-lt"/>
              </a:rPr>
              <a:t> meant that </a:t>
            </a:r>
            <a:r>
              <a:rPr lang="en-GB" sz="2400" b="1" u="sng" dirty="0">
                <a:solidFill>
                  <a:srgbClr val="990000"/>
                </a:solidFill>
                <a:latin typeface="+mj-lt"/>
              </a:rPr>
              <a:t>Austria and Prussia</a:t>
            </a:r>
            <a:r>
              <a:rPr lang="en-GB" sz="2400" b="1" dirty="0">
                <a:latin typeface="+mj-lt"/>
              </a:rPr>
              <a:t> dominated and shared the control of Germany. </a:t>
            </a:r>
          </a:p>
          <a:p>
            <a:pPr marL="371475" indent="-371475">
              <a:spcBef>
                <a:spcPct val="50000"/>
              </a:spcBef>
              <a:buFontTx/>
              <a:buChar char="•"/>
              <a:defRPr/>
            </a:pPr>
            <a:r>
              <a:rPr lang="en-GB" sz="2400" b="1" dirty="0">
                <a:latin typeface="+mj-lt"/>
              </a:rPr>
              <a:t>The southern catholic states tended to look towards Austria for leadership and the northern, protestant states to Prussia.</a:t>
            </a:r>
          </a:p>
        </p:txBody>
      </p:sp>
      <p:sp>
        <p:nvSpPr>
          <p:cNvPr id="19459" name="AutoShape 5" descr="http://upload.wikimedia.org/wikipedia/commons/thumb/a/ac/Deutscher-Dualismus.gif/800px-Deutscher-Dualismus.gif">
            <a:extLst>
              <a:ext uri="{FF2B5EF4-FFF2-40B4-BE49-F238E27FC236}">
                <a16:creationId xmlns:a16="http://schemas.microsoft.com/office/drawing/2014/main" id="{F8BD612E-28B7-2945-8019-29EF73411F01}"/>
              </a:ext>
            </a:extLst>
          </p:cNvPr>
          <p:cNvSpPr>
            <a:spLocks noChangeAspect="1" noChangeArrowheads="1"/>
          </p:cNvSpPr>
          <p:nvPr/>
        </p:nvSpPr>
        <p:spPr bwMode="auto">
          <a:xfrm>
            <a:off x="1679576" y="-1965325"/>
            <a:ext cx="6791325"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19460" name="Picture 7" descr="http://upload.wikimedia.org/wikipedia/commons/thumb/a/ac/Deutscher-Dualismus.gif/800px-Deutscher-Dualismus.gif">
            <a:hlinkClick r:id="rId2"/>
            <a:extLst>
              <a:ext uri="{FF2B5EF4-FFF2-40B4-BE49-F238E27FC236}">
                <a16:creationId xmlns:a16="http://schemas.microsoft.com/office/drawing/2014/main" id="{E4757D2F-C6C9-634B-8042-C9654F5FC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9" y="1916113"/>
            <a:ext cx="4105275"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7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A8104A49-6939-5546-B41B-17307DCB87D8}"/>
              </a:ext>
            </a:extLst>
          </p:cNvPr>
          <p:cNvSpPr>
            <a:spLocks noGrp="1"/>
          </p:cNvSpPr>
          <p:nvPr>
            <p:ph type="title"/>
          </p:nvPr>
        </p:nvSpPr>
        <p:spPr>
          <a:xfrm>
            <a:off x="1919288" y="1"/>
            <a:ext cx="8229600" cy="1052513"/>
          </a:xfrm>
        </p:spPr>
        <p:txBody>
          <a:bodyPr/>
          <a:lstStyle/>
          <a:p>
            <a:pPr marL="762000" indent="-762000">
              <a:buFontTx/>
              <a:buAutoNum type="arabicPeriod"/>
            </a:pPr>
            <a:r>
              <a:rPr lang="en-GB" altLang="en-US" sz="2800" b="1" u="sng"/>
              <a:t>THE GERMAN CONFEDERATION</a:t>
            </a:r>
            <a:br>
              <a:rPr lang="en-GB" altLang="en-US" sz="2800" b="1" u="sng"/>
            </a:br>
            <a:r>
              <a:rPr lang="en-GB" altLang="en-US" sz="2800" b="1" u="sng"/>
              <a:t>1815-1848.</a:t>
            </a:r>
          </a:p>
        </p:txBody>
      </p:sp>
      <p:sp>
        <p:nvSpPr>
          <p:cNvPr id="4100" name="Text Box 4">
            <a:extLst>
              <a:ext uri="{FF2B5EF4-FFF2-40B4-BE49-F238E27FC236}">
                <a16:creationId xmlns:a16="http://schemas.microsoft.com/office/drawing/2014/main" id="{332EB91A-93E9-433A-A668-9167A105FD7F}"/>
              </a:ext>
            </a:extLst>
          </p:cNvPr>
          <p:cNvSpPr txBox="1">
            <a:spLocks noChangeArrowheads="1"/>
          </p:cNvSpPr>
          <p:nvPr/>
        </p:nvSpPr>
        <p:spPr bwMode="auto">
          <a:xfrm>
            <a:off x="1774825" y="1125538"/>
            <a:ext cx="4681538" cy="5632450"/>
          </a:xfrm>
          <a:prstGeom prst="rect">
            <a:avLst/>
          </a:prstGeom>
          <a:noFill/>
          <a:ln w="9525">
            <a:noFill/>
            <a:miter lim="800000"/>
            <a:headEnd/>
            <a:tailEnd/>
          </a:ln>
          <a:effectLst/>
        </p:spPr>
        <p:txBody>
          <a:bodyPr>
            <a:spAutoFit/>
          </a:bodyPr>
          <a:lstStyle/>
          <a:p>
            <a:pPr marL="371475" indent="-371475">
              <a:spcBef>
                <a:spcPct val="50000"/>
              </a:spcBef>
              <a:buFontTx/>
              <a:buAutoNum type="romanLcPeriod"/>
              <a:defRPr/>
            </a:pPr>
            <a:r>
              <a:rPr lang="en-GB" sz="2400" b="1" u="sng" dirty="0">
                <a:latin typeface="+mj-lt"/>
              </a:rPr>
              <a:t>Why was German Unification unlikely in 1815?</a:t>
            </a:r>
            <a:endParaRPr lang="en-GB" sz="2400" b="1" dirty="0">
              <a:latin typeface="+mj-lt"/>
            </a:endParaRPr>
          </a:p>
          <a:p>
            <a:pPr marL="371475" indent="-371475">
              <a:spcBef>
                <a:spcPct val="50000"/>
              </a:spcBef>
              <a:buFontTx/>
              <a:buChar char="•"/>
              <a:defRPr/>
            </a:pPr>
            <a:r>
              <a:rPr lang="en-GB" sz="2400" b="1" dirty="0">
                <a:latin typeface="+mj-lt"/>
              </a:rPr>
              <a:t>The was </a:t>
            </a:r>
            <a:r>
              <a:rPr lang="en-GB" sz="2400" b="1" u="sng" dirty="0">
                <a:solidFill>
                  <a:srgbClr val="990000"/>
                </a:solidFill>
                <a:latin typeface="+mj-lt"/>
              </a:rPr>
              <a:t>cultural, religious and national disunity</a:t>
            </a:r>
            <a:r>
              <a:rPr lang="en-GB" sz="2400" b="1" dirty="0">
                <a:latin typeface="+mj-lt"/>
              </a:rPr>
              <a:t>. Some non-Germans were part of the Confederation; some Confederation states were ruled by non-Germans and parts of the Habsburg Empire was outside of the Confederation.</a:t>
            </a:r>
          </a:p>
          <a:p>
            <a:pPr marL="371475" indent="-371475">
              <a:spcBef>
                <a:spcPct val="50000"/>
              </a:spcBef>
              <a:buFontTx/>
              <a:buChar char="•"/>
              <a:defRPr/>
            </a:pPr>
            <a:r>
              <a:rPr lang="en-GB" sz="2400" b="1" dirty="0">
                <a:latin typeface="+mj-lt"/>
              </a:rPr>
              <a:t>The </a:t>
            </a:r>
            <a:r>
              <a:rPr lang="en-GB" sz="2400" b="1" u="sng" dirty="0">
                <a:solidFill>
                  <a:srgbClr val="990000"/>
                </a:solidFill>
                <a:latin typeface="+mj-lt"/>
              </a:rPr>
              <a:t>Junkers</a:t>
            </a:r>
            <a:r>
              <a:rPr lang="en-GB" sz="2400" b="1" dirty="0">
                <a:latin typeface="+mj-lt"/>
              </a:rPr>
              <a:t> (aristocratic landowners) dominated society. There was </a:t>
            </a:r>
            <a:r>
              <a:rPr lang="en-GB" sz="2400" b="1" u="sng" dirty="0">
                <a:solidFill>
                  <a:srgbClr val="990000"/>
                </a:solidFill>
                <a:latin typeface="+mj-lt"/>
              </a:rPr>
              <a:t>little industry or large towns.</a:t>
            </a:r>
          </a:p>
        </p:txBody>
      </p:sp>
      <p:sp>
        <p:nvSpPr>
          <p:cNvPr id="20483" name="AutoShape 5" descr="http://www.presseurop.eu/files/images/article/catholics-vs-protestants.jpg?1347014963">
            <a:extLst>
              <a:ext uri="{FF2B5EF4-FFF2-40B4-BE49-F238E27FC236}">
                <a16:creationId xmlns:a16="http://schemas.microsoft.com/office/drawing/2014/main" id="{2E8D899E-0BDF-DA4B-84C8-D1A192E0F9B1}"/>
              </a:ext>
            </a:extLst>
          </p:cNvPr>
          <p:cNvSpPr>
            <a:spLocks noChangeAspect="1" noChangeArrowheads="1"/>
          </p:cNvSpPr>
          <p:nvPr/>
        </p:nvSpPr>
        <p:spPr bwMode="auto">
          <a:xfrm>
            <a:off x="1679575" y="-1028700"/>
            <a:ext cx="46672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20484" name="Picture 7" descr="http://www.presseurop.eu/files/images/article/catholics-vs-protestants.jpg?1347014963">
            <a:extLst>
              <a:ext uri="{FF2B5EF4-FFF2-40B4-BE49-F238E27FC236}">
                <a16:creationId xmlns:a16="http://schemas.microsoft.com/office/drawing/2014/main" id="{94CC4CEF-71BA-F540-BA69-CF9A5367E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1" y="1844675"/>
            <a:ext cx="417671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533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45F9F2D8-11E3-0A45-B435-2BBFED46F671}"/>
              </a:ext>
            </a:extLst>
          </p:cNvPr>
          <p:cNvSpPr>
            <a:spLocks noGrp="1"/>
          </p:cNvSpPr>
          <p:nvPr>
            <p:ph type="title"/>
          </p:nvPr>
        </p:nvSpPr>
        <p:spPr>
          <a:xfrm>
            <a:off x="1919288" y="1"/>
            <a:ext cx="8229600" cy="1052513"/>
          </a:xfrm>
        </p:spPr>
        <p:txBody>
          <a:bodyPr/>
          <a:lstStyle/>
          <a:p>
            <a:pPr marL="762000" indent="-762000">
              <a:buFontTx/>
              <a:buAutoNum type="arabicPeriod"/>
            </a:pPr>
            <a:r>
              <a:rPr lang="en-GB" altLang="en-US" sz="2800" b="1" u="sng"/>
              <a:t>THE GERMAN CONFEDERATION</a:t>
            </a:r>
            <a:br>
              <a:rPr lang="en-GB" altLang="en-US" sz="2800" b="1" u="sng"/>
            </a:br>
            <a:r>
              <a:rPr lang="en-GB" altLang="en-US" sz="2800" b="1" u="sng"/>
              <a:t>1815-1848.</a:t>
            </a:r>
          </a:p>
        </p:txBody>
      </p:sp>
      <p:sp>
        <p:nvSpPr>
          <p:cNvPr id="4100" name="Text Box 4">
            <a:extLst>
              <a:ext uri="{FF2B5EF4-FFF2-40B4-BE49-F238E27FC236}">
                <a16:creationId xmlns:a16="http://schemas.microsoft.com/office/drawing/2014/main" id="{1E8B9FAA-3545-44E3-8AA2-1EFDBDB83F10}"/>
              </a:ext>
            </a:extLst>
          </p:cNvPr>
          <p:cNvSpPr txBox="1">
            <a:spLocks noChangeArrowheads="1"/>
          </p:cNvSpPr>
          <p:nvPr/>
        </p:nvSpPr>
        <p:spPr bwMode="auto">
          <a:xfrm>
            <a:off x="1679576" y="1117601"/>
            <a:ext cx="8469313" cy="830263"/>
          </a:xfrm>
          <a:prstGeom prst="rect">
            <a:avLst/>
          </a:prstGeom>
          <a:noFill/>
          <a:ln w="9525">
            <a:noFill/>
            <a:miter lim="800000"/>
            <a:headEnd/>
            <a:tailEnd/>
          </a:ln>
          <a:effectLst/>
        </p:spPr>
        <p:txBody>
          <a:bodyPr>
            <a:spAutoFit/>
          </a:bodyPr>
          <a:lstStyle/>
          <a:p>
            <a:pPr marL="371475" indent="-371475">
              <a:spcBef>
                <a:spcPct val="50000"/>
              </a:spcBef>
              <a:buFontTx/>
              <a:buAutoNum type="romanLcPeriod"/>
              <a:defRPr/>
            </a:pPr>
            <a:r>
              <a:rPr lang="en-GB" sz="2400" b="1" u="sng" dirty="0">
                <a:latin typeface="+mj-lt"/>
              </a:rPr>
              <a:t>Even those who supported changes in how Germany was governed were divided!</a:t>
            </a:r>
            <a:endParaRPr lang="en-GB" sz="2400" b="1" u="sng" dirty="0">
              <a:solidFill>
                <a:srgbClr val="990000"/>
              </a:solidFill>
              <a:latin typeface="+mj-lt"/>
            </a:endParaRPr>
          </a:p>
        </p:txBody>
      </p:sp>
      <p:sp>
        <p:nvSpPr>
          <p:cNvPr id="21507" name="AutoShape 5" descr="http://www.presseurop.eu/files/images/article/catholics-vs-protestants.jpg?1347014963">
            <a:extLst>
              <a:ext uri="{FF2B5EF4-FFF2-40B4-BE49-F238E27FC236}">
                <a16:creationId xmlns:a16="http://schemas.microsoft.com/office/drawing/2014/main" id="{84579653-D22E-E242-BB8D-CB01BA9D525D}"/>
              </a:ext>
            </a:extLst>
          </p:cNvPr>
          <p:cNvSpPr>
            <a:spLocks noChangeAspect="1" noChangeArrowheads="1"/>
          </p:cNvSpPr>
          <p:nvPr/>
        </p:nvSpPr>
        <p:spPr bwMode="auto">
          <a:xfrm>
            <a:off x="1679575" y="-1028700"/>
            <a:ext cx="46672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2" name="Rectangle 1">
            <a:extLst>
              <a:ext uri="{FF2B5EF4-FFF2-40B4-BE49-F238E27FC236}">
                <a16:creationId xmlns:a16="http://schemas.microsoft.com/office/drawing/2014/main" id="{48ED4D33-B32E-4B53-8D56-182E7225E99D}"/>
              </a:ext>
            </a:extLst>
          </p:cNvPr>
          <p:cNvSpPr/>
          <p:nvPr/>
        </p:nvSpPr>
        <p:spPr>
          <a:xfrm>
            <a:off x="1679576" y="2130425"/>
            <a:ext cx="4200525" cy="2090738"/>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000" b="1" u="sng" dirty="0">
                <a:solidFill>
                  <a:schemeClr val="tx1"/>
                </a:solidFill>
                <a:latin typeface="+mj-lt"/>
              </a:rPr>
              <a:t>Liberals</a:t>
            </a:r>
            <a:r>
              <a:rPr lang="en-GB" dirty="0">
                <a:solidFill>
                  <a:schemeClr val="tx1"/>
                </a:solidFill>
                <a:latin typeface="+mj-lt"/>
              </a:rPr>
              <a:t>:</a:t>
            </a:r>
          </a:p>
          <a:p>
            <a:pPr>
              <a:defRPr/>
            </a:pPr>
            <a:r>
              <a:rPr lang="en-GB" dirty="0">
                <a:solidFill>
                  <a:schemeClr val="tx1"/>
                </a:solidFill>
                <a:latin typeface="+mj-lt"/>
              </a:rPr>
              <a:t>promoted the idea of an elected parliament to pass laws and run the country, rather than power held solely by an absolute monarch. They also championed freedom of speech and an end to censorship</a:t>
            </a:r>
            <a:r>
              <a:rPr lang="en-GB" dirty="0">
                <a:solidFill>
                  <a:schemeClr val="tx1"/>
                </a:solidFill>
              </a:rPr>
              <a:t>.</a:t>
            </a:r>
            <a:endParaRPr lang="en-GB" sz="2000" dirty="0">
              <a:solidFill>
                <a:schemeClr val="tx1"/>
              </a:solidFill>
            </a:endParaRPr>
          </a:p>
        </p:txBody>
      </p:sp>
      <p:sp>
        <p:nvSpPr>
          <p:cNvPr id="7" name="Rectangle 6">
            <a:extLst>
              <a:ext uri="{FF2B5EF4-FFF2-40B4-BE49-F238E27FC236}">
                <a16:creationId xmlns:a16="http://schemas.microsoft.com/office/drawing/2014/main" id="{B08763CA-1158-4653-B475-7FF1856E5350}"/>
              </a:ext>
            </a:extLst>
          </p:cNvPr>
          <p:cNvSpPr/>
          <p:nvPr/>
        </p:nvSpPr>
        <p:spPr>
          <a:xfrm>
            <a:off x="6102350" y="2143125"/>
            <a:ext cx="4052888" cy="207803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b="1" u="sng" dirty="0">
                <a:solidFill>
                  <a:schemeClr val="tx1"/>
                </a:solidFill>
                <a:latin typeface="+mj-lt"/>
              </a:rPr>
              <a:t>Nationalists</a:t>
            </a:r>
          </a:p>
          <a:p>
            <a:pPr>
              <a:defRPr/>
            </a:pPr>
            <a:r>
              <a:rPr lang="en-GB" dirty="0">
                <a:solidFill>
                  <a:schemeClr val="tx1"/>
                </a:solidFill>
                <a:latin typeface="+mj-lt"/>
              </a:rPr>
              <a:t>Promoted the belief that ones nationality and language was the most important ingredient in forming a country. Often the idea is held that ones country supersedes all others and outside interests are ignored</a:t>
            </a:r>
            <a:endParaRPr lang="en-GB" dirty="0">
              <a:solidFill>
                <a:schemeClr val="tx1"/>
              </a:solidFill>
            </a:endParaRPr>
          </a:p>
        </p:txBody>
      </p:sp>
      <p:sp>
        <p:nvSpPr>
          <p:cNvPr id="3" name="TextBox 2">
            <a:extLst>
              <a:ext uri="{FF2B5EF4-FFF2-40B4-BE49-F238E27FC236}">
                <a16:creationId xmlns:a16="http://schemas.microsoft.com/office/drawing/2014/main" id="{A9C59C94-B008-478E-8F9F-D4FC78BFA133}"/>
              </a:ext>
            </a:extLst>
          </p:cNvPr>
          <p:cNvSpPr txBox="1"/>
          <p:nvPr/>
        </p:nvSpPr>
        <p:spPr>
          <a:xfrm>
            <a:off x="1519237" y="4278314"/>
            <a:ext cx="8893176" cy="2586037"/>
          </a:xfrm>
          <a:prstGeom prst="rect">
            <a:avLst/>
          </a:prstGeom>
          <a:noFill/>
        </p:spPr>
        <p:txBody>
          <a:bodyPr>
            <a:spAutoFit/>
          </a:bodyPr>
          <a:lstStyle/>
          <a:p>
            <a:pPr>
              <a:defRPr/>
            </a:pPr>
            <a:r>
              <a:rPr lang="en-GB" dirty="0">
                <a:latin typeface="+mj-lt"/>
              </a:rPr>
              <a:t>For the most part, until 1848 Liberalism was the most important ideological movement resisting the status quo of a divided and disparate Germany.</a:t>
            </a:r>
          </a:p>
          <a:p>
            <a:pPr>
              <a:defRPr/>
            </a:pPr>
            <a:endParaRPr lang="en-GB" dirty="0">
              <a:latin typeface="+mj-lt"/>
            </a:endParaRPr>
          </a:p>
          <a:p>
            <a:pPr>
              <a:defRPr/>
            </a:pPr>
            <a:r>
              <a:rPr lang="en-GB" dirty="0">
                <a:latin typeface="+mj-lt"/>
              </a:rPr>
              <a:t>However, Liberals were more focused on championing the cause of constitutional reform in the many German states as opposed to ripping up the map and uniting Germany as one political unity.</a:t>
            </a:r>
          </a:p>
          <a:p>
            <a:pPr>
              <a:defRPr/>
            </a:pPr>
            <a:endParaRPr lang="en-GB" dirty="0">
              <a:latin typeface="+mj-lt"/>
            </a:endParaRPr>
          </a:p>
          <a:p>
            <a:pPr>
              <a:defRPr/>
            </a:pPr>
            <a:r>
              <a:rPr lang="en-GB" dirty="0">
                <a:latin typeface="+mj-lt"/>
              </a:rPr>
              <a:t>Nationalism tends to thrive more under a state of war or occupation and thus had less of an impact on German intellectuals and thinkers in peacetime.</a:t>
            </a:r>
          </a:p>
        </p:txBody>
      </p:sp>
    </p:spTree>
    <p:extLst>
      <p:ext uri="{BB962C8B-B14F-4D97-AF65-F5344CB8AC3E}">
        <p14:creationId xmlns:p14="http://schemas.microsoft.com/office/powerpoint/2010/main" val="28650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3 Título">
            <a:extLst>
              <a:ext uri="{FF2B5EF4-FFF2-40B4-BE49-F238E27FC236}">
                <a16:creationId xmlns:a16="http://schemas.microsoft.com/office/drawing/2014/main" id="{0B6A957A-4DB3-114B-8DF2-E586D9C0AC94}"/>
              </a:ext>
            </a:extLst>
          </p:cNvPr>
          <p:cNvSpPr>
            <a:spLocks noGrp="1"/>
          </p:cNvSpPr>
          <p:nvPr>
            <p:ph type="title"/>
          </p:nvPr>
        </p:nvSpPr>
        <p:spPr>
          <a:xfrm>
            <a:off x="2133601" y="1176339"/>
            <a:ext cx="2212975" cy="1582737"/>
          </a:xfrm>
        </p:spPr>
        <p:txBody>
          <a:bodyPr>
            <a:normAutofit fontScale="90000"/>
          </a:bodyPr>
          <a:lstStyle/>
          <a:p>
            <a:pPr eaLnBrk="1" hangingPunct="1"/>
            <a:br>
              <a:rPr lang="en-GB" altLang="en-US"/>
            </a:br>
            <a:br>
              <a:rPr lang="en-GB" altLang="en-US"/>
            </a:br>
            <a:br>
              <a:rPr lang="en-GB" altLang="en-US"/>
            </a:br>
            <a:br>
              <a:rPr lang="en-GB" altLang="en-US"/>
            </a:br>
            <a:br>
              <a:rPr lang="en-GB" altLang="en-US" sz="2800"/>
            </a:br>
            <a:br>
              <a:rPr lang="en-GB" altLang="en-US" sz="2800"/>
            </a:br>
            <a:r>
              <a:rPr lang="en-GB" altLang="en-US" sz="2800"/>
              <a:t>		</a:t>
            </a:r>
            <a:br>
              <a:rPr lang="en-GB" altLang="en-US" sz="2800"/>
            </a:br>
            <a:br>
              <a:rPr lang="en-GB" altLang="en-US" sz="2800"/>
            </a:br>
            <a:br>
              <a:rPr lang="en-GB" altLang="en-US" sz="2800"/>
            </a:br>
            <a:endParaRPr lang="en-US" altLang="en-US" sz="2800"/>
          </a:p>
        </p:txBody>
      </p:sp>
      <p:sp>
        <p:nvSpPr>
          <p:cNvPr id="7" name="6 Marcador de texto">
            <a:extLst>
              <a:ext uri="{FF2B5EF4-FFF2-40B4-BE49-F238E27FC236}">
                <a16:creationId xmlns:a16="http://schemas.microsoft.com/office/drawing/2014/main" id="{53FB79BF-9F71-4DA5-AC8E-31132E3B8088}"/>
              </a:ext>
            </a:extLst>
          </p:cNvPr>
          <p:cNvSpPr>
            <a:spLocks noGrp="1"/>
          </p:cNvSpPr>
          <p:nvPr>
            <p:ph type="body" sz="half" idx="2"/>
          </p:nvPr>
        </p:nvSpPr>
        <p:spPr>
          <a:xfrm>
            <a:off x="190500" y="333375"/>
            <a:ext cx="2209800" cy="3740150"/>
          </a:xfrm>
        </p:spPr>
        <p:txBody>
          <a:bodyPr>
            <a:normAutofit/>
          </a:bodyPr>
          <a:lstStyle/>
          <a:p>
            <a:pPr>
              <a:buClr>
                <a:schemeClr val="accent3"/>
              </a:buClr>
              <a:defRPr/>
            </a:pPr>
            <a:r>
              <a:rPr lang="en-GB" sz="2400" b="1" dirty="0">
                <a:latin typeface="+mj-lt"/>
              </a:rPr>
              <a:t>iii. ‘Peaceful Dualism’ Austrian political and Prussian economic control.</a:t>
            </a:r>
            <a:endParaRPr lang="en-US" sz="2400" dirty="0">
              <a:latin typeface="+mj-lt"/>
            </a:endParaRPr>
          </a:p>
        </p:txBody>
      </p:sp>
      <p:pic>
        <p:nvPicPr>
          <p:cNvPr id="22531" name="Picture 2" descr="C:\Users\NOTEBOOK\Pictures\states_1815.gif">
            <a:extLst>
              <a:ext uri="{FF2B5EF4-FFF2-40B4-BE49-F238E27FC236}">
                <a16:creationId xmlns:a16="http://schemas.microsoft.com/office/drawing/2014/main" id="{AAB8AF4F-1E61-7044-856E-639C6B2AA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1" y="333375"/>
            <a:ext cx="8210549"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7 Rectángulo">
            <a:extLst>
              <a:ext uri="{FF2B5EF4-FFF2-40B4-BE49-F238E27FC236}">
                <a16:creationId xmlns:a16="http://schemas.microsoft.com/office/drawing/2014/main" id="{469B424F-434F-0C42-9CE0-573BCB8C9F90}"/>
              </a:ext>
            </a:extLst>
          </p:cNvPr>
          <p:cNvSpPr>
            <a:spLocks noChangeArrowheads="1"/>
          </p:cNvSpPr>
          <p:nvPr/>
        </p:nvSpPr>
        <p:spPr bwMode="auto">
          <a:xfrm>
            <a:off x="4440238" y="5732463"/>
            <a:ext cx="4572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1800" b="1">
                <a:latin typeface="Arial" panose="020B0604020202020204" pitchFamily="34" charset="0"/>
              </a:rPr>
              <a:t>Austria and Prussia</a:t>
            </a:r>
            <a:br>
              <a:rPr lang="en-GB" altLang="en-US" sz="1800" b="1">
                <a:latin typeface="Arial" panose="020B0604020202020204" pitchFamily="34" charset="0"/>
              </a:rPr>
            </a:br>
            <a:r>
              <a:rPr lang="en-GB" altLang="en-US" sz="1800" b="1">
                <a:latin typeface="Arial" panose="020B0604020202020204" pitchFamily="34" charset="0"/>
              </a:rPr>
              <a:t>German States 1815</a:t>
            </a:r>
            <a:endParaRPr lang="en-US" altLang="en-US" sz="1800">
              <a:latin typeface="Arial" panose="020B0604020202020204" pitchFamily="34" charset="0"/>
            </a:endParaRPr>
          </a:p>
        </p:txBody>
      </p:sp>
    </p:spTree>
    <p:extLst>
      <p:ext uri="{BB962C8B-B14F-4D97-AF65-F5344CB8AC3E}">
        <p14:creationId xmlns:p14="http://schemas.microsoft.com/office/powerpoint/2010/main" val="16793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2FD4F77A-049D-DE49-9F1F-2DCF15633B96}"/>
              </a:ext>
            </a:extLst>
          </p:cNvPr>
          <p:cNvSpPr>
            <a:spLocks noGrp="1"/>
          </p:cNvSpPr>
          <p:nvPr>
            <p:ph type="title"/>
          </p:nvPr>
        </p:nvSpPr>
        <p:spPr>
          <a:xfrm>
            <a:off x="1981200" y="188913"/>
            <a:ext cx="8229600" cy="1143000"/>
          </a:xfrm>
        </p:spPr>
        <p:txBody>
          <a:bodyPr/>
          <a:lstStyle/>
          <a:p>
            <a:r>
              <a:rPr lang="en-GB" altLang="en-US"/>
              <a:t>Recap Questions</a:t>
            </a:r>
          </a:p>
        </p:txBody>
      </p:sp>
      <p:sp>
        <p:nvSpPr>
          <p:cNvPr id="25602" name="Content Placeholder 2">
            <a:extLst>
              <a:ext uri="{FF2B5EF4-FFF2-40B4-BE49-F238E27FC236}">
                <a16:creationId xmlns:a16="http://schemas.microsoft.com/office/drawing/2014/main" id="{D37979F7-A71F-554B-A1F2-23C76F806A7D}"/>
              </a:ext>
            </a:extLst>
          </p:cNvPr>
          <p:cNvSpPr>
            <a:spLocks noGrp="1"/>
          </p:cNvSpPr>
          <p:nvPr>
            <p:ph idx="1"/>
          </p:nvPr>
        </p:nvSpPr>
        <p:spPr>
          <a:xfrm>
            <a:off x="1524000" y="1484314"/>
            <a:ext cx="9144000" cy="5113337"/>
          </a:xfrm>
        </p:spPr>
        <p:txBody>
          <a:bodyPr>
            <a:normAutofit lnSpcReduction="10000"/>
          </a:bodyPr>
          <a:lstStyle/>
          <a:p>
            <a:pPr marL="514350" indent="-514350">
              <a:buFont typeface="Calibri" panose="020F0502020204030204" pitchFamily="34" charset="0"/>
              <a:buAutoNum type="arabicPeriod"/>
            </a:pPr>
            <a:r>
              <a:rPr lang="en-GB" altLang="en-US"/>
              <a:t>What evidence is there to suggest that German states showed no interest in reforming their constitutions after 1815? (p.13-15)</a:t>
            </a:r>
          </a:p>
          <a:p>
            <a:pPr marL="514350" indent="-514350">
              <a:buFont typeface="Calibri" panose="020F0502020204030204" pitchFamily="34" charset="0"/>
              <a:buAutoNum type="arabicPeriod"/>
            </a:pPr>
            <a:r>
              <a:rPr lang="en-GB" altLang="en-US"/>
              <a:t>Can you find examples of how weak the German Confederation was in being an effective union? (p11-15)</a:t>
            </a:r>
          </a:p>
          <a:p>
            <a:pPr marL="514350" indent="-514350">
              <a:buFont typeface="Calibri" panose="020F0502020204030204" pitchFamily="34" charset="0"/>
              <a:buAutoNum type="arabicPeriod"/>
            </a:pPr>
            <a:r>
              <a:rPr lang="en-GB" altLang="en-US"/>
              <a:t>Were the Carlsbad Decrees out of proportion to how strong German nationalism / liberalism was in the 1810-20s? (p18/19)</a:t>
            </a:r>
          </a:p>
          <a:p>
            <a:pPr marL="514350" indent="-514350">
              <a:buFont typeface="Calibri" panose="020F0502020204030204" pitchFamily="34" charset="0"/>
              <a:buAutoNum type="arabicPeriod"/>
            </a:pPr>
            <a:r>
              <a:rPr lang="en-GB" altLang="en-US"/>
              <a:t>What dangers did liberals face in sharing their politics with the working classes? (p.20-21)</a:t>
            </a:r>
          </a:p>
          <a:p>
            <a:pPr marL="514350" indent="-514350">
              <a:buFont typeface="Calibri" panose="020F0502020204030204" pitchFamily="34" charset="0"/>
              <a:buAutoNum type="arabicPeriod"/>
            </a:pPr>
            <a:r>
              <a:rPr lang="en-GB" altLang="en-US"/>
              <a:t>How did nationalist ideals change in the 1830s? What role did Metternich play in fuelling the fire? (p20-21)</a:t>
            </a:r>
          </a:p>
          <a:p>
            <a:pPr marL="514350" indent="-514350">
              <a:buFont typeface="Calibri" panose="020F0502020204030204" pitchFamily="34" charset="0"/>
              <a:buAutoNum type="arabicPeriod"/>
            </a:pPr>
            <a:endParaRPr lang="en-GB" altLang="en-US"/>
          </a:p>
          <a:p>
            <a:pPr marL="514350" indent="-514350">
              <a:buFont typeface="Calibri" panose="020F0502020204030204" pitchFamily="34" charset="0"/>
              <a:buAutoNum type="arabicPeriod"/>
            </a:pPr>
            <a:endParaRPr lang="en-GB" altLang="en-US"/>
          </a:p>
        </p:txBody>
      </p:sp>
    </p:spTree>
    <p:extLst>
      <p:ext uri="{BB962C8B-B14F-4D97-AF65-F5344CB8AC3E}">
        <p14:creationId xmlns:p14="http://schemas.microsoft.com/office/powerpoint/2010/main" val="2912134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510</Words>
  <Application>Microsoft Macintosh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THE GERMAN CONFEDERATION 1815-1848.</vt:lpstr>
      <vt:lpstr>THE GERMAN CONFEDERATION 1815-1848.</vt:lpstr>
      <vt:lpstr>THE GERMAN CONFEDERATION 1815-1848.</vt:lpstr>
      <vt:lpstr>THE GERMAN CONFEDERATION 1815-1848.</vt:lpstr>
      <vt:lpstr>           </vt:lpstr>
      <vt:lpstr>Recap Questions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GERMAN CONFEDERATION 1815-1848.</dc:title>
  <dc:creator>John Wilson</dc:creator>
  <cp:lastModifiedBy>John Wilson</cp:lastModifiedBy>
  <cp:revision>1</cp:revision>
  <dcterms:created xsi:type="dcterms:W3CDTF">2020-12-28T21:39:40Z</dcterms:created>
  <dcterms:modified xsi:type="dcterms:W3CDTF">2020-12-28T21:40:40Z</dcterms:modified>
</cp:coreProperties>
</file>