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356" r:id="rId2"/>
    <p:sldId id="320" r:id="rId3"/>
    <p:sldId id="261" r:id="rId4"/>
    <p:sldId id="264" r:id="rId5"/>
    <p:sldId id="265" r:id="rId6"/>
    <p:sldId id="381" r:id="rId7"/>
    <p:sldId id="382" r:id="rId8"/>
    <p:sldId id="383" r:id="rId9"/>
    <p:sldId id="384" r:id="rId10"/>
    <p:sldId id="385" r:id="rId11"/>
    <p:sldId id="386" r:id="rId12"/>
    <p:sldId id="387" r:id="rId13"/>
    <p:sldId id="388" r:id="rId14"/>
    <p:sldId id="378" r:id="rId15"/>
    <p:sldId id="375" r:id="rId16"/>
    <p:sldId id="372" r:id="rId17"/>
    <p:sldId id="390" r:id="rId18"/>
    <p:sldId id="391" r:id="rId19"/>
    <p:sldId id="392" r:id="rId20"/>
    <p:sldId id="389" r:id="rId21"/>
    <p:sldId id="393" r:id="rId22"/>
    <p:sldId id="394" r:id="rId23"/>
    <p:sldId id="379" r:id="rId24"/>
    <p:sldId id="396" r:id="rId25"/>
    <p:sldId id="397" r:id="rId26"/>
    <p:sldId id="39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C7E7"/>
    <a:srgbClr val="5B9BD5"/>
    <a:srgbClr val="FDF1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46" autoAdjust="0"/>
    <p:restoredTop sz="91654" autoAdjust="0"/>
  </p:normalViewPr>
  <p:slideViewPr>
    <p:cSldViewPr snapToGrid="0">
      <p:cViewPr varScale="1">
        <p:scale>
          <a:sx n="69" d="100"/>
          <a:sy n="69" d="100"/>
        </p:scale>
        <p:origin x="208" y="984"/>
      </p:cViewPr>
      <p:guideLst>
        <p:guide orient="horz" pos="2160"/>
        <p:guide pos="3840"/>
      </p:guideLst>
    </p:cSldViewPr>
  </p:slideViewPr>
  <p:notesTextViewPr>
    <p:cViewPr>
      <p:scale>
        <a:sx n="1" d="1"/>
        <a:sy n="1" d="1"/>
      </p:scale>
      <p:origin x="0" y="0"/>
    </p:cViewPr>
  </p:notesTextViewPr>
  <p:sorterViewPr>
    <p:cViewPr>
      <p:scale>
        <a:sx n="100" d="100"/>
        <a:sy n="100" d="100"/>
      </p:scale>
      <p:origin x="0" y="65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404E9E-176E-43CD-8269-9AA2E2A6A6A2}" type="datetimeFigureOut">
              <a:rPr lang="en-GB" smtClean="0"/>
              <a:t>04/12/2020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D0E52A-759C-43BF-82C8-82B53FE2707A}" type="slidenum">
              <a:rPr lang="en-GB" smtClean="0"/>
              <a:t>‹#›</a:t>
            </a:fld>
            <a:endParaRPr lang="en-GB"/>
          </a:p>
        </p:txBody>
      </p:sp>
    </p:spTree>
    <p:extLst>
      <p:ext uri="{BB962C8B-B14F-4D97-AF65-F5344CB8AC3E}">
        <p14:creationId xmlns:p14="http://schemas.microsoft.com/office/powerpoint/2010/main" val="305398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f11CKYB2FCA&amp;index=1&amp;list=PLB2vhKMBjSxMMg8xHeY2K-0ap9srI_zx7"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n.geschichte-abitur.de/industrialisation"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Video source: </a:t>
            </a:r>
            <a:r>
              <a:rPr lang="en" u="sng">
                <a:solidFill>
                  <a:schemeClr val="hlink"/>
                </a:solidFill>
                <a:hlinkClick r:id="rId3"/>
              </a:rPr>
              <a:t>https://www.youtube.com/watch?v=f11CKYB2FCA&amp;index=1&amp;list=PLB2vhKMBjSxMMg8xHeY2K-0ap9srI_zx7</a:t>
            </a:r>
            <a:r>
              <a:rPr lang="en"/>
              <a:t> </a:t>
            </a:r>
            <a:endParaRPr/>
          </a:p>
        </p:txBody>
      </p:sp>
    </p:spTree>
    <p:extLst>
      <p:ext uri="{BB962C8B-B14F-4D97-AF65-F5344CB8AC3E}">
        <p14:creationId xmlns:p14="http://schemas.microsoft.com/office/powerpoint/2010/main" val="3419608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3123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4e35b2101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4e35b2101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Image source: </a:t>
            </a:r>
            <a:r>
              <a:rPr lang="en" u="sng">
                <a:solidFill>
                  <a:schemeClr val="hlink"/>
                </a:solidFill>
                <a:hlinkClick r:id="rId3"/>
              </a:rPr>
              <a:t>http://en.geschichte-abitur.de/industrialisation</a:t>
            </a:r>
            <a:r>
              <a:rPr lang="en"/>
              <a:t> </a:t>
            </a:r>
            <a:endParaRPr/>
          </a:p>
        </p:txBody>
      </p:sp>
    </p:spTree>
    <p:extLst>
      <p:ext uri="{BB962C8B-B14F-4D97-AF65-F5344CB8AC3E}">
        <p14:creationId xmlns:p14="http://schemas.microsoft.com/office/powerpoint/2010/main" val="668446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2D0E52A-759C-43BF-82C8-82B53FE2707A}" type="slidenum">
              <a:rPr lang="en-GB" smtClean="0"/>
              <a:t>11</a:t>
            </a:fld>
            <a:endParaRPr lang="en-GB"/>
          </a:p>
        </p:txBody>
      </p:sp>
    </p:spTree>
    <p:extLst>
      <p:ext uri="{BB962C8B-B14F-4D97-AF65-F5344CB8AC3E}">
        <p14:creationId xmlns:p14="http://schemas.microsoft.com/office/powerpoint/2010/main" val="4153328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A779046-DD67-4452-931D-ECEEC7D495C7}" type="datetimeFigureOut">
              <a:rPr lang="en-GB" smtClean="0"/>
              <a:t>04/12/2020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00326997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A779046-DD67-4452-931D-ECEEC7D495C7}" type="datetimeFigureOut">
              <a:rPr lang="en-GB" smtClean="0"/>
              <a:t>04/12/2020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378996061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04/12/2020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83072341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A779046-DD67-4452-931D-ECEEC7D495C7}" type="datetimeFigureOut">
              <a:rPr lang="en-GB" smtClean="0"/>
              <a:t>04/12/2020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8913364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779046-DD67-4452-931D-ECEEC7D495C7}" type="datetimeFigureOut">
              <a:rPr lang="en-GB" smtClean="0"/>
              <a:t>04/12/2020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08979485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A779046-DD67-4452-931D-ECEEC7D495C7}" type="datetimeFigureOut">
              <a:rPr lang="en-GB" smtClean="0"/>
              <a:t>04/12/2020</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338538113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A779046-DD67-4452-931D-ECEEC7D495C7}" type="datetimeFigureOut">
              <a:rPr lang="en-GB" smtClean="0"/>
              <a:t>04/12/2020</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94023238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A779046-DD67-4452-931D-ECEEC7D495C7}" type="datetimeFigureOut">
              <a:rPr lang="en-GB" smtClean="0"/>
              <a:t>04/12/2020</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19353208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779046-DD67-4452-931D-ECEEC7D495C7}" type="datetimeFigureOut">
              <a:rPr lang="en-GB" smtClean="0"/>
              <a:t>04/12/2020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254609973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779046-DD67-4452-931D-ECEEC7D495C7}" type="datetimeFigureOut">
              <a:rPr lang="en-GB" smtClean="0"/>
              <a:t>04/12/2020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41834069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04/12/2020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231109477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04/12/2020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577953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04/12/2020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421336142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A779046-DD67-4452-931D-ECEEC7D495C7}" type="datetimeFigureOut">
              <a:rPr lang="en-GB" smtClean="0"/>
              <a:t>04/12/2020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357915347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A779046-DD67-4452-931D-ECEEC7D495C7}" type="datetimeFigureOut">
              <a:rPr lang="en-GB" smtClean="0"/>
              <a:t>04/12/2020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207927623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779046-DD67-4452-931D-ECEEC7D495C7}" type="datetimeFigureOut">
              <a:rPr lang="en-GB" smtClean="0"/>
              <a:t>04/12/2020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419370947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779046-DD67-4452-931D-ECEEC7D495C7}" type="datetimeFigureOut">
              <a:rPr lang="en-GB" smtClean="0"/>
              <a:t>04/12/2020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5496341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1"/>
        <p:cNvGrpSpPr/>
        <p:nvPr/>
      </p:nvGrpSpPr>
      <p:grpSpPr>
        <a:xfrm>
          <a:off x="0" y="0"/>
          <a:ext cx="0" cy="0"/>
          <a:chOff x="0" y="0"/>
          <a:chExt cx="0" cy="0"/>
        </a:xfrm>
      </p:grpSpPr>
      <p:sp>
        <p:nvSpPr>
          <p:cNvPr id="32" name="Google Shape;32;p6"/>
          <p:cNvSpPr/>
          <p:nvPr/>
        </p:nvSpPr>
        <p:spPr>
          <a:xfrm>
            <a:off x="261800" y="261800"/>
            <a:ext cx="11680800" cy="6357600"/>
          </a:xfrm>
          <a:prstGeom prst="rect">
            <a:avLst/>
          </a:prstGeom>
          <a:solidFill>
            <a:srgbClr val="FFFFFF"/>
          </a:solidFill>
          <a:ln w="7620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 name="Google Shape;33;p6"/>
          <p:cNvSpPr txBox="1">
            <a:spLocks noGrp="1"/>
          </p:cNvSpPr>
          <p:nvPr>
            <p:ph type="body" idx="1"/>
          </p:nvPr>
        </p:nvSpPr>
        <p:spPr>
          <a:xfrm>
            <a:off x="1158867" y="3083900"/>
            <a:ext cx="4792800" cy="2844400"/>
          </a:xfrm>
          <a:prstGeom prst="rect">
            <a:avLst/>
          </a:prstGeom>
        </p:spPr>
        <p:txBody>
          <a:bodyPr spcFirstLastPara="1" wrap="square" lIns="91425" tIns="91425" rIns="91425" bIns="91425" anchor="t" anchorCtr="0"/>
          <a:lstStyle>
            <a:lvl1pPr marL="609585" lvl="0" indent="-440256">
              <a:spcBef>
                <a:spcPts val="800"/>
              </a:spcBef>
              <a:spcAft>
                <a:spcPts val="0"/>
              </a:spcAft>
              <a:buSzPts val="1600"/>
              <a:buChar char="▪"/>
              <a:defRPr sz="2133"/>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a:p>
        </p:txBody>
      </p:sp>
      <p:sp>
        <p:nvSpPr>
          <p:cNvPr id="34" name="Google Shape;34;p6"/>
          <p:cNvSpPr txBox="1">
            <a:spLocks noGrp="1"/>
          </p:cNvSpPr>
          <p:nvPr>
            <p:ph type="body" idx="2"/>
          </p:nvPr>
        </p:nvSpPr>
        <p:spPr>
          <a:xfrm>
            <a:off x="6240304" y="3083900"/>
            <a:ext cx="4792800" cy="2844400"/>
          </a:xfrm>
          <a:prstGeom prst="rect">
            <a:avLst/>
          </a:prstGeom>
        </p:spPr>
        <p:txBody>
          <a:bodyPr spcFirstLastPara="1" wrap="square" lIns="91425" tIns="91425" rIns="91425" bIns="91425" anchor="t" anchorCtr="0"/>
          <a:lstStyle>
            <a:lvl1pPr marL="609585" lvl="0" indent="-440256">
              <a:spcBef>
                <a:spcPts val="800"/>
              </a:spcBef>
              <a:spcAft>
                <a:spcPts val="0"/>
              </a:spcAft>
              <a:buSzPts val="1600"/>
              <a:buChar char="▪"/>
              <a:defRPr sz="2133"/>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a:p>
        </p:txBody>
      </p:sp>
      <p:sp>
        <p:nvSpPr>
          <p:cNvPr id="35" name="Google Shape;35;p6"/>
          <p:cNvSpPr txBox="1">
            <a:spLocks noGrp="1"/>
          </p:cNvSpPr>
          <p:nvPr>
            <p:ph type="sldNum" idx="12"/>
          </p:nvPr>
        </p:nvSpPr>
        <p:spPr>
          <a:xfrm>
            <a:off x="11103732" y="360104"/>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pic>
        <p:nvPicPr>
          <p:cNvPr id="36" name="Google Shape;36;p6"/>
          <p:cNvPicPr preferRelativeResize="0"/>
          <p:nvPr/>
        </p:nvPicPr>
        <p:blipFill>
          <a:blip r:embed="rId2">
            <a:alphaModFix/>
          </a:blip>
          <a:stretch>
            <a:fillRect/>
          </a:stretch>
        </p:blipFill>
        <p:spPr>
          <a:xfrm>
            <a:off x="11143967" y="5820767"/>
            <a:ext cx="798635" cy="798635"/>
          </a:xfrm>
          <a:prstGeom prst="rect">
            <a:avLst/>
          </a:prstGeom>
          <a:noFill/>
          <a:ln>
            <a:noFill/>
          </a:ln>
        </p:spPr>
      </p:pic>
      <p:sp>
        <p:nvSpPr>
          <p:cNvPr id="37" name="Google Shape;37;p6"/>
          <p:cNvSpPr txBox="1">
            <a:spLocks noGrp="1"/>
          </p:cNvSpPr>
          <p:nvPr>
            <p:ph type="ctrTitle"/>
          </p:nvPr>
        </p:nvSpPr>
        <p:spPr>
          <a:xfrm>
            <a:off x="1253667" y="1263733"/>
            <a:ext cx="6600000" cy="1546400"/>
          </a:xfrm>
          <a:prstGeom prst="rect">
            <a:avLst/>
          </a:prstGeom>
        </p:spPr>
        <p:txBody>
          <a:bodyPr spcFirstLastPara="1" wrap="square" lIns="91425" tIns="91425" rIns="91425" bIns="91425" anchor="b" anchorCtr="0"/>
          <a:lstStyle>
            <a:lvl1pPr lvl="0" rtl="0">
              <a:spcBef>
                <a:spcPts val="0"/>
              </a:spcBef>
              <a:spcAft>
                <a:spcPts val="0"/>
              </a:spcAft>
              <a:buSzPts val="3000"/>
              <a:buFont typeface="Roboto"/>
              <a:buNone/>
              <a:defRPr sz="4000" b="0">
                <a:latin typeface="Roboto"/>
                <a:ea typeface="Roboto"/>
                <a:cs typeface="Roboto"/>
                <a:sym typeface="Roboto"/>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40494393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5"/>
        <p:cNvGrpSpPr/>
        <p:nvPr/>
      </p:nvGrpSpPr>
      <p:grpSpPr>
        <a:xfrm>
          <a:off x="0" y="0"/>
          <a:ext cx="0" cy="0"/>
          <a:chOff x="0" y="0"/>
          <a:chExt cx="0" cy="0"/>
        </a:xfrm>
      </p:grpSpPr>
      <p:sp>
        <p:nvSpPr>
          <p:cNvPr id="26" name="Google Shape;26;p5"/>
          <p:cNvSpPr/>
          <p:nvPr/>
        </p:nvSpPr>
        <p:spPr>
          <a:xfrm>
            <a:off x="261800" y="261800"/>
            <a:ext cx="11680800" cy="6357600"/>
          </a:xfrm>
          <a:prstGeom prst="rect">
            <a:avLst/>
          </a:prstGeom>
          <a:solidFill>
            <a:srgbClr val="FFFFFF"/>
          </a:solidFill>
          <a:ln w="7620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 name="Google Shape;27;p5"/>
          <p:cNvSpPr txBox="1">
            <a:spLocks noGrp="1"/>
          </p:cNvSpPr>
          <p:nvPr>
            <p:ph type="body" idx="1"/>
          </p:nvPr>
        </p:nvSpPr>
        <p:spPr>
          <a:xfrm>
            <a:off x="1158867" y="3083900"/>
            <a:ext cx="9874400" cy="2672000"/>
          </a:xfrm>
          <a:prstGeom prst="rect">
            <a:avLst/>
          </a:prstGeom>
        </p:spPr>
        <p:txBody>
          <a:bodyPr spcFirstLastPara="1" wrap="square" lIns="91425" tIns="91425" rIns="91425" bIns="91425" anchor="t" anchorCtr="0"/>
          <a:lstStyle>
            <a:lvl1pPr marL="609585" lvl="0" indent="-474121">
              <a:spcBef>
                <a:spcPts val="800"/>
              </a:spcBef>
              <a:spcAft>
                <a:spcPts val="0"/>
              </a:spcAft>
              <a:buSzPts val="2000"/>
              <a:buChar char="▪"/>
              <a:defRPr/>
            </a:lvl1pPr>
            <a:lvl2pPr marL="1219170" lvl="1" indent="-474121">
              <a:spcBef>
                <a:spcPts val="0"/>
              </a:spcBef>
              <a:spcAft>
                <a:spcPts val="0"/>
              </a:spcAft>
              <a:buSzPts val="2000"/>
              <a:buChar char="□"/>
              <a:defRPr/>
            </a:lvl2pPr>
            <a:lvl3pPr marL="1828754" lvl="2" indent="-474121">
              <a:spcBef>
                <a:spcPts val="0"/>
              </a:spcBef>
              <a:spcAft>
                <a:spcPts val="0"/>
              </a:spcAft>
              <a:buSzPts val="2000"/>
              <a:buChar char="□"/>
              <a:defRPr/>
            </a:lvl3pPr>
            <a:lvl4pPr marL="2438339" lvl="3" indent="-474121">
              <a:spcBef>
                <a:spcPts val="0"/>
              </a:spcBef>
              <a:spcAft>
                <a:spcPts val="0"/>
              </a:spcAft>
              <a:buSzPts val="2000"/>
              <a:buChar char="□"/>
              <a:defRPr/>
            </a:lvl4pPr>
            <a:lvl5pPr marL="3047924" lvl="4" indent="-474121">
              <a:spcBef>
                <a:spcPts val="0"/>
              </a:spcBef>
              <a:spcAft>
                <a:spcPts val="0"/>
              </a:spcAft>
              <a:buSzPts val="2000"/>
              <a:buChar char="○"/>
              <a:defRPr/>
            </a:lvl5pPr>
            <a:lvl6pPr marL="3657509" lvl="5" indent="-474121">
              <a:spcBef>
                <a:spcPts val="0"/>
              </a:spcBef>
              <a:spcAft>
                <a:spcPts val="0"/>
              </a:spcAft>
              <a:buSzPts val="2000"/>
              <a:buChar char="■"/>
              <a:defRPr/>
            </a:lvl6pPr>
            <a:lvl7pPr marL="4267093" lvl="6" indent="-474121">
              <a:spcBef>
                <a:spcPts val="0"/>
              </a:spcBef>
              <a:spcAft>
                <a:spcPts val="0"/>
              </a:spcAft>
              <a:buSzPts val="2000"/>
              <a:buChar char="●"/>
              <a:defRPr/>
            </a:lvl7pPr>
            <a:lvl8pPr marL="4876678" lvl="7" indent="-474121">
              <a:spcBef>
                <a:spcPts val="0"/>
              </a:spcBef>
              <a:spcAft>
                <a:spcPts val="0"/>
              </a:spcAft>
              <a:buSzPts val="2000"/>
              <a:buChar char="○"/>
              <a:defRPr/>
            </a:lvl8pPr>
            <a:lvl9pPr marL="5486263" lvl="8" indent="-474121">
              <a:spcBef>
                <a:spcPts val="0"/>
              </a:spcBef>
              <a:spcAft>
                <a:spcPts val="0"/>
              </a:spcAft>
              <a:buSzPts val="2000"/>
              <a:buChar char="■"/>
              <a:defRPr/>
            </a:lvl9pPr>
          </a:lstStyle>
          <a:p>
            <a:endParaRPr/>
          </a:p>
        </p:txBody>
      </p:sp>
      <p:sp>
        <p:nvSpPr>
          <p:cNvPr id="28" name="Google Shape;28;p5"/>
          <p:cNvSpPr txBox="1">
            <a:spLocks noGrp="1"/>
          </p:cNvSpPr>
          <p:nvPr>
            <p:ph type="sldNum" idx="12"/>
          </p:nvPr>
        </p:nvSpPr>
        <p:spPr>
          <a:xfrm>
            <a:off x="11116165" y="360104"/>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pic>
        <p:nvPicPr>
          <p:cNvPr id="29" name="Google Shape;29;p5"/>
          <p:cNvPicPr preferRelativeResize="0"/>
          <p:nvPr/>
        </p:nvPicPr>
        <p:blipFill>
          <a:blip r:embed="rId2">
            <a:alphaModFix/>
          </a:blip>
          <a:stretch>
            <a:fillRect/>
          </a:stretch>
        </p:blipFill>
        <p:spPr>
          <a:xfrm>
            <a:off x="11143967" y="5820767"/>
            <a:ext cx="798635" cy="798635"/>
          </a:xfrm>
          <a:prstGeom prst="rect">
            <a:avLst/>
          </a:prstGeom>
          <a:noFill/>
          <a:ln>
            <a:noFill/>
          </a:ln>
        </p:spPr>
      </p:pic>
      <p:sp>
        <p:nvSpPr>
          <p:cNvPr id="30" name="Google Shape;30;p5"/>
          <p:cNvSpPr txBox="1">
            <a:spLocks noGrp="1"/>
          </p:cNvSpPr>
          <p:nvPr>
            <p:ph type="ctrTitle"/>
          </p:nvPr>
        </p:nvSpPr>
        <p:spPr>
          <a:xfrm>
            <a:off x="1253667" y="1263733"/>
            <a:ext cx="6600000" cy="1546400"/>
          </a:xfrm>
          <a:prstGeom prst="rect">
            <a:avLst/>
          </a:prstGeom>
        </p:spPr>
        <p:txBody>
          <a:bodyPr spcFirstLastPara="1" wrap="square" lIns="91425" tIns="91425" rIns="91425" bIns="91425" anchor="b" anchorCtr="0"/>
          <a:lstStyle>
            <a:lvl1pPr lvl="0" rtl="0">
              <a:spcBef>
                <a:spcPts val="0"/>
              </a:spcBef>
              <a:spcAft>
                <a:spcPts val="0"/>
              </a:spcAft>
              <a:buSzPts val="3000"/>
              <a:buFont typeface="Roboto"/>
              <a:buNone/>
              <a:defRPr sz="4000" b="0">
                <a:latin typeface="Roboto"/>
                <a:ea typeface="Roboto"/>
                <a:cs typeface="Roboto"/>
                <a:sym typeface="Roboto"/>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4158416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1">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2">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3">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4">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A779046-DD67-4452-931D-ECEEC7D495C7}" type="datetimeFigureOut">
              <a:rPr lang="en-GB" smtClean="0"/>
              <a:t>04/12/2020</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730DF1C-BC51-46FD-8117-4AE941208FF2}" type="slidenum">
              <a:rPr lang="en-GB" smtClean="0"/>
              <a:t>‹#›</a:t>
            </a:fld>
            <a:endParaRPr lang="en-GB"/>
          </a:p>
        </p:txBody>
      </p:sp>
    </p:spTree>
    <p:extLst>
      <p:ext uri="{BB962C8B-B14F-4D97-AF65-F5344CB8AC3E}">
        <p14:creationId xmlns:p14="http://schemas.microsoft.com/office/powerpoint/2010/main" val="22703051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youtube.com/watch?v=f11CKYB2FCA"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gif"/></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5" name="Rectangle 4"/>
          <p:cNvSpPr/>
          <p:nvPr/>
        </p:nvSpPr>
        <p:spPr>
          <a:xfrm>
            <a:off x="5411859"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Friday, 4 December 2020</a:t>
            </a:fld>
            <a:endParaRPr lang="en-GB" b="1" u="sng" dirty="0">
              <a:solidFill>
                <a:schemeClr val="tx1"/>
              </a:solidFill>
              <a:latin typeface="Century Gothic" charset="0"/>
              <a:ea typeface="Century Gothic" charset="0"/>
              <a:cs typeface="Century Gothic" charset="0"/>
            </a:endParaRPr>
          </a:p>
        </p:txBody>
      </p:sp>
      <p:sp>
        <p:nvSpPr>
          <p:cNvPr id="6" name="Title 1"/>
          <p:cNvSpPr txBox="1">
            <a:spLocks/>
          </p:cNvSpPr>
          <p:nvPr/>
        </p:nvSpPr>
        <p:spPr>
          <a:xfrm>
            <a:off x="152985" y="520863"/>
            <a:ext cx="10517748" cy="135979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b="1" u="sng" dirty="0">
                <a:solidFill>
                  <a:schemeClr val="tx1"/>
                </a:solidFill>
              </a:rPr>
              <a:t>The Origins of the Weimar Republic</a:t>
            </a:r>
          </a:p>
        </p:txBody>
      </p:sp>
      <p:sp>
        <p:nvSpPr>
          <p:cNvPr id="2" name="TextBox 1"/>
          <p:cNvSpPr txBox="1"/>
          <p:nvPr/>
        </p:nvSpPr>
        <p:spPr>
          <a:xfrm>
            <a:off x="152985" y="5515563"/>
            <a:ext cx="11857046" cy="1200329"/>
          </a:xfrm>
          <a:prstGeom prst="rect">
            <a:avLst/>
          </a:prstGeom>
          <a:noFill/>
        </p:spPr>
        <p:txBody>
          <a:bodyPr wrap="square" rtlCol="0">
            <a:spAutoFit/>
          </a:bodyPr>
          <a:lstStyle/>
          <a:p>
            <a:pPr algn="ctr"/>
            <a:r>
              <a:rPr lang="en-GB" sz="2400" b="1" dirty="0"/>
              <a:t>Compare the two images above of Germany above. </a:t>
            </a:r>
          </a:p>
          <a:p>
            <a:pPr algn="ctr"/>
            <a:r>
              <a:rPr lang="en-GB" sz="2400" b="1" dirty="0"/>
              <a:t>One was taken in Weimar Germany and one in Nazi Germany.</a:t>
            </a:r>
          </a:p>
          <a:p>
            <a:pPr algn="ctr"/>
            <a:r>
              <a:rPr lang="en-GB" sz="2400" b="1" dirty="0"/>
              <a:t>What major differences can you see?</a:t>
            </a:r>
          </a:p>
        </p:txBody>
      </p:sp>
      <p:pic>
        <p:nvPicPr>
          <p:cNvPr id="3" name="Picture 2" descr="Image result for weimar republ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160" y="1726769"/>
            <a:ext cx="5494348" cy="358914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third reich"/>
          <p:cNvPicPr>
            <a:picLocks noChangeAspect="1" noChangeArrowheads="1"/>
          </p:cNvPicPr>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6260494" y="1726769"/>
            <a:ext cx="5433828" cy="3589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291942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0218" y="531940"/>
            <a:ext cx="11449195" cy="1359793"/>
          </a:xfrm>
        </p:spPr>
        <p:txBody>
          <a:bodyPr/>
          <a:lstStyle/>
          <a:p>
            <a:pPr algn="ctr"/>
            <a:r>
              <a:rPr lang="en-GB" sz="3600" b="1" u="sng" dirty="0">
                <a:solidFill>
                  <a:schemeClr val="tx1"/>
                </a:solidFill>
              </a:rPr>
              <a:t>The Origins of the Weimar Republic</a:t>
            </a:r>
          </a:p>
        </p:txBody>
      </p:sp>
      <p:sp>
        <p:nvSpPr>
          <p:cNvPr id="3" name="Subtitle 2"/>
          <p:cNvSpPr>
            <a:spLocks noGrp="1"/>
          </p:cNvSpPr>
          <p:nvPr>
            <p:ph type="subTitle" idx="1"/>
          </p:nvPr>
        </p:nvSpPr>
        <p:spPr>
          <a:xfrm>
            <a:off x="360218" y="2402007"/>
            <a:ext cx="11449195" cy="2402006"/>
          </a:xfrm>
          <a:solidFill>
            <a:schemeClr val="tx1"/>
          </a:solidFill>
        </p:spPr>
        <p:txBody>
          <a:bodyPr>
            <a:normAutofit fontScale="92500" lnSpcReduction="20000"/>
          </a:bodyPr>
          <a:lstStyle/>
          <a:p>
            <a:pPr lvl="0"/>
            <a:r>
              <a:rPr lang="en-GB" b="1" dirty="0">
                <a:solidFill>
                  <a:srgbClr val="002060"/>
                </a:solidFill>
              </a:rPr>
              <a:t>Learning Objectives:</a:t>
            </a:r>
          </a:p>
          <a:p>
            <a:pPr marL="342900" indent="-342900" algn="just">
              <a:buFont typeface="Arial" pitchFamily="34" charset="0"/>
              <a:buChar char="•"/>
            </a:pPr>
            <a:r>
              <a:rPr lang="en-GB" sz="2400" dirty="0">
                <a:solidFill>
                  <a:srgbClr val="002060"/>
                </a:solidFill>
              </a:rPr>
              <a:t>All students will understand how the legacy of WORLD WAR ONE IMPACTED UPON POST WAR GERMANY.</a:t>
            </a:r>
          </a:p>
          <a:p>
            <a:pPr marL="342900" indent="-342900" algn="just">
              <a:buFont typeface="Arial" pitchFamily="34" charset="0"/>
              <a:buChar char="•"/>
            </a:pPr>
            <a:r>
              <a:rPr lang="en-GB" sz="2400" dirty="0">
                <a:solidFill>
                  <a:srgbClr val="002060"/>
                </a:solidFill>
              </a:rPr>
              <a:t>Most students will be able to EXAMINE THE ORIGINS OF THE WEIMAR REPUBLIC.</a:t>
            </a:r>
          </a:p>
          <a:p>
            <a:pPr marL="342900" indent="-342900" algn="just">
              <a:buFont typeface="Arial" pitchFamily="34" charset="0"/>
              <a:buChar char="•"/>
            </a:pPr>
            <a:r>
              <a:rPr lang="en-GB" sz="2400" dirty="0">
                <a:solidFill>
                  <a:srgbClr val="002060"/>
                </a:solidFill>
              </a:rPr>
              <a:t>Some students will be able to ASSESS THE CHANCES OF SUCCESS FOR THE WEIMAR CONSTITUTION.</a:t>
            </a:r>
          </a:p>
          <a:p>
            <a:pPr marL="342900" lvl="0" indent="-342900" algn="just">
              <a:buFont typeface="Arial" pitchFamily="34" charset="0"/>
              <a:buChar char="•"/>
            </a:pPr>
            <a:endParaRPr lang="en-GB" sz="2400" dirty="0">
              <a:solidFill>
                <a:srgbClr val="002060"/>
              </a:solidFill>
              <a:latin typeface="Century Gothic" pitchFamily="34" charset="0"/>
            </a:endParaRPr>
          </a:p>
        </p:txBody>
      </p:sp>
      <p:sp>
        <p:nvSpPr>
          <p:cNvPr id="4" name="Rectangle 3"/>
          <p:cNvSpPr/>
          <p:nvPr/>
        </p:nvSpPr>
        <p:spPr>
          <a:xfrm>
            <a:off x="5427127"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Friday, 4 December 2020</a:t>
            </a:fld>
            <a:endParaRPr lang="en-GB" b="1" u="sng" dirty="0">
              <a:solidFill>
                <a:schemeClr val="tx1"/>
              </a:solidFill>
              <a:latin typeface="Century Gothic" charset="0"/>
              <a:ea typeface="Century Gothic" charset="0"/>
              <a:cs typeface="Century Gothic" charset="0"/>
            </a:endParaRPr>
          </a:p>
        </p:txBody>
      </p:sp>
      <p:sp>
        <p:nvSpPr>
          <p:cNvPr id="5"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7" name="Subtitle 2"/>
          <p:cNvSpPr txBox="1">
            <a:spLocks/>
          </p:cNvSpPr>
          <p:nvPr/>
        </p:nvSpPr>
        <p:spPr>
          <a:xfrm>
            <a:off x="360218" y="4916326"/>
            <a:ext cx="4580272"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KEY WORDS THIS LESSON:</a:t>
            </a:r>
          </a:p>
          <a:p>
            <a:r>
              <a:rPr lang="en-GB" dirty="0">
                <a:solidFill>
                  <a:srgbClr val="002060"/>
                </a:solidFill>
              </a:rPr>
              <a:t> abdication, communist, constitution, civil servant, trade unions, electorate, coalition, </a:t>
            </a:r>
          </a:p>
        </p:txBody>
      </p:sp>
      <p:sp>
        <p:nvSpPr>
          <p:cNvPr id="8" name="Subtitle 2"/>
          <p:cNvSpPr txBox="1">
            <a:spLocks/>
          </p:cNvSpPr>
          <p:nvPr/>
        </p:nvSpPr>
        <p:spPr>
          <a:xfrm>
            <a:off x="5049672" y="4916326"/>
            <a:ext cx="6759741"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HOMEWORK:</a:t>
            </a:r>
          </a:p>
          <a:p>
            <a:r>
              <a:rPr lang="en-GB" dirty="0">
                <a:solidFill>
                  <a:srgbClr val="002060"/>
                </a:solidFill>
              </a:rPr>
              <a:t> </a:t>
            </a:r>
          </a:p>
          <a:p>
            <a:endParaRPr lang="en-GB" b="1" dirty="0">
              <a:solidFill>
                <a:srgbClr val="002060"/>
              </a:solidFill>
            </a:endParaRPr>
          </a:p>
        </p:txBody>
      </p:sp>
    </p:spTree>
    <p:extLst>
      <p:ext uri="{BB962C8B-B14F-4D97-AF65-F5344CB8AC3E}">
        <p14:creationId xmlns:p14="http://schemas.microsoft.com/office/powerpoint/2010/main" val="370771917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7"/>
          <p:cNvSpPr txBox="1">
            <a:spLocks noGrp="1"/>
          </p:cNvSpPr>
          <p:nvPr>
            <p:ph type="sldNum" idx="12"/>
          </p:nvPr>
        </p:nvSpPr>
        <p:spPr>
          <a:xfrm>
            <a:off x="11103732" y="360104"/>
            <a:ext cx="731600" cy="524800"/>
          </a:xfrm>
          <a:prstGeom prst="rect">
            <a:avLst/>
          </a:prstGeom>
        </p:spPr>
        <p:txBody>
          <a:bodyPr spcFirstLastPara="1" vert="horz" wrap="square" lIns="121900" tIns="121900" rIns="121900" bIns="121900" rtlCol="0" anchor="ctr" anchorCtr="0">
            <a:noAutofit/>
          </a:bodyPr>
          <a:lstStyle/>
          <a:p>
            <a:pPr algn="r"/>
            <a:fld id="{00000000-1234-1234-1234-123412341234}" type="slidenum">
              <a:rPr lang="en"/>
              <a:pPr algn="r"/>
              <a:t>3</a:t>
            </a:fld>
            <a:endParaRPr/>
          </a:p>
        </p:txBody>
      </p:sp>
      <p:sp>
        <p:nvSpPr>
          <p:cNvPr id="117" name="Google Shape;117;p17"/>
          <p:cNvSpPr txBox="1"/>
          <p:nvPr/>
        </p:nvSpPr>
        <p:spPr>
          <a:xfrm>
            <a:off x="1596767" y="456333"/>
            <a:ext cx="9212000" cy="6684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en" sz="2800" b="1" dirty="0">
                <a:solidFill>
                  <a:schemeClr val="bg1"/>
                </a:solidFill>
                <a:latin typeface="Roboto"/>
                <a:ea typeface="Roboto"/>
                <a:cs typeface="Roboto"/>
                <a:sym typeface="Roboto"/>
              </a:rPr>
              <a:t>The origins of the Republic, 1918-19: The legacy of WWI, abdication of the Kaiser, the armistice and revolution</a:t>
            </a:r>
            <a:endParaRPr sz="2800" b="1" dirty="0">
              <a:solidFill>
                <a:schemeClr val="bg1"/>
              </a:solidFill>
              <a:latin typeface="Roboto"/>
              <a:ea typeface="Roboto"/>
              <a:cs typeface="Roboto"/>
              <a:sym typeface="Roboto"/>
            </a:endParaRPr>
          </a:p>
        </p:txBody>
      </p:sp>
      <p:sp>
        <p:nvSpPr>
          <p:cNvPr id="118" name="Google Shape;118;p17"/>
          <p:cNvSpPr/>
          <p:nvPr/>
        </p:nvSpPr>
        <p:spPr>
          <a:xfrm>
            <a:off x="10393633" y="926100"/>
            <a:ext cx="1516800" cy="278800"/>
          </a:xfrm>
          <a:prstGeom prst="rect">
            <a:avLst/>
          </a:prstGeom>
          <a:solidFill>
            <a:srgbClr val="000000"/>
          </a:solidFill>
          <a:ln>
            <a:noFill/>
          </a:ln>
        </p:spPr>
        <p:txBody>
          <a:bodyPr spcFirstLastPara="1" wrap="square" lIns="121900" tIns="121900" rIns="121900" bIns="121900" anchor="ctr" anchorCtr="0">
            <a:noAutofit/>
          </a:bodyPr>
          <a:lstStyle/>
          <a:p>
            <a:endParaRPr sz="2400"/>
          </a:p>
        </p:txBody>
      </p:sp>
      <p:grpSp>
        <p:nvGrpSpPr>
          <p:cNvPr id="119" name="Google Shape;119;p17"/>
          <p:cNvGrpSpPr/>
          <p:nvPr/>
        </p:nvGrpSpPr>
        <p:grpSpPr>
          <a:xfrm>
            <a:off x="430766" y="591952"/>
            <a:ext cx="1116719" cy="801969"/>
            <a:chOff x="1926350" y="995225"/>
            <a:chExt cx="428650" cy="356600"/>
          </a:xfrm>
        </p:grpSpPr>
        <p:sp>
          <p:nvSpPr>
            <p:cNvPr id="120" name="Google Shape;120;p17"/>
            <p:cNvSpPr/>
            <p:nvPr/>
          </p:nvSpPr>
          <p:spPr>
            <a:xfrm>
              <a:off x="1926350" y="1298075"/>
              <a:ext cx="208225" cy="53750"/>
            </a:xfrm>
            <a:custGeom>
              <a:avLst/>
              <a:gdLst/>
              <a:ahLst/>
              <a:cxnLst/>
              <a:rect l="l" t="t" r="r" b="b"/>
              <a:pathLst>
                <a:path w="8329" h="2150" extrusionOk="0">
                  <a:moveTo>
                    <a:pt x="0" y="0"/>
                  </a:moveTo>
                  <a:lnTo>
                    <a:pt x="0" y="489"/>
                  </a:lnTo>
                  <a:lnTo>
                    <a:pt x="25" y="635"/>
                  </a:lnTo>
                  <a:lnTo>
                    <a:pt x="74" y="758"/>
                  </a:lnTo>
                  <a:lnTo>
                    <a:pt x="147" y="855"/>
                  </a:lnTo>
                  <a:lnTo>
                    <a:pt x="245" y="953"/>
                  </a:lnTo>
                  <a:lnTo>
                    <a:pt x="391" y="1026"/>
                  </a:lnTo>
                  <a:lnTo>
                    <a:pt x="562" y="1051"/>
                  </a:lnTo>
                  <a:lnTo>
                    <a:pt x="733" y="1026"/>
                  </a:lnTo>
                  <a:lnTo>
                    <a:pt x="1295" y="855"/>
                  </a:lnTo>
                  <a:lnTo>
                    <a:pt x="1661" y="782"/>
                  </a:lnTo>
                  <a:lnTo>
                    <a:pt x="2076" y="684"/>
                  </a:lnTo>
                  <a:lnTo>
                    <a:pt x="2540" y="611"/>
                  </a:lnTo>
                  <a:lnTo>
                    <a:pt x="3029" y="562"/>
                  </a:lnTo>
                  <a:lnTo>
                    <a:pt x="3591" y="513"/>
                  </a:lnTo>
                  <a:lnTo>
                    <a:pt x="4177" y="489"/>
                  </a:lnTo>
                  <a:lnTo>
                    <a:pt x="4616" y="513"/>
                  </a:lnTo>
                  <a:lnTo>
                    <a:pt x="5032" y="538"/>
                  </a:lnTo>
                  <a:lnTo>
                    <a:pt x="5422" y="611"/>
                  </a:lnTo>
                  <a:lnTo>
                    <a:pt x="5789" y="684"/>
                  </a:lnTo>
                  <a:lnTo>
                    <a:pt x="6131" y="782"/>
                  </a:lnTo>
                  <a:lnTo>
                    <a:pt x="6448" y="880"/>
                  </a:lnTo>
                  <a:lnTo>
                    <a:pt x="6717" y="1002"/>
                  </a:lnTo>
                  <a:lnTo>
                    <a:pt x="6985" y="1124"/>
                  </a:lnTo>
                  <a:lnTo>
                    <a:pt x="7205" y="1246"/>
                  </a:lnTo>
                  <a:lnTo>
                    <a:pt x="7425" y="1393"/>
                  </a:lnTo>
                  <a:lnTo>
                    <a:pt x="7791" y="1661"/>
                  </a:lnTo>
                  <a:lnTo>
                    <a:pt x="8084" y="1930"/>
                  </a:lnTo>
                  <a:lnTo>
                    <a:pt x="8329" y="2150"/>
                  </a:lnTo>
                  <a:lnTo>
                    <a:pt x="8329" y="1661"/>
                  </a:lnTo>
                  <a:lnTo>
                    <a:pt x="8084" y="1441"/>
                  </a:lnTo>
                  <a:lnTo>
                    <a:pt x="7791" y="1173"/>
                  </a:lnTo>
                  <a:lnTo>
                    <a:pt x="7425" y="904"/>
                  </a:lnTo>
                  <a:lnTo>
                    <a:pt x="7205" y="758"/>
                  </a:lnTo>
                  <a:lnTo>
                    <a:pt x="6985" y="635"/>
                  </a:lnTo>
                  <a:lnTo>
                    <a:pt x="6717" y="513"/>
                  </a:lnTo>
                  <a:lnTo>
                    <a:pt x="6448" y="391"/>
                  </a:lnTo>
                  <a:lnTo>
                    <a:pt x="6131" y="294"/>
                  </a:lnTo>
                  <a:lnTo>
                    <a:pt x="5789" y="196"/>
                  </a:lnTo>
                  <a:lnTo>
                    <a:pt x="5422" y="123"/>
                  </a:lnTo>
                  <a:lnTo>
                    <a:pt x="5032" y="49"/>
                  </a:lnTo>
                  <a:lnTo>
                    <a:pt x="4616" y="25"/>
                  </a:lnTo>
                  <a:lnTo>
                    <a:pt x="4177" y="0"/>
                  </a:lnTo>
                  <a:lnTo>
                    <a:pt x="3591" y="25"/>
                  </a:lnTo>
                  <a:lnTo>
                    <a:pt x="3029" y="74"/>
                  </a:lnTo>
                  <a:lnTo>
                    <a:pt x="2540" y="123"/>
                  </a:lnTo>
                  <a:lnTo>
                    <a:pt x="2076" y="196"/>
                  </a:lnTo>
                  <a:lnTo>
                    <a:pt x="1661" y="294"/>
                  </a:lnTo>
                  <a:lnTo>
                    <a:pt x="1295" y="367"/>
                  </a:lnTo>
                  <a:lnTo>
                    <a:pt x="733" y="538"/>
                  </a:lnTo>
                  <a:lnTo>
                    <a:pt x="562" y="562"/>
                  </a:lnTo>
                  <a:lnTo>
                    <a:pt x="391" y="538"/>
                  </a:lnTo>
                  <a:lnTo>
                    <a:pt x="245" y="465"/>
                  </a:lnTo>
                  <a:lnTo>
                    <a:pt x="147" y="367"/>
                  </a:lnTo>
                  <a:lnTo>
                    <a:pt x="74" y="269"/>
                  </a:lnTo>
                  <a:lnTo>
                    <a:pt x="25" y="147"/>
                  </a:lnTo>
                  <a:lnTo>
                    <a:pt x="0" y="0"/>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121" name="Google Shape;121;p17"/>
            <p:cNvSpPr/>
            <p:nvPr/>
          </p:nvSpPr>
          <p:spPr>
            <a:xfrm>
              <a:off x="2146775" y="1298075"/>
              <a:ext cx="208225" cy="53750"/>
            </a:xfrm>
            <a:custGeom>
              <a:avLst/>
              <a:gdLst/>
              <a:ahLst/>
              <a:cxnLst/>
              <a:rect l="l" t="t" r="r" b="b"/>
              <a:pathLst>
                <a:path w="8329" h="2150" extrusionOk="0">
                  <a:moveTo>
                    <a:pt x="4152" y="0"/>
                  </a:moveTo>
                  <a:lnTo>
                    <a:pt x="3712" y="25"/>
                  </a:lnTo>
                  <a:lnTo>
                    <a:pt x="3297" y="49"/>
                  </a:lnTo>
                  <a:lnTo>
                    <a:pt x="2907" y="123"/>
                  </a:lnTo>
                  <a:lnTo>
                    <a:pt x="2540" y="196"/>
                  </a:lnTo>
                  <a:lnTo>
                    <a:pt x="2198" y="294"/>
                  </a:lnTo>
                  <a:lnTo>
                    <a:pt x="1881" y="391"/>
                  </a:lnTo>
                  <a:lnTo>
                    <a:pt x="1612" y="513"/>
                  </a:lnTo>
                  <a:lnTo>
                    <a:pt x="1343" y="635"/>
                  </a:lnTo>
                  <a:lnTo>
                    <a:pt x="1124" y="758"/>
                  </a:lnTo>
                  <a:lnTo>
                    <a:pt x="904" y="904"/>
                  </a:lnTo>
                  <a:lnTo>
                    <a:pt x="537" y="1173"/>
                  </a:lnTo>
                  <a:lnTo>
                    <a:pt x="244" y="1441"/>
                  </a:lnTo>
                  <a:lnTo>
                    <a:pt x="0" y="1661"/>
                  </a:lnTo>
                  <a:lnTo>
                    <a:pt x="0" y="2150"/>
                  </a:lnTo>
                  <a:lnTo>
                    <a:pt x="244" y="1930"/>
                  </a:lnTo>
                  <a:lnTo>
                    <a:pt x="537" y="1661"/>
                  </a:lnTo>
                  <a:lnTo>
                    <a:pt x="904" y="1393"/>
                  </a:lnTo>
                  <a:lnTo>
                    <a:pt x="1124" y="1246"/>
                  </a:lnTo>
                  <a:lnTo>
                    <a:pt x="1343" y="1124"/>
                  </a:lnTo>
                  <a:lnTo>
                    <a:pt x="1612" y="1002"/>
                  </a:lnTo>
                  <a:lnTo>
                    <a:pt x="1881" y="880"/>
                  </a:lnTo>
                  <a:lnTo>
                    <a:pt x="2198" y="782"/>
                  </a:lnTo>
                  <a:lnTo>
                    <a:pt x="2540" y="684"/>
                  </a:lnTo>
                  <a:lnTo>
                    <a:pt x="2907" y="611"/>
                  </a:lnTo>
                  <a:lnTo>
                    <a:pt x="3297" y="538"/>
                  </a:lnTo>
                  <a:lnTo>
                    <a:pt x="3712" y="513"/>
                  </a:lnTo>
                  <a:lnTo>
                    <a:pt x="4152" y="489"/>
                  </a:lnTo>
                  <a:lnTo>
                    <a:pt x="4738" y="513"/>
                  </a:lnTo>
                  <a:lnTo>
                    <a:pt x="5300" y="562"/>
                  </a:lnTo>
                  <a:lnTo>
                    <a:pt x="5788" y="611"/>
                  </a:lnTo>
                  <a:lnTo>
                    <a:pt x="6252" y="684"/>
                  </a:lnTo>
                  <a:lnTo>
                    <a:pt x="6668" y="782"/>
                  </a:lnTo>
                  <a:lnTo>
                    <a:pt x="7034" y="855"/>
                  </a:lnTo>
                  <a:lnTo>
                    <a:pt x="7596" y="1026"/>
                  </a:lnTo>
                  <a:lnTo>
                    <a:pt x="7767" y="1051"/>
                  </a:lnTo>
                  <a:lnTo>
                    <a:pt x="7938" y="1026"/>
                  </a:lnTo>
                  <a:lnTo>
                    <a:pt x="8084" y="953"/>
                  </a:lnTo>
                  <a:lnTo>
                    <a:pt x="8182" y="855"/>
                  </a:lnTo>
                  <a:lnTo>
                    <a:pt x="8255" y="758"/>
                  </a:lnTo>
                  <a:lnTo>
                    <a:pt x="8304" y="635"/>
                  </a:lnTo>
                  <a:lnTo>
                    <a:pt x="8328" y="489"/>
                  </a:lnTo>
                  <a:lnTo>
                    <a:pt x="8328" y="0"/>
                  </a:lnTo>
                  <a:lnTo>
                    <a:pt x="8304" y="147"/>
                  </a:lnTo>
                  <a:lnTo>
                    <a:pt x="8255" y="269"/>
                  </a:lnTo>
                  <a:lnTo>
                    <a:pt x="8182" y="367"/>
                  </a:lnTo>
                  <a:lnTo>
                    <a:pt x="8084" y="465"/>
                  </a:lnTo>
                  <a:lnTo>
                    <a:pt x="7938" y="538"/>
                  </a:lnTo>
                  <a:lnTo>
                    <a:pt x="7767" y="562"/>
                  </a:lnTo>
                  <a:lnTo>
                    <a:pt x="7596" y="538"/>
                  </a:lnTo>
                  <a:lnTo>
                    <a:pt x="7034" y="367"/>
                  </a:lnTo>
                  <a:lnTo>
                    <a:pt x="6668" y="294"/>
                  </a:lnTo>
                  <a:lnTo>
                    <a:pt x="6252" y="196"/>
                  </a:lnTo>
                  <a:lnTo>
                    <a:pt x="5788" y="123"/>
                  </a:lnTo>
                  <a:lnTo>
                    <a:pt x="5300" y="74"/>
                  </a:lnTo>
                  <a:lnTo>
                    <a:pt x="4738" y="25"/>
                  </a:lnTo>
                  <a:lnTo>
                    <a:pt x="4152" y="0"/>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122" name="Google Shape;122;p17"/>
            <p:cNvSpPr/>
            <p:nvPr/>
          </p:nvSpPr>
          <p:spPr>
            <a:xfrm>
              <a:off x="1926350" y="995225"/>
              <a:ext cx="208225" cy="332175"/>
            </a:xfrm>
            <a:custGeom>
              <a:avLst/>
              <a:gdLst/>
              <a:ahLst/>
              <a:cxnLst/>
              <a:rect l="l" t="t" r="r" b="b"/>
              <a:pathLst>
                <a:path w="8329" h="13287" extrusionOk="0">
                  <a:moveTo>
                    <a:pt x="4177" y="1"/>
                  </a:moveTo>
                  <a:lnTo>
                    <a:pt x="3591" y="25"/>
                  </a:lnTo>
                  <a:lnTo>
                    <a:pt x="3029" y="74"/>
                  </a:lnTo>
                  <a:lnTo>
                    <a:pt x="2467" y="196"/>
                  </a:lnTo>
                  <a:lnTo>
                    <a:pt x="1905" y="343"/>
                  </a:lnTo>
                  <a:lnTo>
                    <a:pt x="1393" y="538"/>
                  </a:lnTo>
                  <a:lnTo>
                    <a:pt x="929" y="758"/>
                  </a:lnTo>
                  <a:lnTo>
                    <a:pt x="513" y="978"/>
                  </a:lnTo>
                  <a:lnTo>
                    <a:pt x="342" y="1124"/>
                  </a:lnTo>
                  <a:lnTo>
                    <a:pt x="196" y="1246"/>
                  </a:lnTo>
                  <a:lnTo>
                    <a:pt x="123" y="1319"/>
                  </a:lnTo>
                  <a:lnTo>
                    <a:pt x="49" y="1442"/>
                  </a:lnTo>
                  <a:lnTo>
                    <a:pt x="25" y="1539"/>
                  </a:lnTo>
                  <a:lnTo>
                    <a:pt x="0" y="1661"/>
                  </a:lnTo>
                  <a:lnTo>
                    <a:pt x="0" y="11626"/>
                  </a:lnTo>
                  <a:lnTo>
                    <a:pt x="25" y="11773"/>
                  </a:lnTo>
                  <a:lnTo>
                    <a:pt x="74" y="11895"/>
                  </a:lnTo>
                  <a:lnTo>
                    <a:pt x="147" y="11992"/>
                  </a:lnTo>
                  <a:lnTo>
                    <a:pt x="245" y="12090"/>
                  </a:lnTo>
                  <a:lnTo>
                    <a:pt x="391" y="12163"/>
                  </a:lnTo>
                  <a:lnTo>
                    <a:pt x="562" y="12188"/>
                  </a:lnTo>
                  <a:lnTo>
                    <a:pt x="733" y="12163"/>
                  </a:lnTo>
                  <a:lnTo>
                    <a:pt x="1295" y="11992"/>
                  </a:lnTo>
                  <a:lnTo>
                    <a:pt x="1661" y="11919"/>
                  </a:lnTo>
                  <a:lnTo>
                    <a:pt x="2076" y="11821"/>
                  </a:lnTo>
                  <a:lnTo>
                    <a:pt x="2540" y="11748"/>
                  </a:lnTo>
                  <a:lnTo>
                    <a:pt x="3029" y="11699"/>
                  </a:lnTo>
                  <a:lnTo>
                    <a:pt x="3591" y="11650"/>
                  </a:lnTo>
                  <a:lnTo>
                    <a:pt x="4177" y="11626"/>
                  </a:lnTo>
                  <a:lnTo>
                    <a:pt x="4616" y="11650"/>
                  </a:lnTo>
                  <a:lnTo>
                    <a:pt x="5032" y="11675"/>
                  </a:lnTo>
                  <a:lnTo>
                    <a:pt x="5422" y="11748"/>
                  </a:lnTo>
                  <a:lnTo>
                    <a:pt x="5789" y="11821"/>
                  </a:lnTo>
                  <a:lnTo>
                    <a:pt x="6131" y="11919"/>
                  </a:lnTo>
                  <a:lnTo>
                    <a:pt x="6448" y="12017"/>
                  </a:lnTo>
                  <a:lnTo>
                    <a:pt x="6717" y="12139"/>
                  </a:lnTo>
                  <a:lnTo>
                    <a:pt x="6985" y="12261"/>
                  </a:lnTo>
                  <a:lnTo>
                    <a:pt x="7205" y="12383"/>
                  </a:lnTo>
                  <a:lnTo>
                    <a:pt x="7425" y="12530"/>
                  </a:lnTo>
                  <a:lnTo>
                    <a:pt x="7791" y="12798"/>
                  </a:lnTo>
                  <a:lnTo>
                    <a:pt x="8084" y="13067"/>
                  </a:lnTo>
                  <a:lnTo>
                    <a:pt x="8329" y="13287"/>
                  </a:lnTo>
                  <a:lnTo>
                    <a:pt x="8329" y="2199"/>
                  </a:lnTo>
                  <a:lnTo>
                    <a:pt x="8329" y="2101"/>
                  </a:lnTo>
                  <a:lnTo>
                    <a:pt x="8280" y="1979"/>
                  </a:lnTo>
                  <a:lnTo>
                    <a:pt x="8231" y="1881"/>
                  </a:lnTo>
                  <a:lnTo>
                    <a:pt x="8158" y="1808"/>
                  </a:lnTo>
                  <a:lnTo>
                    <a:pt x="8036" y="1686"/>
                  </a:lnTo>
                  <a:lnTo>
                    <a:pt x="7767" y="1442"/>
                  </a:lnTo>
                  <a:lnTo>
                    <a:pt x="7449" y="1173"/>
                  </a:lnTo>
                  <a:lnTo>
                    <a:pt x="7083" y="904"/>
                  </a:lnTo>
                  <a:lnTo>
                    <a:pt x="6644" y="611"/>
                  </a:lnTo>
                  <a:lnTo>
                    <a:pt x="6375" y="489"/>
                  </a:lnTo>
                  <a:lnTo>
                    <a:pt x="6131" y="367"/>
                  </a:lnTo>
                  <a:lnTo>
                    <a:pt x="5838" y="269"/>
                  </a:lnTo>
                  <a:lnTo>
                    <a:pt x="5544" y="172"/>
                  </a:lnTo>
                  <a:lnTo>
                    <a:pt x="5227" y="98"/>
                  </a:lnTo>
                  <a:lnTo>
                    <a:pt x="4885" y="49"/>
                  </a:lnTo>
                  <a:lnTo>
                    <a:pt x="4543" y="1"/>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123" name="Google Shape;123;p17"/>
            <p:cNvSpPr/>
            <p:nvPr/>
          </p:nvSpPr>
          <p:spPr>
            <a:xfrm>
              <a:off x="2146775" y="995225"/>
              <a:ext cx="208225" cy="332175"/>
            </a:xfrm>
            <a:custGeom>
              <a:avLst/>
              <a:gdLst/>
              <a:ahLst/>
              <a:cxnLst/>
              <a:rect l="l" t="t" r="r" b="b"/>
              <a:pathLst>
                <a:path w="8329" h="13287" extrusionOk="0">
                  <a:moveTo>
                    <a:pt x="3786" y="1"/>
                  </a:moveTo>
                  <a:lnTo>
                    <a:pt x="3444" y="49"/>
                  </a:lnTo>
                  <a:lnTo>
                    <a:pt x="3102" y="98"/>
                  </a:lnTo>
                  <a:lnTo>
                    <a:pt x="2784" y="172"/>
                  </a:lnTo>
                  <a:lnTo>
                    <a:pt x="2491" y="269"/>
                  </a:lnTo>
                  <a:lnTo>
                    <a:pt x="2198" y="367"/>
                  </a:lnTo>
                  <a:lnTo>
                    <a:pt x="1954" y="489"/>
                  </a:lnTo>
                  <a:lnTo>
                    <a:pt x="1685" y="611"/>
                  </a:lnTo>
                  <a:lnTo>
                    <a:pt x="1246" y="904"/>
                  </a:lnTo>
                  <a:lnTo>
                    <a:pt x="879" y="1173"/>
                  </a:lnTo>
                  <a:lnTo>
                    <a:pt x="562" y="1442"/>
                  </a:lnTo>
                  <a:lnTo>
                    <a:pt x="293" y="1686"/>
                  </a:lnTo>
                  <a:lnTo>
                    <a:pt x="171" y="1808"/>
                  </a:lnTo>
                  <a:lnTo>
                    <a:pt x="98" y="1881"/>
                  </a:lnTo>
                  <a:lnTo>
                    <a:pt x="49" y="1979"/>
                  </a:lnTo>
                  <a:lnTo>
                    <a:pt x="0" y="2101"/>
                  </a:lnTo>
                  <a:lnTo>
                    <a:pt x="0" y="2199"/>
                  </a:lnTo>
                  <a:lnTo>
                    <a:pt x="0" y="13287"/>
                  </a:lnTo>
                  <a:lnTo>
                    <a:pt x="244" y="13067"/>
                  </a:lnTo>
                  <a:lnTo>
                    <a:pt x="537" y="12798"/>
                  </a:lnTo>
                  <a:lnTo>
                    <a:pt x="904" y="12530"/>
                  </a:lnTo>
                  <a:lnTo>
                    <a:pt x="1124" y="12383"/>
                  </a:lnTo>
                  <a:lnTo>
                    <a:pt x="1343" y="12261"/>
                  </a:lnTo>
                  <a:lnTo>
                    <a:pt x="1612" y="12139"/>
                  </a:lnTo>
                  <a:lnTo>
                    <a:pt x="1881" y="12017"/>
                  </a:lnTo>
                  <a:lnTo>
                    <a:pt x="2198" y="11919"/>
                  </a:lnTo>
                  <a:lnTo>
                    <a:pt x="2540" y="11821"/>
                  </a:lnTo>
                  <a:lnTo>
                    <a:pt x="2907" y="11748"/>
                  </a:lnTo>
                  <a:lnTo>
                    <a:pt x="3297" y="11675"/>
                  </a:lnTo>
                  <a:lnTo>
                    <a:pt x="3712" y="11650"/>
                  </a:lnTo>
                  <a:lnTo>
                    <a:pt x="4152" y="11626"/>
                  </a:lnTo>
                  <a:lnTo>
                    <a:pt x="4738" y="11650"/>
                  </a:lnTo>
                  <a:lnTo>
                    <a:pt x="5300" y="11699"/>
                  </a:lnTo>
                  <a:lnTo>
                    <a:pt x="5788" y="11748"/>
                  </a:lnTo>
                  <a:lnTo>
                    <a:pt x="6252" y="11821"/>
                  </a:lnTo>
                  <a:lnTo>
                    <a:pt x="6668" y="11919"/>
                  </a:lnTo>
                  <a:lnTo>
                    <a:pt x="7034" y="11992"/>
                  </a:lnTo>
                  <a:lnTo>
                    <a:pt x="7596" y="12163"/>
                  </a:lnTo>
                  <a:lnTo>
                    <a:pt x="7767" y="12188"/>
                  </a:lnTo>
                  <a:lnTo>
                    <a:pt x="7938" y="12163"/>
                  </a:lnTo>
                  <a:lnTo>
                    <a:pt x="8084" y="12090"/>
                  </a:lnTo>
                  <a:lnTo>
                    <a:pt x="8182" y="11992"/>
                  </a:lnTo>
                  <a:lnTo>
                    <a:pt x="8255" y="11895"/>
                  </a:lnTo>
                  <a:lnTo>
                    <a:pt x="8304" y="11773"/>
                  </a:lnTo>
                  <a:lnTo>
                    <a:pt x="8328" y="11626"/>
                  </a:lnTo>
                  <a:lnTo>
                    <a:pt x="8328" y="1661"/>
                  </a:lnTo>
                  <a:lnTo>
                    <a:pt x="8304" y="1539"/>
                  </a:lnTo>
                  <a:lnTo>
                    <a:pt x="8280" y="1442"/>
                  </a:lnTo>
                  <a:lnTo>
                    <a:pt x="8206" y="1319"/>
                  </a:lnTo>
                  <a:lnTo>
                    <a:pt x="8133" y="1246"/>
                  </a:lnTo>
                  <a:lnTo>
                    <a:pt x="7987" y="1124"/>
                  </a:lnTo>
                  <a:lnTo>
                    <a:pt x="7816" y="978"/>
                  </a:lnTo>
                  <a:lnTo>
                    <a:pt x="7400" y="758"/>
                  </a:lnTo>
                  <a:lnTo>
                    <a:pt x="6936" y="538"/>
                  </a:lnTo>
                  <a:lnTo>
                    <a:pt x="6423" y="343"/>
                  </a:lnTo>
                  <a:lnTo>
                    <a:pt x="5862" y="196"/>
                  </a:lnTo>
                  <a:lnTo>
                    <a:pt x="5300" y="74"/>
                  </a:lnTo>
                  <a:lnTo>
                    <a:pt x="4738" y="25"/>
                  </a:lnTo>
                  <a:lnTo>
                    <a:pt x="4152" y="1"/>
                  </a:lnTo>
                  <a:close/>
                </a:path>
              </a:pathLst>
            </a:custGeom>
            <a:solidFill>
              <a:srgbClr val="000000"/>
            </a:solidFill>
            <a:ln>
              <a:noFill/>
            </a:ln>
          </p:spPr>
          <p:txBody>
            <a:bodyPr spcFirstLastPara="1" wrap="square" lIns="121900" tIns="121900" rIns="121900" bIns="121900" anchor="ctr" anchorCtr="0">
              <a:noAutofit/>
            </a:bodyPr>
            <a:lstStyle/>
            <a:p>
              <a:endParaRPr sz="2400"/>
            </a:p>
          </p:txBody>
        </p:sp>
      </p:grpSp>
      <p:pic>
        <p:nvPicPr>
          <p:cNvPr id="124" name="Google Shape;124;p17" descr="To understand World War One completely, you need to understand what happened before. In 1914, Europe was on the verge of modernity. The German Reich, France, Great Britain and Austria-Hungary were fighting over influence and colonies. Russia was gaining more and more power while the Ottoman Empire was only a shadow of its former self. Meanwhile, smaller nations were striving towards independence to fulfil their dream of being an sovereign state. In our first special episode about the prelude to World War 1, Indy explains what Europe was like in 1914. &#10;&#10;Don't forget to check our first episode: http://bit.ly/ww1ep001&#10;&#10;» HOW CAN I SUPPORT YOUR CHANNEL?&#10;You can support us by sharing our videos with your friends and spreading the word about our work.You can also support us financially on Patreon: https://www.patreon.com/thegreatwar&#10;&#10;Patreon is a platform for creators like us, that enables us to get monthly financial support from the community in exchange for cool perks. &#10;&#10;» MORE HISTORY? &#10;Check out our sister channel IT’S HISTORY: http://youtube.com/itshistory&#10;&#10;» WHERE CAN I GET MORE INFORMATION ABOUT WORLD WAR I AND WHERE ELSE CAN I FIND YOU? &#10;We’re offering background knowledge, news, a glimpse behind the scenes and much more on: &#10;reddit: http://bit.ly/TheGreatSubReddit&#10;Facebook: http://bit.ly/WW1FB&#10;Twitter: http://bit.ly/WW1Series&#10;Instagram: http://bit.ly/ZpMYPL&#10;&#10;» CAN I EMBED YOUR VIDEOS ON MY WEBSITE? &#10;Of course, you can embed our videos on your website. We are happy if you show our channel to your friends, fellow students, classmates, professors, teachers or neighbours. Or just share our videos on Facebook, Twitter, Reddit etc. &#10;&#10;We are also happy to get your feedback, criticism or ideas in the comments. If you have interesting historical questions, just post them and we will answer in our OUT OF THE TRENCHES videos. You can find a selection of answers to the most frequently asked questions here: http://bit.ly/OOtrenches&#10;&#10;» CAN I SHOW YOUR VIDEOS IN CLASS? &#10;Of course! Tell your teachers or professors about our channel and our videos. We’re happy if we can contribute with our videos. If you are a teacher and have questions about our show, you can get in contact with us on one of our social media presences. &#10;&#10;» WHAT ARE YOUR SOURCES? &#10;Videos: British Pathé&#10;Pictures: Mostly Picture Alliance &#10;Background Map: http://d-maps.com/carte.php?num_car=6030&amp;lang=en&#10;Literature (excerpt):&#10;Gilbert, Martin. The First World War. A Complete History, Holt Paperbacks, 2004.&#10;Hart, Peter. The Great War. A Combat History of the First World War, Oxford University Press, 2013.&#10;Hart, Peter. The Great War. 1914-1918, Profile Books, 2013.&#10;Stone, Norman. World War One. A Short History, Penguin, 2008.&#10;Keegan, John. The First World War, Vintage, 2000.&#10;Hastings, Max. Catastrophe 1914. Europe Goes To War, Knopf, 2013.&#10;Hirschfeld, Gerhard. Enzyklopädie Erster Weltkrieg, Schöningh Paderborn, 2004&#10;Michalka, Wolfgang. Der Erste Weltkrieg. Wirkung, Wahrnehmung, Analyse, Seehamer Verlag GmbH, 2000&#10;Leonhard, Jörn. Die Büchse der Pandora: Geschichte des Ersten Weltkrieges, C.H. Beck, 2014&#10;&#10;If you want to buy some of the books we use or recommend during our show, check out our Amazon Store: http://bit.ly/AmazonTGW&#10;NOTE: This store uses affiliate links which grant us a commission if you buy a product there. &#10;&#10;» WHAT IS “THE GREAT WAR” PROJECT? &#10;THE GREAT WAR covers the events exactly 100 years ago: The story of World War I in realtime. Featuring: The unique archive material of British Pathé. Indy Neidell takes you on a journey into the past to show you what really happened and how it all could spiral into more than four years of dire war. Subscribe to our channel and don’t miss our new episodes every Thursday. &#10;&#10;» WHO IS REPLYING TO MY COMMENTS? AND WHO IS BEHIND THIS PROJECT? &#10;Most of the comments are written by our social media manager Florian. He is posting links, facts and backstage material on our social media channels. But from time to time, Indy reads and answers comments with his personal account, too. &#10;&#10;The Team responsible for THE GREAT WAR is even bigger: &#10;&#10;- CREDITS -&#10;Presented by : Indiana Neidell&#10;Written by: Indiana Neidell&#10;Director: David Voss&#10;DoP and Sound: Toni Steller&#10;Sound Design: Marc Glücks&#10;Editing: Toni Steller &amp; Ole-Sten Haufe&#10;Research by: Indiana Neidell&#10;Fact checking: Latoya Wild, Johanna Müssiger, Florian Wittig, David Voss&#10;&#10;A Mediakraft Networks Original Channel&#10;Based on a concept by Spartacus Olsson&#10;Author: Indiana Neidell&#10;Visual Concept: Astrid Deinhard-Olsson&#10;Executive Producer: Astrid Deinhard-Olsson and Spartacus Olsson&#10;Producer: David Voss&#10;Social Media Manager: Florian Wittig&#10;&#10;Contains licenced Material by British Pathé&#10;All rights reserved - © Mediakraft Networks GmbH, 2014" title="Europe Prior to World War I: Alliances and Enemies  I PRELUDE TO WW1 - Part 1/3">
            <a:hlinkClick r:id="rId3"/>
          </p:cNvPr>
          <p:cNvPicPr preferRelativeResize="0"/>
          <p:nvPr/>
        </p:nvPicPr>
        <p:blipFill>
          <a:blip r:embed="rId4">
            <a:alphaModFix/>
          </a:blip>
          <a:stretch>
            <a:fillRect/>
          </a:stretch>
        </p:blipFill>
        <p:spPr>
          <a:xfrm>
            <a:off x="2619367" y="1907767"/>
            <a:ext cx="6096000" cy="4572000"/>
          </a:xfrm>
          <a:prstGeom prst="rect">
            <a:avLst/>
          </a:prstGeom>
          <a:noFill/>
          <a:ln>
            <a:noFill/>
          </a:ln>
        </p:spPr>
      </p:pic>
      <p:sp>
        <p:nvSpPr>
          <p:cNvPr id="125" name="Google Shape;125;p17"/>
          <p:cNvSpPr txBox="1"/>
          <p:nvPr/>
        </p:nvSpPr>
        <p:spPr>
          <a:xfrm>
            <a:off x="8915104" y="2501906"/>
            <a:ext cx="3036800" cy="524800"/>
          </a:xfrm>
          <a:prstGeom prst="rect">
            <a:avLst/>
          </a:prstGeom>
          <a:noFill/>
          <a:ln>
            <a:noFill/>
          </a:ln>
        </p:spPr>
        <p:txBody>
          <a:bodyPr spcFirstLastPara="1" wrap="square" lIns="121900" tIns="121900" rIns="121900" bIns="121900" anchor="t" anchorCtr="0">
            <a:noAutofit/>
          </a:bodyPr>
          <a:lstStyle/>
          <a:p>
            <a:r>
              <a:rPr lang="en" sz="2000" i="1" dirty="0">
                <a:solidFill>
                  <a:schemeClr val="lt1"/>
                </a:solidFill>
                <a:highlight>
                  <a:srgbClr val="980000"/>
                </a:highlight>
                <a:latin typeface="Roboto"/>
                <a:ea typeface="Roboto"/>
                <a:cs typeface="Roboto"/>
                <a:sym typeface="Roboto"/>
              </a:rPr>
              <a:t>Watch the documentary </a:t>
            </a:r>
            <a:br>
              <a:rPr lang="en" sz="2000" i="1" dirty="0">
                <a:solidFill>
                  <a:schemeClr val="lt1"/>
                </a:solidFill>
                <a:highlight>
                  <a:srgbClr val="980000"/>
                </a:highlight>
                <a:latin typeface="Roboto"/>
                <a:ea typeface="Roboto"/>
                <a:cs typeface="Roboto"/>
                <a:sym typeface="Roboto"/>
              </a:rPr>
            </a:br>
            <a:r>
              <a:rPr lang="en" sz="2000" i="1" dirty="0">
                <a:solidFill>
                  <a:schemeClr val="lt1"/>
                </a:solidFill>
                <a:highlight>
                  <a:srgbClr val="980000"/>
                </a:highlight>
                <a:latin typeface="Roboto"/>
                <a:ea typeface="Roboto"/>
                <a:cs typeface="Roboto"/>
                <a:sym typeface="Roboto"/>
              </a:rPr>
              <a:t>Europe Prior to World War I: Alliances and Enemies I PRELUDE TO WW1 - Part 1/3 </a:t>
            </a:r>
            <a:endParaRPr sz="2000" i="1" dirty="0">
              <a:solidFill>
                <a:schemeClr val="lt1"/>
              </a:solidFill>
              <a:highlight>
                <a:srgbClr val="980000"/>
              </a:highlight>
              <a:latin typeface="Roboto"/>
              <a:ea typeface="Roboto"/>
              <a:cs typeface="Roboto"/>
              <a:sym typeface="Roboto"/>
            </a:endParaRPr>
          </a:p>
        </p:txBody>
      </p:sp>
      <p:sp>
        <p:nvSpPr>
          <p:cNvPr id="126" name="Google Shape;126;p17"/>
          <p:cNvSpPr txBox="1"/>
          <p:nvPr/>
        </p:nvSpPr>
        <p:spPr>
          <a:xfrm>
            <a:off x="302467" y="1402433"/>
            <a:ext cx="2996800" cy="359200"/>
          </a:xfrm>
          <a:prstGeom prst="rect">
            <a:avLst/>
          </a:prstGeom>
          <a:noFill/>
          <a:ln>
            <a:noFill/>
          </a:ln>
        </p:spPr>
        <p:txBody>
          <a:bodyPr spcFirstLastPara="1" wrap="square" lIns="121900" tIns="121900" rIns="121900" bIns="121900" anchor="t" anchorCtr="0">
            <a:noAutofit/>
          </a:bodyPr>
          <a:lstStyle/>
          <a:p>
            <a:r>
              <a:rPr lang="en" sz="2400" b="1">
                <a:solidFill>
                  <a:srgbClr val="FFFFFF"/>
                </a:solidFill>
                <a:highlight>
                  <a:srgbClr val="000000"/>
                </a:highlight>
                <a:latin typeface="Roboto"/>
                <a:ea typeface="Roboto"/>
                <a:cs typeface="Roboto"/>
                <a:sym typeface="Roboto"/>
              </a:rPr>
              <a:t>HISTORICAL CONTEXT</a:t>
            </a:r>
            <a:endParaRPr sz="2400" b="1">
              <a:solidFill>
                <a:srgbClr val="FFFFFF"/>
              </a:solidFill>
              <a:highlight>
                <a:srgbClr val="000000"/>
              </a:highlight>
              <a:latin typeface="Roboto"/>
              <a:ea typeface="Roboto"/>
              <a:cs typeface="Roboto"/>
              <a:sym typeface="Roboto"/>
            </a:endParaRPr>
          </a:p>
        </p:txBody>
      </p:sp>
    </p:spTree>
    <p:extLst>
      <p:ext uri="{BB962C8B-B14F-4D97-AF65-F5344CB8AC3E}">
        <p14:creationId xmlns:p14="http://schemas.microsoft.com/office/powerpoint/2010/main" val="3318064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cxnSp>
        <p:nvCxnSpPr>
          <p:cNvPr id="172" name="Google Shape;172;p20"/>
          <p:cNvCxnSpPr>
            <a:endCxn id="173" idx="0"/>
          </p:cNvCxnSpPr>
          <p:nvPr/>
        </p:nvCxnSpPr>
        <p:spPr>
          <a:xfrm flipH="1">
            <a:off x="3816784" y="4356017"/>
            <a:ext cx="928000" cy="583200"/>
          </a:xfrm>
          <a:prstGeom prst="bentConnector2">
            <a:avLst/>
          </a:prstGeom>
          <a:noFill/>
          <a:ln w="19050" cap="flat" cmpd="sng">
            <a:solidFill>
              <a:srgbClr val="BF9000"/>
            </a:solidFill>
            <a:prstDash val="dot"/>
            <a:round/>
            <a:headEnd type="none" w="med" len="med"/>
            <a:tailEnd type="none" w="med" len="med"/>
          </a:ln>
        </p:spPr>
      </p:cxnSp>
      <p:pic>
        <p:nvPicPr>
          <p:cNvPr id="173" name="Google Shape;173;p20"/>
          <p:cNvPicPr preferRelativeResize="0"/>
          <p:nvPr/>
        </p:nvPicPr>
        <p:blipFill>
          <a:blip r:embed="rId3">
            <a:alphaModFix/>
          </a:blip>
          <a:stretch>
            <a:fillRect/>
          </a:stretch>
        </p:blipFill>
        <p:spPr>
          <a:xfrm>
            <a:off x="3273068" y="4939218"/>
            <a:ext cx="1087433" cy="1087433"/>
          </a:xfrm>
          <a:prstGeom prst="rect">
            <a:avLst/>
          </a:prstGeom>
          <a:noFill/>
          <a:ln>
            <a:noFill/>
          </a:ln>
        </p:spPr>
      </p:pic>
      <p:grpSp>
        <p:nvGrpSpPr>
          <p:cNvPr id="174" name="Google Shape;174;p20"/>
          <p:cNvGrpSpPr/>
          <p:nvPr/>
        </p:nvGrpSpPr>
        <p:grpSpPr>
          <a:xfrm>
            <a:off x="10138992" y="948917"/>
            <a:ext cx="1087427" cy="905192"/>
            <a:chOff x="1244325" y="314425"/>
            <a:chExt cx="444525" cy="370050"/>
          </a:xfrm>
        </p:grpSpPr>
        <p:sp>
          <p:nvSpPr>
            <p:cNvPr id="175" name="Google Shape;175;p20"/>
            <p:cNvSpPr/>
            <p:nvPr/>
          </p:nvSpPr>
          <p:spPr>
            <a:xfrm>
              <a:off x="1388425" y="463425"/>
              <a:ext cx="143525" cy="143500"/>
            </a:xfrm>
            <a:custGeom>
              <a:avLst/>
              <a:gdLst/>
              <a:ahLst/>
              <a:cxnLst/>
              <a:rect l="l" t="t" r="r" b="b"/>
              <a:pathLst>
                <a:path w="5741" h="5740" extrusionOk="0">
                  <a:moveTo>
                    <a:pt x="2809" y="0"/>
                  </a:moveTo>
                  <a:lnTo>
                    <a:pt x="2492" y="49"/>
                  </a:lnTo>
                  <a:lnTo>
                    <a:pt x="2199" y="122"/>
                  </a:lnTo>
                  <a:lnTo>
                    <a:pt x="1906" y="244"/>
                  </a:lnTo>
                  <a:lnTo>
                    <a:pt x="1637" y="366"/>
                  </a:lnTo>
                  <a:lnTo>
                    <a:pt x="1368" y="537"/>
                  </a:lnTo>
                  <a:lnTo>
                    <a:pt x="1149" y="708"/>
                  </a:lnTo>
                  <a:lnTo>
                    <a:pt x="904" y="904"/>
                  </a:lnTo>
                  <a:lnTo>
                    <a:pt x="709" y="1124"/>
                  </a:lnTo>
                  <a:lnTo>
                    <a:pt x="538" y="1368"/>
                  </a:lnTo>
                  <a:lnTo>
                    <a:pt x="367" y="1636"/>
                  </a:lnTo>
                  <a:lnTo>
                    <a:pt x="245" y="1905"/>
                  </a:lnTo>
                  <a:lnTo>
                    <a:pt x="147" y="2198"/>
                  </a:lnTo>
                  <a:lnTo>
                    <a:pt x="74" y="2491"/>
                  </a:lnTo>
                  <a:lnTo>
                    <a:pt x="25" y="2809"/>
                  </a:lnTo>
                  <a:lnTo>
                    <a:pt x="1" y="3126"/>
                  </a:lnTo>
                  <a:lnTo>
                    <a:pt x="25" y="3517"/>
                  </a:lnTo>
                  <a:lnTo>
                    <a:pt x="98" y="3908"/>
                  </a:lnTo>
                  <a:lnTo>
                    <a:pt x="221" y="4274"/>
                  </a:lnTo>
                  <a:lnTo>
                    <a:pt x="392" y="4641"/>
                  </a:lnTo>
                  <a:lnTo>
                    <a:pt x="611" y="4958"/>
                  </a:lnTo>
                  <a:lnTo>
                    <a:pt x="856" y="5251"/>
                  </a:lnTo>
                  <a:lnTo>
                    <a:pt x="1124" y="5520"/>
                  </a:lnTo>
                  <a:lnTo>
                    <a:pt x="1442" y="5740"/>
                  </a:lnTo>
                  <a:lnTo>
                    <a:pt x="1393" y="5422"/>
                  </a:lnTo>
                  <a:lnTo>
                    <a:pt x="1368" y="5080"/>
                  </a:lnTo>
                  <a:lnTo>
                    <a:pt x="1393" y="4689"/>
                  </a:lnTo>
                  <a:lnTo>
                    <a:pt x="1442" y="4323"/>
                  </a:lnTo>
                  <a:lnTo>
                    <a:pt x="1539" y="3957"/>
                  </a:lnTo>
                  <a:lnTo>
                    <a:pt x="1662" y="3639"/>
                  </a:lnTo>
                  <a:lnTo>
                    <a:pt x="1808" y="3297"/>
                  </a:lnTo>
                  <a:lnTo>
                    <a:pt x="2003" y="3004"/>
                  </a:lnTo>
                  <a:lnTo>
                    <a:pt x="2223" y="2711"/>
                  </a:lnTo>
                  <a:lnTo>
                    <a:pt x="2468" y="2442"/>
                  </a:lnTo>
                  <a:lnTo>
                    <a:pt x="2712" y="2198"/>
                  </a:lnTo>
                  <a:lnTo>
                    <a:pt x="3005" y="2003"/>
                  </a:lnTo>
                  <a:lnTo>
                    <a:pt x="3322" y="1807"/>
                  </a:lnTo>
                  <a:lnTo>
                    <a:pt x="3640" y="1661"/>
                  </a:lnTo>
                  <a:lnTo>
                    <a:pt x="3982" y="1514"/>
                  </a:lnTo>
                  <a:lnTo>
                    <a:pt x="4324" y="1441"/>
                  </a:lnTo>
                  <a:lnTo>
                    <a:pt x="4690" y="1368"/>
                  </a:lnTo>
                  <a:lnTo>
                    <a:pt x="5423" y="1368"/>
                  </a:lnTo>
                  <a:lnTo>
                    <a:pt x="5740" y="1417"/>
                  </a:lnTo>
                  <a:lnTo>
                    <a:pt x="5520" y="1124"/>
                  </a:lnTo>
                  <a:lnTo>
                    <a:pt x="5252" y="831"/>
                  </a:lnTo>
                  <a:lnTo>
                    <a:pt x="4959" y="586"/>
                  </a:lnTo>
                  <a:lnTo>
                    <a:pt x="4641" y="391"/>
                  </a:lnTo>
                  <a:lnTo>
                    <a:pt x="4299" y="220"/>
                  </a:lnTo>
                  <a:lnTo>
                    <a:pt x="3933" y="98"/>
                  </a:lnTo>
                  <a:lnTo>
                    <a:pt x="3542" y="25"/>
                  </a:lnTo>
                  <a:lnTo>
                    <a:pt x="3127" y="0"/>
                  </a:lnTo>
                  <a:close/>
                </a:path>
              </a:pathLst>
            </a:custGeom>
            <a:solidFill>
              <a:srgbClr val="FFFFFF"/>
            </a:solidFill>
            <a:ln>
              <a:noFill/>
            </a:ln>
          </p:spPr>
          <p:txBody>
            <a:bodyPr spcFirstLastPara="1" wrap="square" lIns="121900" tIns="121900" rIns="121900" bIns="121900" anchor="ctr" anchorCtr="0">
              <a:noAutofit/>
            </a:bodyPr>
            <a:lstStyle/>
            <a:p>
              <a:endParaRPr sz="2400">
                <a:solidFill>
                  <a:srgbClr val="FFFFFF"/>
                </a:solidFill>
              </a:endParaRPr>
            </a:p>
          </p:txBody>
        </p:sp>
        <p:sp>
          <p:nvSpPr>
            <p:cNvPr id="176" name="Google Shape;176;p20"/>
            <p:cNvSpPr/>
            <p:nvPr/>
          </p:nvSpPr>
          <p:spPr>
            <a:xfrm>
              <a:off x="1244325" y="314425"/>
              <a:ext cx="444525" cy="370050"/>
            </a:xfrm>
            <a:custGeom>
              <a:avLst/>
              <a:gdLst/>
              <a:ahLst/>
              <a:cxnLst/>
              <a:rect l="l" t="t" r="r" b="b"/>
              <a:pathLst>
                <a:path w="17781" h="14802" extrusionOk="0">
                  <a:moveTo>
                    <a:pt x="11748" y="2101"/>
                  </a:moveTo>
                  <a:lnTo>
                    <a:pt x="11846" y="2126"/>
                  </a:lnTo>
                  <a:lnTo>
                    <a:pt x="11919" y="2175"/>
                  </a:lnTo>
                  <a:lnTo>
                    <a:pt x="11968" y="2248"/>
                  </a:lnTo>
                  <a:lnTo>
                    <a:pt x="11993" y="2346"/>
                  </a:lnTo>
                  <a:lnTo>
                    <a:pt x="11968" y="2419"/>
                  </a:lnTo>
                  <a:lnTo>
                    <a:pt x="11919" y="2492"/>
                  </a:lnTo>
                  <a:lnTo>
                    <a:pt x="11846" y="2541"/>
                  </a:lnTo>
                  <a:lnTo>
                    <a:pt x="11748" y="2565"/>
                  </a:lnTo>
                  <a:lnTo>
                    <a:pt x="6033" y="2565"/>
                  </a:lnTo>
                  <a:lnTo>
                    <a:pt x="5936" y="2541"/>
                  </a:lnTo>
                  <a:lnTo>
                    <a:pt x="5862" y="2492"/>
                  </a:lnTo>
                  <a:lnTo>
                    <a:pt x="5814" y="2419"/>
                  </a:lnTo>
                  <a:lnTo>
                    <a:pt x="5789" y="2346"/>
                  </a:lnTo>
                  <a:lnTo>
                    <a:pt x="5814" y="2248"/>
                  </a:lnTo>
                  <a:lnTo>
                    <a:pt x="5862" y="2175"/>
                  </a:lnTo>
                  <a:lnTo>
                    <a:pt x="5936" y="2126"/>
                  </a:lnTo>
                  <a:lnTo>
                    <a:pt x="6033" y="2101"/>
                  </a:lnTo>
                  <a:close/>
                  <a:moveTo>
                    <a:pt x="15949" y="4519"/>
                  </a:moveTo>
                  <a:lnTo>
                    <a:pt x="16047" y="4568"/>
                  </a:lnTo>
                  <a:lnTo>
                    <a:pt x="16145" y="4592"/>
                  </a:lnTo>
                  <a:lnTo>
                    <a:pt x="16193" y="4666"/>
                  </a:lnTo>
                  <a:lnTo>
                    <a:pt x="16267" y="4739"/>
                  </a:lnTo>
                  <a:lnTo>
                    <a:pt x="16316" y="4812"/>
                  </a:lnTo>
                  <a:lnTo>
                    <a:pt x="16340" y="4910"/>
                  </a:lnTo>
                  <a:lnTo>
                    <a:pt x="16340" y="5008"/>
                  </a:lnTo>
                  <a:lnTo>
                    <a:pt x="16340" y="5789"/>
                  </a:lnTo>
                  <a:lnTo>
                    <a:pt x="16340" y="5887"/>
                  </a:lnTo>
                  <a:lnTo>
                    <a:pt x="16316" y="5985"/>
                  </a:lnTo>
                  <a:lnTo>
                    <a:pt x="16267" y="6058"/>
                  </a:lnTo>
                  <a:lnTo>
                    <a:pt x="16193" y="6131"/>
                  </a:lnTo>
                  <a:lnTo>
                    <a:pt x="16145" y="6204"/>
                  </a:lnTo>
                  <a:lnTo>
                    <a:pt x="16047" y="6229"/>
                  </a:lnTo>
                  <a:lnTo>
                    <a:pt x="15949" y="6278"/>
                  </a:lnTo>
                  <a:lnTo>
                    <a:pt x="14069" y="6278"/>
                  </a:lnTo>
                  <a:lnTo>
                    <a:pt x="13971" y="6229"/>
                  </a:lnTo>
                  <a:lnTo>
                    <a:pt x="13898" y="6204"/>
                  </a:lnTo>
                  <a:lnTo>
                    <a:pt x="13824" y="6131"/>
                  </a:lnTo>
                  <a:lnTo>
                    <a:pt x="13751" y="6058"/>
                  </a:lnTo>
                  <a:lnTo>
                    <a:pt x="13727" y="5985"/>
                  </a:lnTo>
                  <a:lnTo>
                    <a:pt x="13678" y="5887"/>
                  </a:lnTo>
                  <a:lnTo>
                    <a:pt x="13678" y="5789"/>
                  </a:lnTo>
                  <a:lnTo>
                    <a:pt x="13678" y="5008"/>
                  </a:lnTo>
                  <a:lnTo>
                    <a:pt x="13678" y="4910"/>
                  </a:lnTo>
                  <a:lnTo>
                    <a:pt x="13727" y="4812"/>
                  </a:lnTo>
                  <a:lnTo>
                    <a:pt x="13751" y="4739"/>
                  </a:lnTo>
                  <a:lnTo>
                    <a:pt x="13824" y="4666"/>
                  </a:lnTo>
                  <a:lnTo>
                    <a:pt x="13898" y="4592"/>
                  </a:lnTo>
                  <a:lnTo>
                    <a:pt x="13971" y="4568"/>
                  </a:lnTo>
                  <a:lnTo>
                    <a:pt x="14069" y="4519"/>
                  </a:lnTo>
                  <a:close/>
                  <a:moveTo>
                    <a:pt x="8891" y="5105"/>
                  </a:moveTo>
                  <a:lnTo>
                    <a:pt x="9306" y="5130"/>
                  </a:lnTo>
                  <a:lnTo>
                    <a:pt x="9697" y="5179"/>
                  </a:lnTo>
                  <a:lnTo>
                    <a:pt x="10063" y="5276"/>
                  </a:lnTo>
                  <a:lnTo>
                    <a:pt x="10430" y="5423"/>
                  </a:lnTo>
                  <a:lnTo>
                    <a:pt x="10796" y="5594"/>
                  </a:lnTo>
                  <a:lnTo>
                    <a:pt x="11113" y="5789"/>
                  </a:lnTo>
                  <a:lnTo>
                    <a:pt x="11406" y="6009"/>
                  </a:lnTo>
                  <a:lnTo>
                    <a:pt x="11700" y="6278"/>
                  </a:lnTo>
                  <a:lnTo>
                    <a:pt x="11968" y="6546"/>
                  </a:lnTo>
                  <a:lnTo>
                    <a:pt x="12188" y="6864"/>
                  </a:lnTo>
                  <a:lnTo>
                    <a:pt x="12383" y="7181"/>
                  </a:lnTo>
                  <a:lnTo>
                    <a:pt x="12554" y="7523"/>
                  </a:lnTo>
                  <a:lnTo>
                    <a:pt x="12676" y="7890"/>
                  </a:lnTo>
                  <a:lnTo>
                    <a:pt x="12774" y="8280"/>
                  </a:lnTo>
                  <a:lnTo>
                    <a:pt x="12847" y="8671"/>
                  </a:lnTo>
                  <a:lnTo>
                    <a:pt x="12872" y="9086"/>
                  </a:lnTo>
                  <a:lnTo>
                    <a:pt x="12847" y="9477"/>
                  </a:lnTo>
                  <a:lnTo>
                    <a:pt x="12774" y="9868"/>
                  </a:lnTo>
                  <a:lnTo>
                    <a:pt x="12676" y="10259"/>
                  </a:lnTo>
                  <a:lnTo>
                    <a:pt x="12554" y="10625"/>
                  </a:lnTo>
                  <a:lnTo>
                    <a:pt x="12383" y="10967"/>
                  </a:lnTo>
                  <a:lnTo>
                    <a:pt x="12188" y="11309"/>
                  </a:lnTo>
                  <a:lnTo>
                    <a:pt x="11968" y="11602"/>
                  </a:lnTo>
                  <a:lnTo>
                    <a:pt x="11700" y="11895"/>
                  </a:lnTo>
                  <a:lnTo>
                    <a:pt x="11406" y="12139"/>
                  </a:lnTo>
                  <a:lnTo>
                    <a:pt x="11113" y="12383"/>
                  </a:lnTo>
                  <a:lnTo>
                    <a:pt x="10796" y="12579"/>
                  </a:lnTo>
                  <a:lnTo>
                    <a:pt x="10430" y="12750"/>
                  </a:lnTo>
                  <a:lnTo>
                    <a:pt x="10063" y="12872"/>
                  </a:lnTo>
                  <a:lnTo>
                    <a:pt x="9697" y="12970"/>
                  </a:lnTo>
                  <a:lnTo>
                    <a:pt x="9306" y="13018"/>
                  </a:lnTo>
                  <a:lnTo>
                    <a:pt x="8891" y="13043"/>
                  </a:lnTo>
                  <a:lnTo>
                    <a:pt x="8476" y="13018"/>
                  </a:lnTo>
                  <a:lnTo>
                    <a:pt x="8085" y="12970"/>
                  </a:lnTo>
                  <a:lnTo>
                    <a:pt x="7719" y="12872"/>
                  </a:lnTo>
                  <a:lnTo>
                    <a:pt x="7352" y="12750"/>
                  </a:lnTo>
                  <a:lnTo>
                    <a:pt x="6986" y="12579"/>
                  </a:lnTo>
                  <a:lnTo>
                    <a:pt x="6668" y="12383"/>
                  </a:lnTo>
                  <a:lnTo>
                    <a:pt x="6375" y="12139"/>
                  </a:lnTo>
                  <a:lnTo>
                    <a:pt x="6082" y="11895"/>
                  </a:lnTo>
                  <a:lnTo>
                    <a:pt x="5814" y="11602"/>
                  </a:lnTo>
                  <a:lnTo>
                    <a:pt x="5594" y="11309"/>
                  </a:lnTo>
                  <a:lnTo>
                    <a:pt x="5398" y="10967"/>
                  </a:lnTo>
                  <a:lnTo>
                    <a:pt x="5227" y="10625"/>
                  </a:lnTo>
                  <a:lnTo>
                    <a:pt x="5105" y="10259"/>
                  </a:lnTo>
                  <a:lnTo>
                    <a:pt x="5008" y="9868"/>
                  </a:lnTo>
                  <a:lnTo>
                    <a:pt x="4934" y="9477"/>
                  </a:lnTo>
                  <a:lnTo>
                    <a:pt x="4910" y="9086"/>
                  </a:lnTo>
                  <a:lnTo>
                    <a:pt x="4934" y="8671"/>
                  </a:lnTo>
                  <a:lnTo>
                    <a:pt x="5008" y="8280"/>
                  </a:lnTo>
                  <a:lnTo>
                    <a:pt x="5105" y="7890"/>
                  </a:lnTo>
                  <a:lnTo>
                    <a:pt x="5227" y="7523"/>
                  </a:lnTo>
                  <a:lnTo>
                    <a:pt x="5398" y="7181"/>
                  </a:lnTo>
                  <a:lnTo>
                    <a:pt x="5594" y="6864"/>
                  </a:lnTo>
                  <a:lnTo>
                    <a:pt x="5814" y="6546"/>
                  </a:lnTo>
                  <a:lnTo>
                    <a:pt x="6082" y="6278"/>
                  </a:lnTo>
                  <a:lnTo>
                    <a:pt x="6375" y="6009"/>
                  </a:lnTo>
                  <a:lnTo>
                    <a:pt x="6668" y="5789"/>
                  </a:lnTo>
                  <a:lnTo>
                    <a:pt x="6986" y="5594"/>
                  </a:lnTo>
                  <a:lnTo>
                    <a:pt x="7352" y="5423"/>
                  </a:lnTo>
                  <a:lnTo>
                    <a:pt x="7719" y="5276"/>
                  </a:lnTo>
                  <a:lnTo>
                    <a:pt x="8085" y="5179"/>
                  </a:lnTo>
                  <a:lnTo>
                    <a:pt x="8476" y="5130"/>
                  </a:lnTo>
                  <a:lnTo>
                    <a:pt x="8891" y="5105"/>
                  </a:lnTo>
                  <a:close/>
                  <a:moveTo>
                    <a:pt x="5301" y="1"/>
                  </a:moveTo>
                  <a:lnTo>
                    <a:pt x="5154" y="50"/>
                  </a:lnTo>
                  <a:lnTo>
                    <a:pt x="5008" y="123"/>
                  </a:lnTo>
                  <a:lnTo>
                    <a:pt x="4861" y="221"/>
                  </a:lnTo>
                  <a:lnTo>
                    <a:pt x="4739" y="318"/>
                  </a:lnTo>
                  <a:lnTo>
                    <a:pt x="4641" y="465"/>
                  </a:lnTo>
                  <a:lnTo>
                    <a:pt x="4568" y="611"/>
                  </a:lnTo>
                  <a:lnTo>
                    <a:pt x="4519" y="758"/>
                  </a:lnTo>
                  <a:lnTo>
                    <a:pt x="4080" y="2565"/>
                  </a:lnTo>
                  <a:lnTo>
                    <a:pt x="3249" y="2565"/>
                  </a:lnTo>
                  <a:lnTo>
                    <a:pt x="3249" y="2468"/>
                  </a:lnTo>
                  <a:lnTo>
                    <a:pt x="3225" y="2370"/>
                  </a:lnTo>
                  <a:lnTo>
                    <a:pt x="3176" y="2297"/>
                  </a:lnTo>
                  <a:lnTo>
                    <a:pt x="3103" y="2223"/>
                  </a:lnTo>
                  <a:lnTo>
                    <a:pt x="3054" y="2150"/>
                  </a:lnTo>
                  <a:lnTo>
                    <a:pt x="2956" y="2126"/>
                  </a:lnTo>
                  <a:lnTo>
                    <a:pt x="2858" y="2077"/>
                  </a:lnTo>
                  <a:lnTo>
                    <a:pt x="1955" y="2077"/>
                  </a:lnTo>
                  <a:lnTo>
                    <a:pt x="1857" y="2126"/>
                  </a:lnTo>
                  <a:lnTo>
                    <a:pt x="1784" y="2150"/>
                  </a:lnTo>
                  <a:lnTo>
                    <a:pt x="1711" y="2223"/>
                  </a:lnTo>
                  <a:lnTo>
                    <a:pt x="1637" y="2297"/>
                  </a:lnTo>
                  <a:lnTo>
                    <a:pt x="1613" y="2370"/>
                  </a:lnTo>
                  <a:lnTo>
                    <a:pt x="1564" y="2468"/>
                  </a:lnTo>
                  <a:lnTo>
                    <a:pt x="1564" y="2565"/>
                  </a:lnTo>
                  <a:lnTo>
                    <a:pt x="782" y="2565"/>
                  </a:lnTo>
                  <a:lnTo>
                    <a:pt x="636" y="2590"/>
                  </a:lnTo>
                  <a:lnTo>
                    <a:pt x="489" y="2639"/>
                  </a:lnTo>
                  <a:lnTo>
                    <a:pt x="343" y="2687"/>
                  </a:lnTo>
                  <a:lnTo>
                    <a:pt x="221" y="2785"/>
                  </a:lnTo>
                  <a:lnTo>
                    <a:pt x="123" y="2907"/>
                  </a:lnTo>
                  <a:lnTo>
                    <a:pt x="74" y="3054"/>
                  </a:lnTo>
                  <a:lnTo>
                    <a:pt x="25" y="3200"/>
                  </a:lnTo>
                  <a:lnTo>
                    <a:pt x="1" y="3347"/>
                  </a:lnTo>
                  <a:lnTo>
                    <a:pt x="1" y="14020"/>
                  </a:lnTo>
                  <a:lnTo>
                    <a:pt x="25" y="14191"/>
                  </a:lnTo>
                  <a:lnTo>
                    <a:pt x="74" y="14337"/>
                  </a:lnTo>
                  <a:lnTo>
                    <a:pt x="123" y="14459"/>
                  </a:lnTo>
                  <a:lnTo>
                    <a:pt x="221" y="14581"/>
                  </a:lnTo>
                  <a:lnTo>
                    <a:pt x="343" y="14679"/>
                  </a:lnTo>
                  <a:lnTo>
                    <a:pt x="489" y="14752"/>
                  </a:lnTo>
                  <a:lnTo>
                    <a:pt x="636" y="14801"/>
                  </a:lnTo>
                  <a:lnTo>
                    <a:pt x="17146" y="14801"/>
                  </a:lnTo>
                  <a:lnTo>
                    <a:pt x="17292" y="14752"/>
                  </a:lnTo>
                  <a:lnTo>
                    <a:pt x="17439" y="14679"/>
                  </a:lnTo>
                  <a:lnTo>
                    <a:pt x="17561" y="14581"/>
                  </a:lnTo>
                  <a:lnTo>
                    <a:pt x="17659" y="14459"/>
                  </a:lnTo>
                  <a:lnTo>
                    <a:pt x="17708" y="14337"/>
                  </a:lnTo>
                  <a:lnTo>
                    <a:pt x="17756" y="14191"/>
                  </a:lnTo>
                  <a:lnTo>
                    <a:pt x="17781" y="14020"/>
                  </a:lnTo>
                  <a:lnTo>
                    <a:pt x="17781" y="3347"/>
                  </a:lnTo>
                  <a:lnTo>
                    <a:pt x="17756" y="3200"/>
                  </a:lnTo>
                  <a:lnTo>
                    <a:pt x="17708" y="3054"/>
                  </a:lnTo>
                  <a:lnTo>
                    <a:pt x="17659" y="2907"/>
                  </a:lnTo>
                  <a:lnTo>
                    <a:pt x="17561" y="2785"/>
                  </a:lnTo>
                  <a:lnTo>
                    <a:pt x="17439" y="2687"/>
                  </a:lnTo>
                  <a:lnTo>
                    <a:pt x="17292" y="2639"/>
                  </a:lnTo>
                  <a:lnTo>
                    <a:pt x="17146" y="2590"/>
                  </a:lnTo>
                  <a:lnTo>
                    <a:pt x="16999" y="2565"/>
                  </a:lnTo>
                  <a:lnTo>
                    <a:pt x="13702" y="2565"/>
                  </a:lnTo>
                  <a:lnTo>
                    <a:pt x="13263" y="758"/>
                  </a:lnTo>
                  <a:lnTo>
                    <a:pt x="13214" y="611"/>
                  </a:lnTo>
                  <a:lnTo>
                    <a:pt x="13141" y="465"/>
                  </a:lnTo>
                  <a:lnTo>
                    <a:pt x="13043" y="318"/>
                  </a:lnTo>
                  <a:lnTo>
                    <a:pt x="12921" y="221"/>
                  </a:lnTo>
                  <a:lnTo>
                    <a:pt x="12774" y="123"/>
                  </a:lnTo>
                  <a:lnTo>
                    <a:pt x="12628" y="50"/>
                  </a:lnTo>
                  <a:lnTo>
                    <a:pt x="12481" y="1"/>
                  </a:lnTo>
                  <a:close/>
                </a:path>
              </a:pathLst>
            </a:custGeom>
            <a:solidFill>
              <a:srgbClr val="FFFFFF"/>
            </a:solidFill>
            <a:ln>
              <a:noFill/>
            </a:ln>
          </p:spPr>
          <p:txBody>
            <a:bodyPr spcFirstLastPara="1" wrap="square" lIns="121900" tIns="121900" rIns="121900" bIns="121900" anchor="ctr" anchorCtr="0">
              <a:noAutofit/>
            </a:bodyPr>
            <a:lstStyle/>
            <a:p>
              <a:endParaRPr sz="2400">
                <a:solidFill>
                  <a:srgbClr val="FFFFFF"/>
                </a:solidFill>
              </a:endParaRPr>
            </a:p>
          </p:txBody>
        </p:sp>
      </p:grpSp>
      <p:sp>
        <p:nvSpPr>
          <p:cNvPr id="177" name="Google Shape;177;p20"/>
          <p:cNvSpPr txBox="1">
            <a:spLocks noGrp="1"/>
          </p:cNvSpPr>
          <p:nvPr>
            <p:ph type="sldNum" idx="12"/>
          </p:nvPr>
        </p:nvSpPr>
        <p:spPr>
          <a:xfrm>
            <a:off x="11116165" y="360104"/>
            <a:ext cx="731600" cy="524800"/>
          </a:xfrm>
          <a:prstGeom prst="rect">
            <a:avLst/>
          </a:prstGeom>
        </p:spPr>
        <p:txBody>
          <a:bodyPr spcFirstLastPara="1" vert="horz" wrap="square" lIns="121900" tIns="121900" rIns="121900" bIns="121900" rtlCol="0" anchor="ctr" anchorCtr="0">
            <a:noAutofit/>
          </a:bodyPr>
          <a:lstStyle/>
          <a:p>
            <a:pPr algn="r"/>
            <a:fld id="{00000000-1234-1234-1234-123412341234}" type="slidenum">
              <a:rPr lang="en"/>
              <a:pPr algn="r"/>
              <a:t>4</a:t>
            </a:fld>
            <a:endParaRPr/>
          </a:p>
        </p:txBody>
      </p:sp>
      <p:sp>
        <p:nvSpPr>
          <p:cNvPr id="178" name="Google Shape;178;p20"/>
          <p:cNvSpPr txBox="1"/>
          <p:nvPr/>
        </p:nvSpPr>
        <p:spPr>
          <a:xfrm>
            <a:off x="1477837" y="258567"/>
            <a:ext cx="7883200" cy="668400"/>
          </a:xfrm>
          <a:prstGeom prst="rect">
            <a:avLst/>
          </a:prstGeom>
          <a:noFill/>
          <a:ln>
            <a:noFill/>
          </a:ln>
        </p:spPr>
        <p:txBody>
          <a:bodyPr spcFirstLastPara="1" wrap="square" lIns="121900" tIns="121900" rIns="121900" bIns="121900" anchor="t" anchorCtr="0">
            <a:noAutofit/>
          </a:bodyPr>
          <a:lstStyle/>
          <a:p>
            <a:r>
              <a:rPr lang="en" sz="2667" b="1" dirty="0">
                <a:solidFill>
                  <a:schemeClr val="bg1"/>
                </a:solidFill>
                <a:latin typeface="Roboto"/>
                <a:ea typeface="Roboto"/>
                <a:cs typeface="Roboto"/>
                <a:sym typeface="Roboto"/>
              </a:rPr>
              <a:t>How the pre-WWI German political system worked</a:t>
            </a:r>
            <a:endParaRPr sz="2667" b="1" dirty="0">
              <a:solidFill>
                <a:schemeClr val="bg1"/>
              </a:solidFill>
              <a:latin typeface="Roboto"/>
              <a:ea typeface="Roboto"/>
              <a:cs typeface="Roboto"/>
              <a:sym typeface="Roboto"/>
            </a:endParaRPr>
          </a:p>
        </p:txBody>
      </p:sp>
      <p:sp>
        <p:nvSpPr>
          <p:cNvPr id="179" name="Google Shape;179;p20"/>
          <p:cNvSpPr/>
          <p:nvPr/>
        </p:nvSpPr>
        <p:spPr>
          <a:xfrm>
            <a:off x="9438967" y="824500"/>
            <a:ext cx="2472000" cy="278800"/>
          </a:xfrm>
          <a:prstGeom prst="rect">
            <a:avLst/>
          </a:prstGeom>
          <a:solidFill>
            <a:srgbClr val="000000"/>
          </a:solidFill>
          <a:ln>
            <a:noFill/>
          </a:ln>
        </p:spPr>
        <p:txBody>
          <a:bodyPr spcFirstLastPara="1" wrap="square" lIns="121900" tIns="121900" rIns="121900" bIns="121900" anchor="ctr" anchorCtr="0">
            <a:noAutofit/>
          </a:bodyPr>
          <a:lstStyle/>
          <a:p>
            <a:endParaRPr sz="2400"/>
          </a:p>
        </p:txBody>
      </p:sp>
      <p:grpSp>
        <p:nvGrpSpPr>
          <p:cNvPr id="180" name="Google Shape;180;p20"/>
          <p:cNvGrpSpPr/>
          <p:nvPr/>
        </p:nvGrpSpPr>
        <p:grpSpPr>
          <a:xfrm>
            <a:off x="388310" y="432313"/>
            <a:ext cx="1011597" cy="747256"/>
            <a:chOff x="5255200" y="3006475"/>
            <a:chExt cx="511700" cy="378575"/>
          </a:xfrm>
        </p:grpSpPr>
        <p:sp>
          <p:nvSpPr>
            <p:cNvPr id="181" name="Google Shape;181;p20"/>
            <p:cNvSpPr/>
            <p:nvPr/>
          </p:nvSpPr>
          <p:spPr>
            <a:xfrm>
              <a:off x="5255200" y="3006475"/>
              <a:ext cx="349900" cy="349875"/>
            </a:xfrm>
            <a:custGeom>
              <a:avLst/>
              <a:gdLst/>
              <a:ahLst/>
              <a:cxnLst/>
              <a:rect l="l" t="t" r="r" b="b"/>
              <a:pathLst>
                <a:path w="13996" h="13995" extrusionOk="0">
                  <a:moveTo>
                    <a:pt x="6986" y="4714"/>
                  </a:moveTo>
                  <a:lnTo>
                    <a:pt x="7206" y="4738"/>
                  </a:lnTo>
                  <a:lnTo>
                    <a:pt x="7425" y="4763"/>
                  </a:lnTo>
                  <a:lnTo>
                    <a:pt x="7645" y="4812"/>
                  </a:lnTo>
                  <a:lnTo>
                    <a:pt x="7841" y="4885"/>
                  </a:lnTo>
                  <a:lnTo>
                    <a:pt x="8060" y="4983"/>
                  </a:lnTo>
                  <a:lnTo>
                    <a:pt x="8256" y="5105"/>
                  </a:lnTo>
                  <a:lnTo>
                    <a:pt x="8427" y="5227"/>
                  </a:lnTo>
                  <a:lnTo>
                    <a:pt x="8598" y="5398"/>
                  </a:lnTo>
                  <a:lnTo>
                    <a:pt x="8769" y="5569"/>
                  </a:lnTo>
                  <a:lnTo>
                    <a:pt x="8891" y="5740"/>
                  </a:lnTo>
                  <a:lnTo>
                    <a:pt x="9013" y="5935"/>
                  </a:lnTo>
                  <a:lnTo>
                    <a:pt x="9111" y="6155"/>
                  </a:lnTo>
                  <a:lnTo>
                    <a:pt x="9184" y="6350"/>
                  </a:lnTo>
                  <a:lnTo>
                    <a:pt x="9233" y="6570"/>
                  </a:lnTo>
                  <a:lnTo>
                    <a:pt x="9257" y="6790"/>
                  </a:lnTo>
                  <a:lnTo>
                    <a:pt x="9257" y="7010"/>
                  </a:lnTo>
                  <a:lnTo>
                    <a:pt x="9257" y="7229"/>
                  </a:lnTo>
                  <a:lnTo>
                    <a:pt x="9233" y="7425"/>
                  </a:lnTo>
                  <a:lnTo>
                    <a:pt x="9184" y="7645"/>
                  </a:lnTo>
                  <a:lnTo>
                    <a:pt x="9111" y="7864"/>
                  </a:lnTo>
                  <a:lnTo>
                    <a:pt x="9013" y="8060"/>
                  </a:lnTo>
                  <a:lnTo>
                    <a:pt x="8891" y="8255"/>
                  </a:lnTo>
                  <a:lnTo>
                    <a:pt x="8769" y="8451"/>
                  </a:lnTo>
                  <a:lnTo>
                    <a:pt x="8598" y="8622"/>
                  </a:lnTo>
                  <a:lnTo>
                    <a:pt x="8427" y="8768"/>
                  </a:lnTo>
                  <a:lnTo>
                    <a:pt x="8256" y="8915"/>
                  </a:lnTo>
                  <a:lnTo>
                    <a:pt x="8060" y="9012"/>
                  </a:lnTo>
                  <a:lnTo>
                    <a:pt x="7841" y="9110"/>
                  </a:lnTo>
                  <a:lnTo>
                    <a:pt x="7645" y="9183"/>
                  </a:lnTo>
                  <a:lnTo>
                    <a:pt x="7425" y="9232"/>
                  </a:lnTo>
                  <a:lnTo>
                    <a:pt x="7206" y="9257"/>
                  </a:lnTo>
                  <a:lnTo>
                    <a:pt x="6986" y="9281"/>
                  </a:lnTo>
                  <a:lnTo>
                    <a:pt x="6766" y="9257"/>
                  </a:lnTo>
                  <a:lnTo>
                    <a:pt x="6546" y="9232"/>
                  </a:lnTo>
                  <a:lnTo>
                    <a:pt x="6351" y="9183"/>
                  </a:lnTo>
                  <a:lnTo>
                    <a:pt x="6131" y="9110"/>
                  </a:lnTo>
                  <a:lnTo>
                    <a:pt x="5936" y="9012"/>
                  </a:lnTo>
                  <a:lnTo>
                    <a:pt x="5740" y="8915"/>
                  </a:lnTo>
                  <a:lnTo>
                    <a:pt x="5545" y="8768"/>
                  </a:lnTo>
                  <a:lnTo>
                    <a:pt x="5374" y="8622"/>
                  </a:lnTo>
                  <a:lnTo>
                    <a:pt x="5227" y="8451"/>
                  </a:lnTo>
                  <a:lnTo>
                    <a:pt x="5081" y="8255"/>
                  </a:lnTo>
                  <a:lnTo>
                    <a:pt x="4983" y="8060"/>
                  </a:lnTo>
                  <a:lnTo>
                    <a:pt x="4885" y="7864"/>
                  </a:lnTo>
                  <a:lnTo>
                    <a:pt x="4812" y="7645"/>
                  </a:lnTo>
                  <a:lnTo>
                    <a:pt x="4763" y="7425"/>
                  </a:lnTo>
                  <a:lnTo>
                    <a:pt x="4714" y="7229"/>
                  </a:lnTo>
                  <a:lnTo>
                    <a:pt x="4714" y="7010"/>
                  </a:lnTo>
                  <a:lnTo>
                    <a:pt x="4714" y="6790"/>
                  </a:lnTo>
                  <a:lnTo>
                    <a:pt x="4763" y="6570"/>
                  </a:lnTo>
                  <a:lnTo>
                    <a:pt x="4812" y="6350"/>
                  </a:lnTo>
                  <a:lnTo>
                    <a:pt x="4885" y="6155"/>
                  </a:lnTo>
                  <a:lnTo>
                    <a:pt x="4983" y="5935"/>
                  </a:lnTo>
                  <a:lnTo>
                    <a:pt x="5081" y="5740"/>
                  </a:lnTo>
                  <a:lnTo>
                    <a:pt x="5227" y="5569"/>
                  </a:lnTo>
                  <a:lnTo>
                    <a:pt x="5374" y="5398"/>
                  </a:lnTo>
                  <a:lnTo>
                    <a:pt x="5545" y="5227"/>
                  </a:lnTo>
                  <a:lnTo>
                    <a:pt x="5740" y="5105"/>
                  </a:lnTo>
                  <a:lnTo>
                    <a:pt x="5936" y="4983"/>
                  </a:lnTo>
                  <a:lnTo>
                    <a:pt x="6131" y="4885"/>
                  </a:lnTo>
                  <a:lnTo>
                    <a:pt x="6351" y="4812"/>
                  </a:lnTo>
                  <a:lnTo>
                    <a:pt x="6546" y="4763"/>
                  </a:lnTo>
                  <a:lnTo>
                    <a:pt x="6766" y="4738"/>
                  </a:lnTo>
                  <a:lnTo>
                    <a:pt x="6986" y="4714"/>
                  </a:lnTo>
                  <a:close/>
                  <a:moveTo>
                    <a:pt x="6497" y="0"/>
                  </a:moveTo>
                  <a:lnTo>
                    <a:pt x="6375" y="25"/>
                  </a:lnTo>
                  <a:lnTo>
                    <a:pt x="6253" y="49"/>
                  </a:lnTo>
                  <a:lnTo>
                    <a:pt x="6131" y="122"/>
                  </a:lnTo>
                  <a:lnTo>
                    <a:pt x="6033" y="196"/>
                  </a:lnTo>
                  <a:lnTo>
                    <a:pt x="5936" y="293"/>
                  </a:lnTo>
                  <a:lnTo>
                    <a:pt x="5862" y="391"/>
                  </a:lnTo>
                  <a:lnTo>
                    <a:pt x="5813" y="513"/>
                  </a:lnTo>
                  <a:lnTo>
                    <a:pt x="5789" y="635"/>
                  </a:lnTo>
                  <a:lnTo>
                    <a:pt x="5618" y="2076"/>
                  </a:lnTo>
                  <a:lnTo>
                    <a:pt x="5325" y="2174"/>
                  </a:lnTo>
                  <a:lnTo>
                    <a:pt x="5032" y="2296"/>
                  </a:lnTo>
                  <a:lnTo>
                    <a:pt x="4763" y="2418"/>
                  </a:lnTo>
                  <a:lnTo>
                    <a:pt x="4495" y="2565"/>
                  </a:lnTo>
                  <a:lnTo>
                    <a:pt x="3347" y="1661"/>
                  </a:lnTo>
                  <a:lnTo>
                    <a:pt x="3225" y="1588"/>
                  </a:lnTo>
                  <a:lnTo>
                    <a:pt x="3103" y="1539"/>
                  </a:lnTo>
                  <a:lnTo>
                    <a:pt x="2980" y="1514"/>
                  </a:lnTo>
                  <a:lnTo>
                    <a:pt x="2736" y="1514"/>
                  </a:lnTo>
                  <a:lnTo>
                    <a:pt x="2590" y="1563"/>
                  </a:lnTo>
                  <a:lnTo>
                    <a:pt x="2492" y="1637"/>
                  </a:lnTo>
                  <a:lnTo>
                    <a:pt x="2394" y="1710"/>
                  </a:lnTo>
                  <a:lnTo>
                    <a:pt x="1710" y="2394"/>
                  </a:lnTo>
                  <a:lnTo>
                    <a:pt x="1613" y="2491"/>
                  </a:lnTo>
                  <a:lnTo>
                    <a:pt x="1564" y="2614"/>
                  </a:lnTo>
                  <a:lnTo>
                    <a:pt x="1515" y="2736"/>
                  </a:lnTo>
                  <a:lnTo>
                    <a:pt x="1491" y="2858"/>
                  </a:lnTo>
                  <a:lnTo>
                    <a:pt x="1491" y="3004"/>
                  </a:lnTo>
                  <a:lnTo>
                    <a:pt x="1515" y="3126"/>
                  </a:lnTo>
                  <a:lnTo>
                    <a:pt x="1564" y="3249"/>
                  </a:lnTo>
                  <a:lnTo>
                    <a:pt x="1637" y="3346"/>
                  </a:lnTo>
                  <a:lnTo>
                    <a:pt x="2541" y="4494"/>
                  </a:lnTo>
                  <a:lnTo>
                    <a:pt x="2394" y="4763"/>
                  </a:lnTo>
                  <a:lnTo>
                    <a:pt x="2272" y="5056"/>
                  </a:lnTo>
                  <a:lnTo>
                    <a:pt x="2174" y="5349"/>
                  </a:lnTo>
                  <a:lnTo>
                    <a:pt x="2077" y="5642"/>
                  </a:lnTo>
                  <a:lnTo>
                    <a:pt x="636" y="5789"/>
                  </a:lnTo>
                  <a:lnTo>
                    <a:pt x="514" y="5837"/>
                  </a:lnTo>
                  <a:lnTo>
                    <a:pt x="392" y="5886"/>
                  </a:lnTo>
                  <a:lnTo>
                    <a:pt x="269" y="5959"/>
                  </a:lnTo>
                  <a:lnTo>
                    <a:pt x="172" y="6033"/>
                  </a:lnTo>
                  <a:lnTo>
                    <a:pt x="99" y="6155"/>
                  </a:lnTo>
                  <a:lnTo>
                    <a:pt x="50" y="6253"/>
                  </a:lnTo>
                  <a:lnTo>
                    <a:pt x="1" y="6399"/>
                  </a:lnTo>
                  <a:lnTo>
                    <a:pt x="1" y="6521"/>
                  </a:lnTo>
                  <a:lnTo>
                    <a:pt x="1" y="7474"/>
                  </a:lnTo>
                  <a:lnTo>
                    <a:pt x="1" y="7620"/>
                  </a:lnTo>
                  <a:lnTo>
                    <a:pt x="50" y="7742"/>
                  </a:lnTo>
                  <a:lnTo>
                    <a:pt x="99" y="7864"/>
                  </a:lnTo>
                  <a:lnTo>
                    <a:pt x="172" y="7962"/>
                  </a:lnTo>
                  <a:lnTo>
                    <a:pt x="269" y="8060"/>
                  </a:lnTo>
                  <a:lnTo>
                    <a:pt x="392" y="8133"/>
                  </a:lnTo>
                  <a:lnTo>
                    <a:pt x="514" y="8182"/>
                  </a:lnTo>
                  <a:lnTo>
                    <a:pt x="636" y="8206"/>
                  </a:lnTo>
                  <a:lnTo>
                    <a:pt x="2077" y="8377"/>
                  </a:lnTo>
                  <a:lnTo>
                    <a:pt x="2174" y="8670"/>
                  </a:lnTo>
                  <a:lnTo>
                    <a:pt x="2272" y="8939"/>
                  </a:lnTo>
                  <a:lnTo>
                    <a:pt x="2394" y="9232"/>
                  </a:lnTo>
                  <a:lnTo>
                    <a:pt x="2541" y="9501"/>
                  </a:lnTo>
                  <a:lnTo>
                    <a:pt x="1637" y="10649"/>
                  </a:lnTo>
                  <a:lnTo>
                    <a:pt x="1564" y="10771"/>
                  </a:lnTo>
                  <a:lnTo>
                    <a:pt x="1515" y="10893"/>
                  </a:lnTo>
                  <a:lnTo>
                    <a:pt x="1491" y="11015"/>
                  </a:lnTo>
                  <a:lnTo>
                    <a:pt x="1491" y="11137"/>
                  </a:lnTo>
                  <a:lnTo>
                    <a:pt x="1515" y="11259"/>
                  </a:lnTo>
                  <a:lnTo>
                    <a:pt x="1564" y="11381"/>
                  </a:lnTo>
                  <a:lnTo>
                    <a:pt x="1613" y="11504"/>
                  </a:lnTo>
                  <a:lnTo>
                    <a:pt x="1710" y="11601"/>
                  </a:lnTo>
                  <a:lnTo>
                    <a:pt x="2394" y="12285"/>
                  </a:lnTo>
                  <a:lnTo>
                    <a:pt x="2492" y="12383"/>
                  </a:lnTo>
                  <a:lnTo>
                    <a:pt x="2590" y="12432"/>
                  </a:lnTo>
                  <a:lnTo>
                    <a:pt x="2736" y="12480"/>
                  </a:lnTo>
                  <a:lnTo>
                    <a:pt x="2858" y="12505"/>
                  </a:lnTo>
                  <a:lnTo>
                    <a:pt x="2980" y="12505"/>
                  </a:lnTo>
                  <a:lnTo>
                    <a:pt x="3103" y="12456"/>
                  </a:lnTo>
                  <a:lnTo>
                    <a:pt x="3225" y="12407"/>
                  </a:lnTo>
                  <a:lnTo>
                    <a:pt x="3347" y="12358"/>
                  </a:lnTo>
                  <a:lnTo>
                    <a:pt x="4495" y="11455"/>
                  </a:lnTo>
                  <a:lnTo>
                    <a:pt x="4763" y="11577"/>
                  </a:lnTo>
                  <a:lnTo>
                    <a:pt x="5032" y="11723"/>
                  </a:lnTo>
                  <a:lnTo>
                    <a:pt x="5325" y="11821"/>
                  </a:lnTo>
                  <a:lnTo>
                    <a:pt x="5618" y="11919"/>
                  </a:lnTo>
                  <a:lnTo>
                    <a:pt x="5789" y="13360"/>
                  </a:lnTo>
                  <a:lnTo>
                    <a:pt x="5813" y="13482"/>
                  </a:lnTo>
                  <a:lnTo>
                    <a:pt x="5862" y="13604"/>
                  </a:lnTo>
                  <a:lnTo>
                    <a:pt x="5936" y="13726"/>
                  </a:lnTo>
                  <a:lnTo>
                    <a:pt x="6033" y="13824"/>
                  </a:lnTo>
                  <a:lnTo>
                    <a:pt x="6131" y="13897"/>
                  </a:lnTo>
                  <a:lnTo>
                    <a:pt x="6253" y="13946"/>
                  </a:lnTo>
                  <a:lnTo>
                    <a:pt x="6375" y="13995"/>
                  </a:lnTo>
                  <a:lnTo>
                    <a:pt x="7596" y="13995"/>
                  </a:lnTo>
                  <a:lnTo>
                    <a:pt x="7743" y="13946"/>
                  </a:lnTo>
                  <a:lnTo>
                    <a:pt x="7841" y="13897"/>
                  </a:lnTo>
                  <a:lnTo>
                    <a:pt x="7963" y="13824"/>
                  </a:lnTo>
                  <a:lnTo>
                    <a:pt x="8036" y="13726"/>
                  </a:lnTo>
                  <a:lnTo>
                    <a:pt x="8109" y="13604"/>
                  </a:lnTo>
                  <a:lnTo>
                    <a:pt x="8158" y="13482"/>
                  </a:lnTo>
                  <a:lnTo>
                    <a:pt x="8183" y="13360"/>
                  </a:lnTo>
                  <a:lnTo>
                    <a:pt x="8353" y="11919"/>
                  </a:lnTo>
                  <a:lnTo>
                    <a:pt x="8647" y="11821"/>
                  </a:lnTo>
                  <a:lnTo>
                    <a:pt x="8940" y="11723"/>
                  </a:lnTo>
                  <a:lnTo>
                    <a:pt x="9233" y="11577"/>
                  </a:lnTo>
                  <a:lnTo>
                    <a:pt x="9501" y="11455"/>
                  </a:lnTo>
                  <a:lnTo>
                    <a:pt x="10649" y="12358"/>
                  </a:lnTo>
                  <a:lnTo>
                    <a:pt x="10747" y="12407"/>
                  </a:lnTo>
                  <a:lnTo>
                    <a:pt x="10869" y="12456"/>
                  </a:lnTo>
                  <a:lnTo>
                    <a:pt x="10991" y="12505"/>
                  </a:lnTo>
                  <a:lnTo>
                    <a:pt x="11138" y="12505"/>
                  </a:lnTo>
                  <a:lnTo>
                    <a:pt x="11260" y="12480"/>
                  </a:lnTo>
                  <a:lnTo>
                    <a:pt x="11382" y="12432"/>
                  </a:lnTo>
                  <a:lnTo>
                    <a:pt x="11504" y="12383"/>
                  </a:lnTo>
                  <a:lnTo>
                    <a:pt x="11602" y="12285"/>
                  </a:lnTo>
                  <a:lnTo>
                    <a:pt x="12286" y="11601"/>
                  </a:lnTo>
                  <a:lnTo>
                    <a:pt x="12359" y="11504"/>
                  </a:lnTo>
                  <a:lnTo>
                    <a:pt x="12432" y="11381"/>
                  </a:lnTo>
                  <a:lnTo>
                    <a:pt x="12457" y="11259"/>
                  </a:lnTo>
                  <a:lnTo>
                    <a:pt x="12481" y="11137"/>
                  </a:lnTo>
                  <a:lnTo>
                    <a:pt x="12481" y="11015"/>
                  </a:lnTo>
                  <a:lnTo>
                    <a:pt x="12457" y="10893"/>
                  </a:lnTo>
                  <a:lnTo>
                    <a:pt x="12408" y="10771"/>
                  </a:lnTo>
                  <a:lnTo>
                    <a:pt x="12334" y="10649"/>
                  </a:lnTo>
                  <a:lnTo>
                    <a:pt x="11431" y="9501"/>
                  </a:lnTo>
                  <a:lnTo>
                    <a:pt x="11577" y="9232"/>
                  </a:lnTo>
                  <a:lnTo>
                    <a:pt x="11699" y="8939"/>
                  </a:lnTo>
                  <a:lnTo>
                    <a:pt x="11822" y="8670"/>
                  </a:lnTo>
                  <a:lnTo>
                    <a:pt x="11895" y="8377"/>
                  </a:lnTo>
                  <a:lnTo>
                    <a:pt x="13360" y="8206"/>
                  </a:lnTo>
                  <a:lnTo>
                    <a:pt x="13482" y="8182"/>
                  </a:lnTo>
                  <a:lnTo>
                    <a:pt x="13604" y="8133"/>
                  </a:lnTo>
                  <a:lnTo>
                    <a:pt x="13702" y="8060"/>
                  </a:lnTo>
                  <a:lnTo>
                    <a:pt x="13800" y="7962"/>
                  </a:lnTo>
                  <a:lnTo>
                    <a:pt x="13873" y="7864"/>
                  </a:lnTo>
                  <a:lnTo>
                    <a:pt x="13946" y="7742"/>
                  </a:lnTo>
                  <a:lnTo>
                    <a:pt x="13971" y="7620"/>
                  </a:lnTo>
                  <a:lnTo>
                    <a:pt x="13995" y="7474"/>
                  </a:lnTo>
                  <a:lnTo>
                    <a:pt x="13995" y="6521"/>
                  </a:lnTo>
                  <a:lnTo>
                    <a:pt x="13971" y="6399"/>
                  </a:lnTo>
                  <a:lnTo>
                    <a:pt x="13946" y="6253"/>
                  </a:lnTo>
                  <a:lnTo>
                    <a:pt x="13873" y="6155"/>
                  </a:lnTo>
                  <a:lnTo>
                    <a:pt x="13800" y="6033"/>
                  </a:lnTo>
                  <a:lnTo>
                    <a:pt x="13702" y="5959"/>
                  </a:lnTo>
                  <a:lnTo>
                    <a:pt x="13604" y="5886"/>
                  </a:lnTo>
                  <a:lnTo>
                    <a:pt x="13482" y="5837"/>
                  </a:lnTo>
                  <a:lnTo>
                    <a:pt x="13360" y="5789"/>
                  </a:lnTo>
                  <a:lnTo>
                    <a:pt x="11895" y="5642"/>
                  </a:lnTo>
                  <a:lnTo>
                    <a:pt x="11822" y="5349"/>
                  </a:lnTo>
                  <a:lnTo>
                    <a:pt x="11699" y="5056"/>
                  </a:lnTo>
                  <a:lnTo>
                    <a:pt x="11577" y="4763"/>
                  </a:lnTo>
                  <a:lnTo>
                    <a:pt x="11431" y="4494"/>
                  </a:lnTo>
                  <a:lnTo>
                    <a:pt x="12334" y="3346"/>
                  </a:lnTo>
                  <a:lnTo>
                    <a:pt x="12408" y="3249"/>
                  </a:lnTo>
                  <a:lnTo>
                    <a:pt x="12457" y="3126"/>
                  </a:lnTo>
                  <a:lnTo>
                    <a:pt x="12481" y="3004"/>
                  </a:lnTo>
                  <a:lnTo>
                    <a:pt x="12481" y="2858"/>
                  </a:lnTo>
                  <a:lnTo>
                    <a:pt x="12457" y="2736"/>
                  </a:lnTo>
                  <a:lnTo>
                    <a:pt x="12432" y="2614"/>
                  </a:lnTo>
                  <a:lnTo>
                    <a:pt x="12359" y="2491"/>
                  </a:lnTo>
                  <a:lnTo>
                    <a:pt x="12286" y="2394"/>
                  </a:lnTo>
                  <a:lnTo>
                    <a:pt x="11602" y="1710"/>
                  </a:lnTo>
                  <a:lnTo>
                    <a:pt x="11504" y="1637"/>
                  </a:lnTo>
                  <a:lnTo>
                    <a:pt x="11382" y="1563"/>
                  </a:lnTo>
                  <a:lnTo>
                    <a:pt x="11260" y="1514"/>
                  </a:lnTo>
                  <a:lnTo>
                    <a:pt x="10991" y="1514"/>
                  </a:lnTo>
                  <a:lnTo>
                    <a:pt x="10869" y="1539"/>
                  </a:lnTo>
                  <a:lnTo>
                    <a:pt x="10747" y="1588"/>
                  </a:lnTo>
                  <a:lnTo>
                    <a:pt x="10649" y="1661"/>
                  </a:lnTo>
                  <a:lnTo>
                    <a:pt x="9501" y="2565"/>
                  </a:lnTo>
                  <a:lnTo>
                    <a:pt x="9233" y="2418"/>
                  </a:lnTo>
                  <a:lnTo>
                    <a:pt x="8940" y="2296"/>
                  </a:lnTo>
                  <a:lnTo>
                    <a:pt x="8647" y="2174"/>
                  </a:lnTo>
                  <a:lnTo>
                    <a:pt x="8353" y="2076"/>
                  </a:lnTo>
                  <a:lnTo>
                    <a:pt x="8183" y="635"/>
                  </a:lnTo>
                  <a:lnTo>
                    <a:pt x="8158" y="513"/>
                  </a:lnTo>
                  <a:lnTo>
                    <a:pt x="8109" y="391"/>
                  </a:lnTo>
                  <a:lnTo>
                    <a:pt x="8036" y="293"/>
                  </a:lnTo>
                  <a:lnTo>
                    <a:pt x="7963" y="196"/>
                  </a:lnTo>
                  <a:lnTo>
                    <a:pt x="7841" y="122"/>
                  </a:lnTo>
                  <a:lnTo>
                    <a:pt x="7743" y="49"/>
                  </a:lnTo>
                  <a:lnTo>
                    <a:pt x="7596" y="25"/>
                  </a:lnTo>
                  <a:lnTo>
                    <a:pt x="7474" y="0"/>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182" name="Google Shape;182;p20"/>
            <p:cNvSpPr/>
            <p:nvPr/>
          </p:nvSpPr>
          <p:spPr>
            <a:xfrm>
              <a:off x="5567825" y="3185975"/>
              <a:ext cx="199075" cy="199075"/>
            </a:xfrm>
            <a:custGeom>
              <a:avLst/>
              <a:gdLst/>
              <a:ahLst/>
              <a:cxnLst/>
              <a:rect l="l" t="t" r="r" b="b"/>
              <a:pathLst>
                <a:path w="7963" h="7963" extrusionOk="0">
                  <a:moveTo>
                    <a:pt x="3933" y="2296"/>
                  </a:moveTo>
                  <a:lnTo>
                    <a:pt x="4103" y="2321"/>
                  </a:lnTo>
                  <a:lnTo>
                    <a:pt x="4274" y="2321"/>
                  </a:lnTo>
                  <a:lnTo>
                    <a:pt x="4421" y="2370"/>
                  </a:lnTo>
                  <a:lnTo>
                    <a:pt x="4592" y="2419"/>
                  </a:lnTo>
                  <a:lnTo>
                    <a:pt x="4738" y="2492"/>
                  </a:lnTo>
                  <a:lnTo>
                    <a:pt x="4885" y="2565"/>
                  </a:lnTo>
                  <a:lnTo>
                    <a:pt x="5032" y="2663"/>
                  </a:lnTo>
                  <a:lnTo>
                    <a:pt x="5154" y="2785"/>
                  </a:lnTo>
                  <a:lnTo>
                    <a:pt x="5276" y="2883"/>
                  </a:lnTo>
                  <a:lnTo>
                    <a:pt x="5373" y="3029"/>
                  </a:lnTo>
                  <a:lnTo>
                    <a:pt x="5447" y="3151"/>
                  </a:lnTo>
                  <a:lnTo>
                    <a:pt x="5520" y="3298"/>
                  </a:lnTo>
                  <a:lnTo>
                    <a:pt x="5593" y="3444"/>
                  </a:lnTo>
                  <a:lnTo>
                    <a:pt x="5618" y="3615"/>
                  </a:lnTo>
                  <a:lnTo>
                    <a:pt x="5642" y="3762"/>
                  </a:lnTo>
                  <a:lnTo>
                    <a:pt x="5667" y="3933"/>
                  </a:lnTo>
                  <a:lnTo>
                    <a:pt x="5667" y="4079"/>
                  </a:lnTo>
                  <a:lnTo>
                    <a:pt x="5642" y="4250"/>
                  </a:lnTo>
                  <a:lnTo>
                    <a:pt x="5618" y="4421"/>
                  </a:lnTo>
                  <a:lnTo>
                    <a:pt x="5569" y="4568"/>
                  </a:lnTo>
                  <a:lnTo>
                    <a:pt x="5496" y="4739"/>
                  </a:lnTo>
                  <a:lnTo>
                    <a:pt x="5398" y="4885"/>
                  </a:lnTo>
                  <a:lnTo>
                    <a:pt x="5300" y="5007"/>
                  </a:lnTo>
                  <a:lnTo>
                    <a:pt x="5203" y="5154"/>
                  </a:lnTo>
                  <a:lnTo>
                    <a:pt x="5080" y="5252"/>
                  </a:lnTo>
                  <a:lnTo>
                    <a:pt x="4958" y="5349"/>
                  </a:lnTo>
                  <a:lnTo>
                    <a:pt x="4812" y="5447"/>
                  </a:lnTo>
                  <a:lnTo>
                    <a:pt x="4665" y="5520"/>
                  </a:lnTo>
                  <a:lnTo>
                    <a:pt x="4519" y="5569"/>
                  </a:lnTo>
                  <a:lnTo>
                    <a:pt x="4372" y="5618"/>
                  </a:lnTo>
                  <a:lnTo>
                    <a:pt x="4201" y="5642"/>
                  </a:lnTo>
                  <a:lnTo>
                    <a:pt x="4055" y="5667"/>
                  </a:lnTo>
                  <a:lnTo>
                    <a:pt x="3884" y="5642"/>
                  </a:lnTo>
                  <a:lnTo>
                    <a:pt x="3713" y="5642"/>
                  </a:lnTo>
                  <a:lnTo>
                    <a:pt x="3566" y="5594"/>
                  </a:lnTo>
                  <a:lnTo>
                    <a:pt x="3395" y="5545"/>
                  </a:lnTo>
                  <a:lnTo>
                    <a:pt x="3249" y="5471"/>
                  </a:lnTo>
                  <a:lnTo>
                    <a:pt x="3102" y="5398"/>
                  </a:lnTo>
                  <a:lnTo>
                    <a:pt x="2956" y="5300"/>
                  </a:lnTo>
                  <a:lnTo>
                    <a:pt x="2833" y="5178"/>
                  </a:lnTo>
                  <a:lnTo>
                    <a:pt x="2711" y="5081"/>
                  </a:lnTo>
                  <a:lnTo>
                    <a:pt x="2614" y="4934"/>
                  </a:lnTo>
                  <a:lnTo>
                    <a:pt x="2540" y="4812"/>
                  </a:lnTo>
                  <a:lnTo>
                    <a:pt x="2467" y="4665"/>
                  </a:lnTo>
                  <a:lnTo>
                    <a:pt x="2394" y="4519"/>
                  </a:lnTo>
                  <a:lnTo>
                    <a:pt x="2369" y="4348"/>
                  </a:lnTo>
                  <a:lnTo>
                    <a:pt x="2321" y="4201"/>
                  </a:lnTo>
                  <a:lnTo>
                    <a:pt x="2321" y="4030"/>
                  </a:lnTo>
                  <a:lnTo>
                    <a:pt x="2321" y="3884"/>
                  </a:lnTo>
                  <a:lnTo>
                    <a:pt x="2345" y="3713"/>
                  </a:lnTo>
                  <a:lnTo>
                    <a:pt x="2369" y="3542"/>
                  </a:lnTo>
                  <a:lnTo>
                    <a:pt x="2418" y="3395"/>
                  </a:lnTo>
                  <a:lnTo>
                    <a:pt x="2492" y="3224"/>
                  </a:lnTo>
                  <a:lnTo>
                    <a:pt x="2589" y="3078"/>
                  </a:lnTo>
                  <a:lnTo>
                    <a:pt x="2687" y="2956"/>
                  </a:lnTo>
                  <a:lnTo>
                    <a:pt x="2785" y="2809"/>
                  </a:lnTo>
                  <a:lnTo>
                    <a:pt x="2907" y="2712"/>
                  </a:lnTo>
                  <a:lnTo>
                    <a:pt x="3029" y="2614"/>
                  </a:lnTo>
                  <a:lnTo>
                    <a:pt x="3175" y="2516"/>
                  </a:lnTo>
                  <a:lnTo>
                    <a:pt x="3322" y="2443"/>
                  </a:lnTo>
                  <a:lnTo>
                    <a:pt x="3468" y="2394"/>
                  </a:lnTo>
                  <a:lnTo>
                    <a:pt x="3615" y="2345"/>
                  </a:lnTo>
                  <a:lnTo>
                    <a:pt x="3786" y="2321"/>
                  </a:lnTo>
                  <a:lnTo>
                    <a:pt x="3933" y="2296"/>
                  </a:lnTo>
                  <a:close/>
                  <a:moveTo>
                    <a:pt x="3053" y="1"/>
                  </a:moveTo>
                  <a:lnTo>
                    <a:pt x="2980" y="25"/>
                  </a:lnTo>
                  <a:lnTo>
                    <a:pt x="2443" y="196"/>
                  </a:lnTo>
                  <a:lnTo>
                    <a:pt x="2369" y="220"/>
                  </a:lnTo>
                  <a:lnTo>
                    <a:pt x="2296" y="269"/>
                  </a:lnTo>
                  <a:lnTo>
                    <a:pt x="2198" y="391"/>
                  </a:lnTo>
                  <a:lnTo>
                    <a:pt x="2150" y="538"/>
                  </a:lnTo>
                  <a:lnTo>
                    <a:pt x="2150" y="611"/>
                  </a:lnTo>
                  <a:lnTo>
                    <a:pt x="2150" y="684"/>
                  </a:lnTo>
                  <a:lnTo>
                    <a:pt x="2394" y="1832"/>
                  </a:lnTo>
                  <a:lnTo>
                    <a:pt x="2223" y="1954"/>
                  </a:lnTo>
                  <a:lnTo>
                    <a:pt x="2076" y="2101"/>
                  </a:lnTo>
                  <a:lnTo>
                    <a:pt x="1002" y="1686"/>
                  </a:lnTo>
                  <a:lnTo>
                    <a:pt x="928" y="1686"/>
                  </a:lnTo>
                  <a:lnTo>
                    <a:pt x="831" y="1661"/>
                  </a:lnTo>
                  <a:lnTo>
                    <a:pt x="684" y="1710"/>
                  </a:lnTo>
                  <a:lnTo>
                    <a:pt x="562" y="1784"/>
                  </a:lnTo>
                  <a:lnTo>
                    <a:pt x="513" y="1832"/>
                  </a:lnTo>
                  <a:lnTo>
                    <a:pt x="464" y="1906"/>
                  </a:lnTo>
                  <a:lnTo>
                    <a:pt x="220" y="2394"/>
                  </a:lnTo>
                  <a:lnTo>
                    <a:pt x="196" y="2467"/>
                  </a:lnTo>
                  <a:lnTo>
                    <a:pt x="171" y="2541"/>
                  </a:lnTo>
                  <a:lnTo>
                    <a:pt x="196" y="2712"/>
                  </a:lnTo>
                  <a:lnTo>
                    <a:pt x="245" y="2834"/>
                  </a:lnTo>
                  <a:lnTo>
                    <a:pt x="293" y="2907"/>
                  </a:lnTo>
                  <a:lnTo>
                    <a:pt x="367" y="2956"/>
                  </a:lnTo>
                  <a:lnTo>
                    <a:pt x="1344" y="3591"/>
                  </a:lnTo>
                  <a:lnTo>
                    <a:pt x="1319" y="3786"/>
                  </a:lnTo>
                  <a:lnTo>
                    <a:pt x="1295" y="4006"/>
                  </a:lnTo>
                  <a:lnTo>
                    <a:pt x="245" y="4494"/>
                  </a:lnTo>
                  <a:lnTo>
                    <a:pt x="196" y="4519"/>
                  </a:lnTo>
                  <a:lnTo>
                    <a:pt x="123" y="4568"/>
                  </a:lnTo>
                  <a:lnTo>
                    <a:pt x="49" y="4714"/>
                  </a:lnTo>
                  <a:lnTo>
                    <a:pt x="0" y="4861"/>
                  </a:lnTo>
                  <a:lnTo>
                    <a:pt x="25" y="4934"/>
                  </a:lnTo>
                  <a:lnTo>
                    <a:pt x="25" y="5007"/>
                  </a:lnTo>
                  <a:lnTo>
                    <a:pt x="220" y="5545"/>
                  </a:lnTo>
                  <a:lnTo>
                    <a:pt x="245" y="5594"/>
                  </a:lnTo>
                  <a:lnTo>
                    <a:pt x="293" y="5667"/>
                  </a:lnTo>
                  <a:lnTo>
                    <a:pt x="391" y="5764"/>
                  </a:lnTo>
                  <a:lnTo>
                    <a:pt x="538" y="5813"/>
                  </a:lnTo>
                  <a:lnTo>
                    <a:pt x="684" y="5813"/>
                  </a:lnTo>
                  <a:lnTo>
                    <a:pt x="1832" y="5569"/>
                  </a:lnTo>
                  <a:lnTo>
                    <a:pt x="1954" y="5740"/>
                  </a:lnTo>
                  <a:lnTo>
                    <a:pt x="2101" y="5887"/>
                  </a:lnTo>
                  <a:lnTo>
                    <a:pt x="1710" y="6986"/>
                  </a:lnTo>
                  <a:lnTo>
                    <a:pt x="1686" y="7059"/>
                  </a:lnTo>
                  <a:lnTo>
                    <a:pt x="1686" y="7132"/>
                  </a:lnTo>
                  <a:lnTo>
                    <a:pt x="1710" y="7279"/>
                  </a:lnTo>
                  <a:lnTo>
                    <a:pt x="1783" y="7401"/>
                  </a:lnTo>
                  <a:lnTo>
                    <a:pt x="1857" y="7450"/>
                  </a:lnTo>
                  <a:lnTo>
                    <a:pt x="1905" y="7499"/>
                  </a:lnTo>
                  <a:lnTo>
                    <a:pt x="2418" y="7743"/>
                  </a:lnTo>
                  <a:lnTo>
                    <a:pt x="2492" y="7792"/>
                  </a:lnTo>
                  <a:lnTo>
                    <a:pt x="2711" y="7792"/>
                  </a:lnTo>
                  <a:lnTo>
                    <a:pt x="2858" y="7718"/>
                  </a:lnTo>
                  <a:lnTo>
                    <a:pt x="2907" y="7669"/>
                  </a:lnTo>
                  <a:lnTo>
                    <a:pt x="2956" y="7621"/>
                  </a:lnTo>
                  <a:lnTo>
                    <a:pt x="3591" y="6644"/>
                  </a:lnTo>
                  <a:lnTo>
                    <a:pt x="3810" y="6668"/>
                  </a:lnTo>
                  <a:lnTo>
                    <a:pt x="4006" y="6668"/>
                  </a:lnTo>
                  <a:lnTo>
                    <a:pt x="4494" y="7718"/>
                  </a:lnTo>
                  <a:lnTo>
                    <a:pt x="4543" y="7792"/>
                  </a:lnTo>
                  <a:lnTo>
                    <a:pt x="4592" y="7840"/>
                  </a:lnTo>
                  <a:lnTo>
                    <a:pt x="4714" y="7914"/>
                  </a:lnTo>
                  <a:lnTo>
                    <a:pt x="4861" y="7963"/>
                  </a:lnTo>
                  <a:lnTo>
                    <a:pt x="4934" y="7963"/>
                  </a:lnTo>
                  <a:lnTo>
                    <a:pt x="5007" y="7938"/>
                  </a:lnTo>
                  <a:lnTo>
                    <a:pt x="5544" y="7767"/>
                  </a:lnTo>
                  <a:lnTo>
                    <a:pt x="5618" y="7743"/>
                  </a:lnTo>
                  <a:lnTo>
                    <a:pt x="5667" y="7694"/>
                  </a:lnTo>
                  <a:lnTo>
                    <a:pt x="5764" y="7572"/>
                  </a:lnTo>
                  <a:lnTo>
                    <a:pt x="5838" y="7425"/>
                  </a:lnTo>
                  <a:lnTo>
                    <a:pt x="5838" y="7352"/>
                  </a:lnTo>
                  <a:lnTo>
                    <a:pt x="5838" y="7279"/>
                  </a:lnTo>
                  <a:lnTo>
                    <a:pt x="5593" y="6131"/>
                  </a:lnTo>
                  <a:lnTo>
                    <a:pt x="5740" y="6009"/>
                  </a:lnTo>
                  <a:lnTo>
                    <a:pt x="5911" y="5862"/>
                  </a:lnTo>
                  <a:lnTo>
                    <a:pt x="6985" y="6277"/>
                  </a:lnTo>
                  <a:lnTo>
                    <a:pt x="7059" y="6277"/>
                  </a:lnTo>
                  <a:lnTo>
                    <a:pt x="7132" y="6302"/>
                  </a:lnTo>
                  <a:lnTo>
                    <a:pt x="7278" y="6253"/>
                  </a:lnTo>
                  <a:lnTo>
                    <a:pt x="7425" y="6180"/>
                  </a:lnTo>
                  <a:lnTo>
                    <a:pt x="7474" y="6131"/>
                  </a:lnTo>
                  <a:lnTo>
                    <a:pt x="7523" y="6058"/>
                  </a:lnTo>
                  <a:lnTo>
                    <a:pt x="7767" y="5545"/>
                  </a:lnTo>
                  <a:lnTo>
                    <a:pt x="7791" y="5496"/>
                  </a:lnTo>
                  <a:lnTo>
                    <a:pt x="7816" y="5398"/>
                  </a:lnTo>
                  <a:lnTo>
                    <a:pt x="7791" y="5252"/>
                  </a:lnTo>
                  <a:lnTo>
                    <a:pt x="7718" y="5129"/>
                  </a:lnTo>
                  <a:lnTo>
                    <a:pt x="7669" y="5056"/>
                  </a:lnTo>
                  <a:lnTo>
                    <a:pt x="7620" y="5007"/>
                  </a:lnTo>
                  <a:lnTo>
                    <a:pt x="6643" y="4372"/>
                  </a:lnTo>
                  <a:lnTo>
                    <a:pt x="6668" y="4177"/>
                  </a:lnTo>
                  <a:lnTo>
                    <a:pt x="6668" y="3957"/>
                  </a:lnTo>
                  <a:lnTo>
                    <a:pt x="7718" y="3469"/>
                  </a:lnTo>
                  <a:lnTo>
                    <a:pt x="7791" y="3444"/>
                  </a:lnTo>
                  <a:lnTo>
                    <a:pt x="7865" y="3395"/>
                  </a:lnTo>
                  <a:lnTo>
                    <a:pt x="7938" y="3249"/>
                  </a:lnTo>
                  <a:lnTo>
                    <a:pt x="7962" y="3102"/>
                  </a:lnTo>
                  <a:lnTo>
                    <a:pt x="7962" y="3029"/>
                  </a:lnTo>
                  <a:lnTo>
                    <a:pt x="7962" y="2956"/>
                  </a:lnTo>
                  <a:lnTo>
                    <a:pt x="7767" y="2419"/>
                  </a:lnTo>
                  <a:lnTo>
                    <a:pt x="7743" y="2345"/>
                  </a:lnTo>
                  <a:lnTo>
                    <a:pt x="7694" y="2296"/>
                  </a:lnTo>
                  <a:lnTo>
                    <a:pt x="7572" y="2199"/>
                  </a:lnTo>
                  <a:lnTo>
                    <a:pt x="7449" y="2150"/>
                  </a:lnTo>
                  <a:lnTo>
                    <a:pt x="7278" y="2150"/>
                  </a:lnTo>
                  <a:lnTo>
                    <a:pt x="6155" y="2394"/>
                  </a:lnTo>
                  <a:lnTo>
                    <a:pt x="6033" y="2223"/>
                  </a:lnTo>
                  <a:lnTo>
                    <a:pt x="5886" y="2077"/>
                  </a:lnTo>
                  <a:lnTo>
                    <a:pt x="6277" y="978"/>
                  </a:lnTo>
                  <a:lnTo>
                    <a:pt x="6302" y="904"/>
                  </a:lnTo>
                  <a:lnTo>
                    <a:pt x="6302" y="831"/>
                  </a:lnTo>
                  <a:lnTo>
                    <a:pt x="6277" y="684"/>
                  </a:lnTo>
                  <a:lnTo>
                    <a:pt x="6179" y="562"/>
                  </a:lnTo>
                  <a:lnTo>
                    <a:pt x="6131" y="489"/>
                  </a:lnTo>
                  <a:lnTo>
                    <a:pt x="6082" y="465"/>
                  </a:lnTo>
                  <a:lnTo>
                    <a:pt x="5569" y="196"/>
                  </a:lnTo>
                  <a:lnTo>
                    <a:pt x="5496" y="172"/>
                  </a:lnTo>
                  <a:lnTo>
                    <a:pt x="5276" y="172"/>
                  </a:lnTo>
                  <a:lnTo>
                    <a:pt x="5129" y="245"/>
                  </a:lnTo>
                  <a:lnTo>
                    <a:pt x="5080" y="294"/>
                  </a:lnTo>
                  <a:lnTo>
                    <a:pt x="5032" y="343"/>
                  </a:lnTo>
                  <a:lnTo>
                    <a:pt x="4397" y="1319"/>
                  </a:lnTo>
                  <a:lnTo>
                    <a:pt x="4177" y="1295"/>
                  </a:lnTo>
                  <a:lnTo>
                    <a:pt x="3981" y="1295"/>
                  </a:lnTo>
                  <a:lnTo>
                    <a:pt x="3493" y="245"/>
                  </a:lnTo>
                  <a:lnTo>
                    <a:pt x="3444" y="172"/>
                  </a:lnTo>
                  <a:lnTo>
                    <a:pt x="3395" y="123"/>
                  </a:lnTo>
                  <a:lnTo>
                    <a:pt x="3273" y="49"/>
                  </a:lnTo>
                  <a:lnTo>
                    <a:pt x="3127" y="1"/>
                  </a:lnTo>
                  <a:close/>
                </a:path>
              </a:pathLst>
            </a:custGeom>
            <a:solidFill>
              <a:srgbClr val="000000"/>
            </a:solidFill>
            <a:ln>
              <a:noFill/>
            </a:ln>
          </p:spPr>
          <p:txBody>
            <a:bodyPr spcFirstLastPara="1" wrap="square" lIns="121900" tIns="121900" rIns="121900" bIns="121900" anchor="ctr" anchorCtr="0">
              <a:noAutofit/>
            </a:bodyPr>
            <a:lstStyle/>
            <a:p>
              <a:endParaRPr sz="2400"/>
            </a:p>
          </p:txBody>
        </p:sp>
      </p:grpSp>
      <p:pic>
        <p:nvPicPr>
          <p:cNvPr id="183" name="Google Shape;183;p20"/>
          <p:cNvPicPr preferRelativeResize="0"/>
          <p:nvPr/>
        </p:nvPicPr>
        <p:blipFill>
          <a:blip r:embed="rId4">
            <a:alphaModFix/>
          </a:blip>
          <a:stretch>
            <a:fillRect/>
          </a:stretch>
        </p:blipFill>
        <p:spPr>
          <a:xfrm>
            <a:off x="4952267" y="1320165"/>
            <a:ext cx="1309200" cy="789903"/>
          </a:xfrm>
          <a:prstGeom prst="rect">
            <a:avLst/>
          </a:prstGeom>
          <a:noFill/>
          <a:ln>
            <a:noFill/>
          </a:ln>
        </p:spPr>
      </p:pic>
      <p:sp>
        <p:nvSpPr>
          <p:cNvPr id="184" name="Google Shape;184;p20"/>
          <p:cNvSpPr txBox="1"/>
          <p:nvPr/>
        </p:nvSpPr>
        <p:spPr>
          <a:xfrm>
            <a:off x="4952267" y="2203900"/>
            <a:ext cx="1309200" cy="490484"/>
          </a:xfrm>
          <a:prstGeom prst="rect">
            <a:avLst/>
          </a:prstGeom>
          <a:solidFill>
            <a:srgbClr val="EFEFEF"/>
          </a:solidFill>
          <a:ln w="19050" cap="flat" cmpd="sng">
            <a:solidFill>
              <a:srgbClr val="BF9000"/>
            </a:solidFill>
            <a:prstDash val="solid"/>
            <a:round/>
            <a:headEnd type="none" w="sm" len="sm"/>
            <a:tailEnd type="none" w="sm" len="sm"/>
          </a:ln>
        </p:spPr>
        <p:txBody>
          <a:bodyPr spcFirstLastPara="1" wrap="square" lIns="121900" tIns="121900" rIns="121900" bIns="121900" anchor="t" anchorCtr="0">
            <a:noAutofit/>
          </a:bodyPr>
          <a:lstStyle/>
          <a:p>
            <a:pPr algn="ctr"/>
            <a:r>
              <a:rPr lang="en" b="1" dirty="0">
                <a:solidFill>
                  <a:schemeClr val="bg1"/>
                </a:solidFill>
                <a:latin typeface="Roboto"/>
                <a:ea typeface="Roboto"/>
                <a:cs typeface="Roboto"/>
                <a:sym typeface="Roboto"/>
              </a:rPr>
              <a:t>KAISER</a:t>
            </a:r>
            <a:endParaRPr b="1" dirty="0">
              <a:solidFill>
                <a:schemeClr val="bg1"/>
              </a:solidFill>
              <a:latin typeface="Roboto"/>
              <a:ea typeface="Roboto"/>
              <a:cs typeface="Roboto"/>
              <a:sym typeface="Roboto"/>
            </a:endParaRPr>
          </a:p>
        </p:txBody>
      </p:sp>
      <p:sp>
        <p:nvSpPr>
          <p:cNvPr id="185" name="Google Shape;185;p20"/>
          <p:cNvSpPr txBox="1"/>
          <p:nvPr/>
        </p:nvSpPr>
        <p:spPr>
          <a:xfrm>
            <a:off x="7195067" y="1270467"/>
            <a:ext cx="3656000" cy="905200"/>
          </a:xfrm>
          <a:prstGeom prst="rect">
            <a:avLst/>
          </a:prstGeom>
          <a:noFill/>
          <a:ln>
            <a:noFill/>
          </a:ln>
        </p:spPr>
        <p:txBody>
          <a:bodyPr spcFirstLastPara="1" wrap="square" lIns="121900" tIns="121900" rIns="121900" bIns="121900" anchor="t" anchorCtr="0">
            <a:noAutofit/>
          </a:bodyPr>
          <a:lstStyle/>
          <a:p>
            <a:r>
              <a:rPr lang="en" sz="2000" dirty="0">
                <a:solidFill>
                  <a:schemeClr val="bg1"/>
                </a:solidFill>
                <a:latin typeface="Roboto"/>
                <a:ea typeface="Roboto"/>
                <a:cs typeface="Roboto"/>
                <a:sym typeface="Roboto"/>
              </a:rPr>
              <a:t>Assumed position and power through heredity</a:t>
            </a:r>
            <a:endParaRPr sz="2000" dirty="0">
              <a:solidFill>
                <a:schemeClr val="bg1"/>
              </a:solidFill>
              <a:latin typeface="Roboto"/>
              <a:ea typeface="Roboto"/>
              <a:cs typeface="Roboto"/>
              <a:sym typeface="Roboto"/>
            </a:endParaRPr>
          </a:p>
        </p:txBody>
      </p:sp>
      <p:cxnSp>
        <p:nvCxnSpPr>
          <p:cNvPr id="186" name="Google Shape;186;p20"/>
          <p:cNvCxnSpPr>
            <a:cxnSpLocks/>
            <a:stCxn id="184" idx="3"/>
            <a:endCxn id="185" idx="1"/>
          </p:cNvCxnSpPr>
          <p:nvPr/>
        </p:nvCxnSpPr>
        <p:spPr>
          <a:xfrm flipV="1">
            <a:off x="6261467" y="1723067"/>
            <a:ext cx="933600" cy="726075"/>
          </a:xfrm>
          <a:prstGeom prst="bentConnector3">
            <a:avLst>
              <a:gd name="adj1" fmla="val 50000"/>
            </a:avLst>
          </a:prstGeom>
          <a:noFill/>
          <a:ln w="19050" cap="flat" cmpd="sng">
            <a:solidFill>
              <a:srgbClr val="BF9000"/>
            </a:solidFill>
            <a:prstDash val="dot"/>
            <a:round/>
            <a:headEnd type="none" w="med" len="med"/>
            <a:tailEnd type="none" w="med" len="med"/>
          </a:ln>
        </p:spPr>
      </p:cxnSp>
      <p:pic>
        <p:nvPicPr>
          <p:cNvPr id="187" name="Google Shape;187;p20"/>
          <p:cNvPicPr preferRelativeResize="0"/>
          <p:nvPr/>
        </p:nvPicPr>
        <p:blipFill rotWithShape="1">
          <a:blip r:embed="rId5">
            <a:alphaModFix/>
          </a:blip>
          <a:srcRect l="12638" t="12183" r="11500" b="19370"/>
          <a:stretch/>
        </p:blipFill>
        <p:spPr>
          <a:xfrm>
            <a:off x="738934" y="3098334"/>
            <a:ext cx="1192700" cy="1076101"/>
          </a:xfrm>
          <a:prstGeom prst="rect">
            <a:avLst/>
          </a:prstGeom>
          <a:noFill/>
          <a:ln>
            <a:noFill/>
          </a:ln>
        </p:spPr>
      </p:pic>
      <p:sp>
        <p:nvSpPr>
          <p:cNvPr id="188" name="Google Shape;188;p20"/>
          <p:cNvSpPr txBox="1"/>
          <p:nvPr/>
        </p:nvSpPr>
        <p:spPr>
          <a:xfrm>
            <a:off x="531533" y="4174433"/>
            <a:ext cx="1646400" cy="402000"/>
          </a:xfrm>
          <a:prstGeom prst="rect">
            <a:avLst/>
          </a:prstGeom>
          <a:solidFill>
            <a:srgbClr val="EFEFEF"/>
          </a:solidFill>
          <a:ln w="19050" cap="flat" cmpd="sng">
            <a:solidFill>
              <a:srgbClr val="BF9000"/>
            </a:solidFill>
            <a:prstDash val="solid"/>
            <a:round/>
            <a:headEnd type="none" w="sm" len="sm"/>
            <a:tailEnd type="none" w="sm" len="sm"/>
          </a:ln>
        </p:spPr>
        <p:txBody>
          <a:bodyPr spcFirstLastPara="1" wrap="square" lIns="121900" tIns="121900" rIns="121900" bIns="121900" anchor="t" anchorCtr="0">
            <a:noAutofit/>
          </a:bodyPr>
          <a:lstStyle/>
          <a:p>
            <a:pPr algn="ctr"/>
            <a:r>
              <a:rPr lang="en" sz="2000" b="1" dirty="0">
                <a:solidFill>
                  <a:schemeClr val="bg1"/>
                </a:solidFill>
                <a:latin typeface="Roboto"/>
                <a:ea typeface="Roboto"/>
                <a:cs typeface="Roboto"/>
                <a:sym typeface="Roboto"/>
              </a:rPr>
              <a:t>Government</a:t>
            </a:r>
            <a:endParaRPr sz="2000" b="1" dirty="0">
              <a:solidFill>
                <a:schemeClr val="bg1"/>
              </a:solidFill>
              <a:latin typeface="Roboto"/>
              <a:ea typeface="Roboto"/>
              <a:cs typeface="Roboto"/>
              <a:sym typeface="Roboto"/>
            </a:endParaRPr>
          </a:p>
        </p:txBody>
      </p:sp>
      <p:pic>
        <p:nvPicPr>
          <p:cNvPr id="189" name="Google Shape;189;p20"/>
          <p:cNvPicPr preferRelativeResize="0"/>
          <p:nvPr/>
        </p:nvPicPr>
        <p:blipFill>
          <a:blip r:embed="rId6">
            <a:alphaModFix/>
          </a:blip>
          <a:stretch>
            <a:fillRect/>
          </a:stretch>
        </p:blipFill>
        <p:spPr>
          <a:xfrm>
            <a:off x="4783669" y="2950833"/>
            <a:ext cx="1646400" cy="1646400"/>
          </a:xfrm>
          <a:prstGeom prst="rect">
            <a:avLst/>
          </a:prstGeom>
          <a:noFill/>
          <a:ln>
            <a:noFill/>
          </a:ln>
        </p:spPr>
      </p:pic>
      <p:sp>
        <p:nvSpPr>
          <p:cNvPr id="190" name="Google Shape;190;p20"/>
          <p:cNvSpPr txBox="1"/>
          <p:nvPr/>
        </p:nvSpPr>
        <p:spPr>
          <a:xfrm>
            <a:off x="4530867" y="4576433"/>
            <a:ext cx="2152000" cy="402000"/>
          </a:xfrm>
          <a:prstGeom prst="rect">
            <a:avLst/>
          </a:prstGeom>
          <a:solidFill>
            <a:srgbClr val="EFEFEF"/>
          </a:solidFill>
          <a:ln w="19050" cap="flat" cmpd="sng">
            <a:solidFill>
              <a:srgbClr val="BF9000"/>
            </a:solidFill>
            <a:prstDash val="solid"/>
            <a:round/>
            <a:headEnd type="none" w="sm" len="sm"/>
            <a:tailEnd type="none" w="sm" len="sm"/>
          </a:ln>
        </p:spPr>
        <p:txBody>
          <a:bodyPr spcFirstLastPara="1" wrap="square" lIns="121900" tIns="121900" rIns="121900" bIns="121900" anchor="t" anchorCtr="0">
            <a:noAutofit/>
          </a:bodyPr>
          <a:lstStyle/>
          <a:p>
            <a:pPr algn="ctr"/>
            <a:r>
              <a:rPr lang="en" sz="1600" b="1" dirty="0">
                <a:solidFill>
                  <a:schemeClr val="bg1"/>
                </a:solidFill>
                <a:latin typeface="Roboto"/>
                <a:ea typeface="Roboto"/>
                <a:cs typeface="Roboto"/>
                <a:sym typeface="Roboto"/>
              </a:rPr>
              <a:t>Imperial Parliament</a:t>
            </a:r>
            <a:endParaRPr sz="1600" b="1" dirty="0">
              <a:solidFill>
                <a:schemeClr val="bg1"/>
              </a:solidFill>
              <a:latin typeface="Roboto"/>
              <a:ea typeface="Roboto"/>
              <a:cs typeface="Roboto"/>
              <a:sym typeface="Roboto"/>
            </a:endParaRPr>
          </a:p>
        </p:txBody>
      </p:sp>
      <p:cxnSp>
        <p:nvCxnSpPr>
          <p:cNvPr id="191" name="Google Shape;191;p20"/>
          <p:cNvCxnSpPr>
            <a:endCxn id="192" idx="0"/>
          </p:cNvCxnSpPr>
          <p:nvPr/>
        </p:nvCxnSpPr>
        <p:spPr>
          <a:xfrm>
            <a:off x="6478184" y="4381817"/>
            <a:ext cx="1020800" cy="585200"/>
          </a:xfrm>
          <a:prstGeom prst="bentConnector3">
            <a:avLst>
              <a:gd name="adj1" fmla="val 100707"/>
            </a:avLst>
          </a:prstGeom>
          <a:noFill/>
          <a:ln w="19050" cap="flat" cmpd="sng">
            <a:solidFill>
              <a:srgbClr val="BF9000"/>
            </a:solidFill>
            <a:prstDash val="dot"/>
            <a:round/>
            <a:headEnd type="none" w="med" len="med"/>
            <a:tailEnd type="none" w="med" len="med"/>
          </a:ln>
        </p:spPr>
      </p:cxnSp>
      <p:sp>
        <p:nvSpPr>
          <p:cNvPr id="193" name="Google Shape;193;p20"/>
          <p:cNvSpPr txBox="1"/>
          <p:nvPr/>
        </p:nvSpPr>
        <p:spPr>
          <a:xfrm>
            <a:off x="3108467" y="5998833"/>
            <a:ext cx="2000246" cy="457732"/>
          </a:xfrm>
          <a:prstGeom prst="rect">
            <a:avLst/>
          </a:prstGeom>
          <a:solidFill>
            <a:srgbClr val="EFEFEF"/>
          </a:solidFill>
          <a:ln w="19050" cap="flat" cmpd="sng">
            <a:solidFill>
              <a:srgbClr val="BF9000"/>
            </a:solidFill>
            <a:prstDash val="solid"/>
            <a:round/>
            <a:headEnd type="none" w="sm" len="sm"/>
            <a:tailEnd type="none" w="sm" len="sm"/>
          </a:ln>
        </p:spPr>
        <p:txBody>
          <a:bodyPr spcFirstLastPara="1" wrap="square" lIns="121900" tIns="121900" rIns="121900" bIns="121900" anchor="t" anchorCtr="0">
            <a:noAutofit/>
          </a:bodyPr>
          <a:lstStyle/>
          <a:p>
            <a:pPr algn="ctr"/>
            <a:r>
              <a:rPr lang="en" sz="2400" b="1" dirty="0">
                <a:solidFill>
                  <a:schemeClr val="bg1"/>
                </a:solidFill>
                <a:latin typeface="Roboto"/>
                <a:ea typeface="Roboto"/>
                <a:cs typeface="Roboto"/>
                <a:sym typeface="Roboto"/>
              </a:rPr>
              <a:t>Bundesrat</a:t>
            </a:r>
            <a:endParaRPr sz="2400" b="1" dirty="0">
              <a:solidFill>
                <a:schemeClr val="bg1"/>
              </a:solidFill>
              <a:latin typeface="Roboto"/>
              <a:ea typeface="Roboto"/>
              <a:cs typeface="Roboto"/>
              <a:sym typeface="Roboto"/>
            </a:endParaRPr>
          </a:p>
        </p:txBody>
      </p:sp>
      <p:sp>
        <p:nvSpPr>
          <p:cNvPr id="194" name="Google Shape;194;p20"/>
          <p:cNvSpPr txBox="1"/>
          <p:nvPr/>
        </p:nvSpPr>
        <p:spPr>
          <a:xfrm>
            <a:off x="6664466" y="5998833"/>
            <a:ext cx="2038233" cy="508000"/>
          </a:xfrm>
          <a:prstGeom prst="rect">
            <a:avLst/>
          </a:prstGeom>
          <a:solidFill>
            <a:srgbClr val="EFEFEF"/>
          </a:solidFill>
          <a:ln w="19050" cap="flat" cmpd="sng">
            <a:solidFill>
              <a:srgbClr val="BF9000"/>
            </a:solidFill>
            <a:prstDash val="solid"/>
            <a:round/>
            <a:headEnd type="none" w="sm" len="sm"/>
            <a:tailEnd type="none" w="sm" len="sm"/>
          </a:ln>
        </p:spPr>
        <p:txBody>
          <a:bodyPr spcFirstLastPara="1" wrap="square" lIns="121900" tIns="121900" rIns="121900" bIns="121900" anchor="t" anchorCtr="0">
            <a:noAutofit/>
          </a:bodyPr>
          <a:lstStyle/>
          <a:p>
            <a:pPr algn="ctr"/>
            <a:r>
              <a:rPr lang="en" sz="2400" b="1" dirty="0">
                <a:solidFill>
                  <a:schemeClr val="bg1"/>
                </a:solidFill>
                <a:latin typeface="Roboto"/>
                <a:ea typeface="Roboto"/>
                <a:cs typeface="Roboto"/>
                <a:sym typeface="Roboto"/>
              </a:rPr>
              <a:t>Bundestag</a:t>
            </a:r>
            <a:endParaRPr sz="2400" b="1" dirty="0">
              <a:solidFill>
                <a:schemeClr val="bg1"/>
              </a:solidFill>
              <a:latin typeface="Roboto"/>
              <a:ea typeface="Roboto"/>
              <a:cs typeface="Roboto"/>
              <a:sym typeface="Roboto"/>
            </a:endParaRPr>
          </a:p>
        </p:txBody>
      </p:sp>
      <p:pic>
        <p:nvPicPr>
          <p:cNvPr id="195" name="Google Shape;195;p20"/>
          <p:cNvPicPr preferRelativeResize="0"/>
          <p:nvPr/>
        </p:nvPicPr>
        <p:blipFill rotWithShape="1">
          <a:blip r:embed="rId7">
            <a:alphaModFix/>
          </a:blip>
          <a:srcRect l="54183"/>
          <a:stretch/>
        </p:blipFill>
        <p:spPr>
          <a:xfrm>
            <a:off x="9028434" y="3200367"/>
            <a:ext cx="379797" cy="838247"/>
          </a:xfrm>
          <a:prstGeom prst="rect">
            <a:avLst/>
          </a:prstGeom>
          <a:noFill/>
          <a:ln>
            <a:noFill/>
          </a:ln>
        </p:spPr>
      </p:pic>
      <p:pic>
        <p:nvPicPr>
          <p:cNvPr id="196" name="Google Shape;196;p20"/>
          <p:cNvPicPr preferRelativeResize="0"/>
          <p:nvPr/>
        </p:nvPicPr>
        <p:blipFill rotWithShape="1">
          <a:blip r:embed="rId7">
            <a:alphaModFix/>
          </a:blip>
          <a:srcRect l="54183"/>
          <a:stretch/>
        </p:blipFill>
        <p:spPr>
          <a:xfrm>
            <a:off x="9493135" y="3200367"/>
            <a:ext cx="379797" cy="838247"/>
          </a:xfrm>
          <a:prstGeom prst="rect">
            <a:avLst/>
          </a:prstGeom>
          <a:noFill/>
          <a:ln>
            <a:noFill/>
          </a:ln>
        </p:spPr>
      </p:pic>
      <p:pic>
        <p:nvPicPr>
          <p:cNvPr id="197" name="Google Shape;197;p20"/>
          <p:cNvPicPr preferRelativeResize="0"/>
          <p:nvPr/>
        </p:nvPicPr>
        <p:blipFill rotWithShape="1">
          <a:blip r:embed="rId7">
            <a:alphaModFix/>
          </a:blip>
          <a:srcRect l="54183"/>
          <a:stretch/>
        </p:blipFill>
        <p:spPr>
          <a:xfrm>
            <a:off x="9957836" y="3200367"/>
            <a:ext cx="379797" cy="838247"/>
          </a:xfrm>
          <a:prstGeom prst="rect">
            <a:avLst/>
          </a:prstGeom>
          <a:noFill/>
          <a:ln>
            <a:noFill/>
          </a:ln>
        </p:spPr>
      </p:pic>
      <p:pic>
        <p:nvPicPr>
          <p:cNvPr id="198" name="Google Shape;198;p20"/>
          <p:cNvPicPr preferRelativeResize="0"/>
          <p:nvPr/>
        </p:nvPicPr>
        <p:blipFill rotWithShape="1">
          <a:blip r:embed="rId7">
            <a:alphaModFix/>
          </a:blip>
          <a:srcRect l="54183"/>
          <a:stretch/>
        </p:blipFill>
        <p:spPr>
          <a:xfrm>
            <a:off x="10439218" y="3200354"/>
            <a:ext cx="379797" cy="838247"/>
          </a:xfrm>
          <a:prstGeom prst="rect">
            <a:avLst/>
          </a:prstGeom>
          <a:noFill/>
          <a:ln>
            <a:noFill/>
          </a:ln>
        </p:spPr>
      </p:pic>
      <p:pic>
        <p:nvPicPr>
          <p:cNvPr id="199" name="Google Shape;199;p20"/>
          <p:cNvPicPr preferRelativeResize="0"/>
          <p:nvPr/>
        </p:nvPicPr>
        <p:blipFill rotWithShape="1">
          <a:blip r:embed="rId7">
            <a:alphaModFix/>
          </a:blip>
          <a:srcRect l="54183"/>
          <a:stretch/>
        </p:blipFill>
        <p:spPr>
          <a:xfrm>
            <a:off x="10903919" y="3200354"/>
            <a:ext cx="379797" cy="838247"/>
          </a:xfrm>
          <a:prstGeom prst="rect">
            <a:avLst/>
          </a:prstGeom>
          <a:noFill/>
          <a:ln>
            <a:noFill/>
          </a:ln>
        </p:spPr>
      </p:pic>
      <p:cxnSp>
        <p:nvCxnSpPr>
          <p:cNvPr id="200" name="Google Shape;200;p20"/>
          <p:cNvCxnSpPr>
            <a:cxnSpLocks/>
            <a:stCxn id="184" idx="2"/>
            <a:endCxn id="187" idx="0"/>
          </p:cNvCxnSpPr>
          <p:nvPr/>
        </p:nvCxnSpPr>
        <p:spPr>
          <a:xfrm rot="5400000">
            <a:off x="3269101" y="760568"/>
            <a:ext cx="403950" cy="4271583"/>
          </a:xfrm>
          <a:prstGeom prst="bentConnector3">
            <a:avLst>
              <a:gd name="adj1" fmla="val 50000"/>
            </a:avLst>
          </a:prstGeom>
          <a:noFill/>
          <a:ln w="19050" cap="flat" cmpd="sng">
            <a:solidFill>
              <a:srgbClr val="BF9000"/>
            </a:solidFill>
            <a:prstDash val="dot"/>
            <a:round/>
            <a:headEnd type="none" w="med" len="med"/>
            <a:tailEnd type="none" w="med" len="med"/>
          </a:ln>
        </p:spPr>
      </p:cxnSp>
      <p:cxnSp>
        <p:nvCxnSpPr>
          <p:cNvPr id="201" name="Google Shape;201;p20"/>
          <p:cNvCxnSpPr>
            <a:cxnSpLocks/>
            <a:stCxn id="184" idx="2"/>
            <a:endCxn id="196" idx="0"/>
          </p:cNvCxnSpPr>
          <p:nvPr/>
        </p:nvCxnSpPr>
        <p:spPr>
          <a:xfrm rot="16200000" flipH="1">
            <a:off x="7391959" y="909291"/>
            <a:ext cx="505983" cy="4076167"/>
          </a:xfrm>
          <a:prstGeom prst="bentConnector3">
            <a:avLst>
              <a:gd name="adj1" fmla="val 50000"/>
            </a:avLst>
          </a:prstGeom>
          <a:noFill/>
          <a:ln w="19050" cap="flat" cmpd="sng">
            <a:solidFill>
              <a:srgbClr val="BF9000"/>
            </a:solidFill>
            <a:prstDash val="dot"/>
            <a:round/>
            <a:headEnd type="none" w="med" len="med"/>
            <a:tailEnd type="none" w="med" len="med"/>
          </a:ln>
        </p:spPr>
      </p:cxnSp>
      <p:cxnSp>
        <p:nvCxnSpPr>
          <p:cNvPr id="202" name="Google Shape;202;p20"/>
          <p:cNvCxnSpPr>
            <a:stCxn id="189" idx="0"/>
            <a:endCxn id="189" idx="0"/>
          </p:cNvCxnSpPr>
          <p:nvPr/>
        </p:nvCxnSpPr>
        <p:spPr>
          <a:xfrm rot="-5400000" flipH="1">
            <a:off x="5606869" y="2950833"/>
            <a:ext cx="800" cy="800"/>
          </a:xfrm>
          <a:prstGeom prst="bentConnector3">
            <a:avLst>
              <a:gd name="adj1" fmla="val -39687500"/>
            </a:avLst>
          </a:prstGeom>
          <a:noFill/>
          <a:ln w="19050" cap="flat" cmpd="sng">
            <a:solidFill>
              <a:srgbClr val="BF9000"/>
            </a:solidFill>
            <a:prstDash val="dot"/>
            <a:round/>
            <a:headEnd type="none" w="med" len="med"/>
            <a:tailEnd type="none" w="med" len="med"/>
          </a:ln>
        </p:spPr>
      </p:cxnSp>
      <p:pic>
        <p:nvPicPr>
          <p:cNvPr id="203" name="Google Shape;203;p20"/>
          <p:cNvPicPr preferRelativeResize="0"/>
          <p:nvPr/>
        </p:nvPicPr>
        <p:blipFill rotWithShape="1">
          <a:blip r:embed="rId8">
            <a:alphaModFix/>
          </a:blip>
          <a:srcRect l="19084" t="9190" r="18648" b="11444"/>
          <a:stretch/>
        </p:blipFill>
        <p:spPr>
          <a:xfrm>
            <a:off x="988933" y="5044487"/>
            <a:ext cx="731600" cy="932463"/>
          </a:xfrm>
          <a:prstGeom prst="rect">
            <a:avLst/>
          </a:prstGeom>
          <a:noFill/>
          <a:ln>
            <a:noFill/>
          </a:ln>
        </p:spPr>
      </p:pic>
      <p:sp>
        <p:nvSpPr>
          <p:cNvPr id="204" name="Google Shape;204;p20"/>
          <p:cNvSpPr txBox="1"/>
          <p:nvPr/>
        </p:nvSpPr>
        <p:spPr>
          <a:xfrm>
            <a:off x="292115" y="5978590"/>
            <a:ext cx="2232400" cy="402000"/>
          </a:xfrm>
          <a:prstGeom prst="rect">
            <a:avLst/>
          </a:prstGeom>
          <a:solidFill>
            <a:srgbClr val="EFEFEF"/>
          </a:solidFill>
          <a:ln w="19050" cap="flat" cmpd="sng">
            <a:solidFill>
              <a:srgbClr val="BF9000"/>
            </a:solidFill>
            <a:prstDash val="solid"/>
            <a:round/>
            <a:headEnd type="none" w="sm" len="sm"/>
            <a:tailEnd type="none" w="sm" len="sm"/>
          </a:ln>
        </p:spPr>
        <p:txBody>
          <a:bodyPr spcFirstLastPara="1" wrap="square" lIns="121900" tIns="121900" rIns="121900" bIns="121900" anchor="t" anchorCtr="0">
            <a:noAutofit/>
          </a:bodyPr>
          <a:lstStyle/>
          <a:p>
            <a:pPr algn="ctr"/>
            <a:r>
              <a:rPr lang="en" sz="1600" b="1" dirty="0">
                <a:solidFill>
                  <a:schemeClr val="bg1"/>
                </a:solidFill>
                <a:latin typeface="Roboto"/>
                <a:ea typeface="Roboto"/>
                <a:cs typeface="Roboto"/>
                <a:sym typeface="Roboto"/>
              </a:rPr>
              <a:t>Chancellor Ministers</a:t>
            </a:r>
            <a:endParaRPr sz="1600" b="1" dirty="0">
              <a:solidFill>
                <a:schemeClr val="bg1"/>
              </a:solidFill>
              <a:latin typeface="Roboto"/>
              <a:ea typeface="Roboto"/>
              <a:cs typeface="Roboto"/>
              <a:sym typeface="Roboto"/>
            </a:endParaRPr>
          </a:p>
        </p:txBody>
      </p:sp>
      <p:cxnSp>
        <p:nvCxnSpPr>
          <p:cNvPr id="205" name="Google Shape;205;p20"/>
          <p:cNvCxnSpPr>
            <a:stCxn id="188" idx="2"/>
            <a:endCxn id="203" idx="0"/>
          </p:cNvCxnSpPr>
          <p:nvPr/>
        </p:nvCxnSpPr>
        <p:spPr>
          <a:xfrm rot="-5400000" flipH="1">
            <a:off x="1121133" y="4810033"/>
            <a:ext cx="468000" cy="800"/>
          </a:xfrm>
          <a:prstGeom prst="bentConnector3">
            <a:avLst>
              <a:gd name="adj1" fmla="val 50006"/>
            </a:avLst>
          </a:prstGeom>
          <a:noFill/>
          <a:ln w="19050" cap="flat" cmpd="sng">
            <a:solidFill>
              <a:srgbClr val="BF9000"/>
            </a:solidFill>
            <a:prstDash val="dot"/>
            <a:round/>
            <a:headEnd type="none" w="med" len="med"/>
            <a:tailEnd type="none" w="med" len="med"/>
          </a:ln>
        </p:spPr>
      </p:cxnSp>
      <p:sp>
        <p:nvSpPr>
          <p:cNvPr id="206" name="Google Shape;206;p20"/>
          <p:cNvSpPr txBox="1"/>
          <p:nvPr/>
        </p:nvSpPr>
        <p:spPr>
          <a:xfrm>
            <a:off x="1659399" y="2613800"/>
            <a:ext cx="1730233" cy="403934"/>
          </a:xfrm>
          <a:prstGeom prst="rect">
            <a:avLst/>
          </a:prstGeom>
          <a:solidFill>
            <a:schemeClr val="lt1"/>
          </a:solidFill>
          <a:ln>
            <a:noFill/>
          </a:ln>
        </p:spPr>
        <p:txBody>
          <a:bodyPr spcFirstLastPara="1" wrap="square" lIns="121900" tIns="121900" rIns="121900" bIns="121900" anchor="t" anchorCtr="0">
            <a:noAutofit/>
          </a:bodyPr>
          <a:lstStyle/>
          <a:p>
            <a:r>
              <a:rPr lang="en" sz="2400" dirty="0">
                <a:solidFill>
                  <a:schemeClr val="bg1"/>
                </a:solidFill>
                <a:latin typeface="Roboto"/>
                <a:ea typeface="Roboto"/>
                <a:cs typeface="Roboto"/>
                <a:sym typeface="Roboto"/>
              </a:rPr>
              <a:t>Appointed</a:t>
            </a:r>
            <a:endParaRPr lang="en" sz="2400" dirty="0">
              <a:latin typeface="Roboto"/>
              <a:ea typeface="Roboto"/>
              <a:cs typeface="Roboto"/>
              <a:sym typeface="Roboto"/>
            </a:endParaRPr>
          </a:p>
        </p:txBody>
      </p:sp>
      <p:sp>
        <p:nvSpPr>
          <p:cNvPr id="207" name="Google Shape;207;p20"/>
          <p:cNvSpPr txBox="1"/>
          <p:nvPr/>
        </p:nvSpPr>
        <p:spPr>
          <a:xfrm>
            <a:off x="4901800" y="2613800"/>
            <a:ext cx="1871700" cy="594282"/>
          </a:xfrm>
          <a:prstGeom prst="rect">
            <a:avLst/>
          </a:prstGeom>
          <a:solidFill>
            <a:schemeClr val="lt1"/>
          </a:solidFill>
          <a:ln>
            <a:noFill/>
          </a:ln>
        </p:spPr>
        <p:txBody>
          <a:bodyPr spcFirstLastPara="1" wrap="square" lIns="121900" tIns="121900" rIns="121900" bIns="121900" anchor="t" anchorCtr="0">
            <a:noAutofit/>
          </a:bodyPr>
          <a:lstStyle/>
          <a:p>
            <a:r>
              <a:rPr lang="en" sz="2400" dirty="0">
                <a:solidFill>
                  <a:schemeClr val="bg1"/>
                </a:solidFill>
                <a:latin typeface="Roboto"/>
                <a:ea typeface="Roboto"/>
                <a:cs typeface="Roboto"/>
                <a:sym typeface="Roboto"/>
              </a:rPr>
              <a:t>Summoned</a:t>
            </a:r>
            <a:endParaRPr sz="2400" dirty="0">
              <a:solidFill>
                <a:schemeClr val="bg1"/>
              </a:solidFill>
              <a:latin typeface="Roboto"/>
              <a:ea typeface="Roboto"/>
              <a:cs typeface="Roboto"/>
              <a:sym typeface="Roboto"/>
            </a:endParaRPr>
          </a:p>
        </p:txBody>
      </p:sp>
      <p:sp>
        <p:nvSpPr>
          <p:cNvPr id="208" name="Google Shape;208;p20"/>
          <p:cNvSpPr txBox="1"/>
          <p:nvPr/>
        </p:nvSpPr>
        <p:spPr>
          <a:xfrm>
            <a:off x="7722266" y="2633299"/>
            <a:ext cx="2150665" cy="465001"/>
          </a:xfrm>
          <a:prstGeom prst="rect">
            <a:avLst/>
          </a:prstGeom>
          <a:solidFill>
            <a:schemeClr val="lt1"/>
          </a:solidFill>
          <a:ln>
            <a:noFill/>
          </a:ln>
        </p:spPr>
        <p:txBody>
          <a:bodyPr spcFirstLastPara="1" wrap="square" lIns="121900" tIns="121900" rIns="121900" bIns="121900" anchor="t" anchorCtr="0">
            <a:noAutofit/>
          </a:bodyPr>
          <a:lstStyle/>
          <a:p>
            <a:r>
              <a:rPr lang="en" sz="2400" dirty="0">
                <a:solidFill>
                  <a:schemeClr val="bg1"/>
                </a:solidFill>
                <a:latin typeface="Roboto"/>
                <a:ea typeface="Roboto"/>
                <a:cs typeface="Roboto"/>
                <a:sym typeface="Roboto"/>
              </a:rPr>
              <a:t>Commanded </a:t>
            </a:r>
            <a:endParaRPr sz="2400" dirty="0">
              <a:solidFill>
                <a:schemeClr val="bg1"/>
              </a:solidFill>
              <a:latin typeface="Roboto"/>
              <a:ea typeface="Roboto"/>
              <a:cs typeface="Roboto"/>
              <a:sym typeface="Roboto"/>
            </a:endParaRPr>
          </a:p>
        </p:txBody>
      </p:sp>
      <p:sp>
        <p:nvSpPr>
          <p:cNvPr id="209" name="Google Shape;209;p20"/>
          <p:cNvSpPr txBox="1"/>
          <p:nvPr/>
        </p:nvSpPr>
        <p:spPr>
          <a:xfrm>
            <a:off x="2607900" y="3668833"/>
            <a:ext cx="1821200" cy="1011200"/>
          </a:xfrm>
          <a:prstGeom prst="rect">
            <a:avLst/>
          </a:prstGeom>
          <a:solidFill>
            <a:schemeClr val="lt1"/>
          </a:solidFill>
          <a:ln>
            <a:noFill/>
          </a:ln>
        </p:spPr>
        <p:txBody>
          <a:bodyPr spcFirstLastPara="1" wrap="square" lIns="121900" tIns="121900" rIns="121900" bIns="121900" anchor="t" anchorCtr="0">
            <a:noAutofit/>
          </a:bodyPr>
          <a:lstStyle/>
          <a:p>
            <a:r>
              <a:rPr lang="en" sz="1733" dirty="0">
                <a:solidFill>
                  <a:schemeClr val="bg1"/>
                </a:solidFill>
                <a:latin typeface="Roboto"/>
                <a:ea typeface="Roboto"/>
                <a:cs typeface="Roboto"/>
                <a:sym typeface="Roboto"/>
              </a:rPr>
              <a:t>Members were chosen by state governments</a:t>
            </a:r>
            <a:endParaRPr sz="1733" dirty="0">
              <a:solidFill>
                <a:schemeClr val="bg1"/>
              </a:solidFill>
              <a:latin typeface="Roboto"/>
              <a:ea typeface="Roboto"/>
              <a:cs typeface="Roboto"/>
              <a:sym typeface="Roboto"/>
            </a:endParaRPr>
          </a:p>
        </p:txBody>
      </p:sp>
      <p:sp>
        <p:nvSpPr>
          <p:cNvPr id="210" name="Google Shape;210;p20"/>
          <p:cNvSpPr txBox="1"/>
          <p:nvPr/>
        </p:nvSpPr>
        <p:spPr>
          <a:xfrm>
            <a:off x="6773500" y="3973633"/>
            <a:ext cx="1929200" cy="747200"/>
          </a:xfrm>
          <a:prstGeom prst="rect">
            <a:avLst/>
          </a:prstGeom>
          <a:solidFill>
            <a:schemeClr val="lt1"/>
          </a:solidFill>
          <a:ln>
            <a:noFill/>
          </a:ln>
        </p:spPr>
        <p:txBody>
          <a:bodyPr spcFirstLastPara="1" wrap="square" lIns="121900" tIns="121900" rIns="121900" bIns="121900" anchor="t" anchorCtr="0">
            <a:noAutofit/>
          </a:bodyPr>
          <a:lstStyle/>
          <a:p>
            <a:pPr algn="ctr"/>
            <a:r>
              <a:rPr lang="en" sz="1733" dirty="0">
                <a:solidFill>
                  <a:schemeClr val="bg1"/>
                </a:solidFill>
                <a:latin typeface="Roboto"/>
                <a:ea typeface="Roboto"/>
                <a:cs typeface="Roboto"/>
                <a:sym typeface="Roboto"/>
              </a:rPr>
              <a:t>Elected by all men over 25 y/o</a:t>
            </a:r>
            <a:endParaRPr sz="1733" dirty="0">
              <a:solidFill>
                <a:schemeClr val="bg1"/>
              </a:solidFill>
              <a:latin typeface="Roboto"/>
              <a:ea typeface="Roboto"/>
              <a:cs typeface="Roboto"/>
              <a:sym typeface="Roboto"/>
            </a:endParaRPr>
          </a:p>
        </p:txBody>
      </p:sp>
      <p:pic>
        <p:nvPicPr>
          <p:cNvPr id="211" name="Google Shape;211;p20"/>
          <p:cNvPicPr preferRelativeResize="0"/>
          <p:nvPr/>
        </p:nvPicPr>
        <p:blipFill>
          <a:blip r:embed="rId9">
            <a:alphaModFix/>
          </a:blip>
          <a:stretch>
            <a:fillRect/>
          </a:stretch>
        </p:blipFill>
        <p:spPr>
          <a:xfrm>
            <a:off x="6975600" y="5076820"/>
            <a:ext cx="933600" cy="812232"/>
          </a:xfrm>
          <a:prstGeom prst="rect">
            <a:avLst/>
          </a:prstGeom>
          <a:noFill/>
          <a:ln>
            <a:noFill/>
          </a:ln>
        </p:spPr>
      </p:pic>
      <p:sp>
        <p:nvSpPr>
          <p:cNvPr id="212" name="Google Shape;212;p20"/>
          <p:cNvSpPr txBox="1"/>
          <p:nvPr/>
        </p:nvSpPr>
        <p:spPr>
          <a:xfrm>
            <a:off x="4753667" y="5025027"/>
            <a:ext cx="1929200" cy="1241200"/>
          </a:xfrm>
          <a:prstGeom prst="rect">
            <a:avLst/>
          </a:prstGeom>
          <a:noFill/>
          <a:ln>
            <a:noFill/>
          </a:ln>
        </p:spPr>
        <p:txBody>
          <a:bodyPr spcFirstLastPara="1" wrap="square" lIns="121900" tIns="121900" rIns="121900" bIns="121900" anchor="t" anchorCtr="0">
            <a:noAutofit/>
          </a:bodyPr>
          <a:lstStyle/>
          <a:p>
            <a:pPr algn="ctr"/>
            <a:r>
              <a:rPr lang="en" sz="1600" dirty="0">
                <a:solidFill>
                  <a:schemeClr val="bg1"/>
                </a:solidFill>
                <a:latin typeface="Roboto"/>
                <a:ea typeface="Roboto"/>
                <a:cs typeface="Roboto"/>
                <a:sym typeface="Roboto"/>
              </a:rPr>
              <a:t>Bundesrat introduced laws to be approved by the Bundestag</a:t>
            </a:r>
            <a:endParaRPr sz="1600" dirty="0">
              <a:solidFill>
                <a:schemeClr val="bg1"/>
              </a:solidFill>
              <a:latin typeface="Roboto"/>
              <a:ea typeface="Roboto"/>
              <a:cs typeface="Roboto"/>
              <a:sym typeface="Roboto"/>
            </a:endParaRPr>
          </a:p>
        </p:txBody>
      </p:sp>
      <p:sp>
        <p:nvSpPr>
          <p:cNvPr id="213" name="Google Shape;213;p20"/>
          <p:cNvSpPr txBox="1"/>
          <p:nvPr/>
        </p:nvSpPr>
        <p:spPr>
          <a:xfrm>
            <a:off x="9315067" y="4064667"/>
            <a:ext cx="1646400" cy="402000"/>
          </a:xfrm>
          <a:prstGeom prst="rect">
            <a:avLst/>
          </a:prstGeom>
          <a:solidFill>
            <a:srgbClr val="EFEFEF"/>
          </a:solidFill>
          <a:ln w="19050" cap="flat" cmpd="sng">
            <a:solidFill>
              <a:srgbClr val="BF9000"/>
            </a:solidFill>
            <a:prstDash val="solid"/>
            <a:round/>
            <a:headEnd type="none" w="sm" len="sm"/>
            <a:tailEnd type="none" w="sm" len="sm"/>
          </a:ln>
        </p:spPr>
        <p:txBody>
          <a:bodyPr spcFirstLastPara="1" wrap="square" lIns="121900" tIns="121900" rIns="121900" bIns="121900" anchor="t" anchorCtr="0">
            <a:noAutofit/>
          </a:bodyPr>
          <a:lstStyle/>
          <a:p>
            <a:pPr algn="ctr"/>
            <a:r>
              <a:rPr lang="en" sz="2400" b="1" dirty="0">
                <a:solidFill>
                  <a:schemeClr val="bg1"/>
                </a:solidFill>
                <a:latin typeface="Roboto"/>
                <a:ea typeface="Roboto"/>
                <a:cs typeface="Roboto"/>
                <a:sym typeface="Roboto"/>
              </a:rPr>
              <a:t>Army</a:t>
            </a:r>
            <a:endParaRPr sz="2400" b="1" dirty="0">
              <a:solidFill>
                <a:schemeClr val="bg1"/>
              </a:solidFill>
              <a:latin typeface="Roboto"/>
              <a:ea typeface="Roboto"/>
              <a:cs typeface="Roboto"/>
              <a:sym typeface="Roboto"/>
            </a:endParaRPr>
          </a:p>
        </p:txBody>
      </p:sp>
      <p:sp>
        <p:nvSpPr>
          <p:cNvPr id="214" name="Google Shape;214;p20"/>
          <p:cNvSpPr txBox="1"/>
          <p:nvPr/>
        </p:nvSpPr>
        <p:spPr>
          <a:xfrm>
            <a:off x="392833" y="1278967"/>
            <a:ext cx="2996800" cy="359200"/>
          </a:xfrm>
          <a:prstGeom prst="rect">
            <a:avLst/>
          </a:prstGeom>
          <a:noFill/>
          <a:ln>
            <a:noFill/>
          </a:ln>
        </p:spPr>
        <p:txBody>
          <a:bodyPr spcFirstLastPara="1" wrap="square" lIns="121900" tIns="121900" rIns="121900" bIns="121900" anchor="t" anchorCtr="0">
            <a:noAutofit/>
          </a:bodyPr>
          <a:lstStyle/>
          <a:p>
            <a:r>
              <a:rPr lang="en" sz="2400" b="1">
                <a:solidFill>
                  <a:srgbClr val="FFFFFF"/>
                </a:solidFill>
                <a:highlight>
                  <a:srgbClr val="000000"/>
                </a:highlight>
                <a:latin typeface="Roboto"/>
                <a:ea typeface="Roboto"/>
                <a:cs typeface="Roboto"/>
                <a:sym typeface="Roboto"/>
              </a:rPr>
              <a:t>HISTORICAL CONTEXT</a:t>
            </a:r>
            <a:endParaRPr sz="2400" b="1">
              <a:solidFill>
                <a:srgbClr val="FFFFFF"/>
              </a:solidFill>
              <a:highlight>
                <a:srgbClr val="000000"/>
              </a:highlight>
              <a:latin typeface="Roboto"/>
              <a:ea typeface="Roboto"/>
              <a:cs typeface="Roboto"/>
              <a:sym typeface="Roboto"/>
            </a:endParaRPr>
          </a:p>
        </p:txBody>
      </p:sp>
    </p:spTree>
    <p:extLst>
      <p:ext uri="{BB962C8B-B14F-4D97-AF65-F5344CB8AC3E}">
        <p14:creationId xmlns:p14="http://schemas.microsoft.com/office/powerpoint/2010/main" val="3505106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grpSp>
        <p:nvGrpSpPr>
          <p:cNvPr id="219" name="Google Shape;219;p21"/>
          <p:cNvGrpSpPr/>
          <p:nvPr/>
        </p:nvGrpSpPr>
        <p:grpSpPr>
          <a:xfrm>
            <a:off x="10138992" y="948917"/>
            <a:ext cx="1087427" cy="905192"/>
            <a:chOff x="1244325" y="314425"/>
            <a:chExt cx="444525" cy="370050"/>
          </a:xfrm>
        </p:grpSpPr>
        <p:sp>
          <p:nvSpPr>
            <p:cNvPr id="220" name="Google Shape;220;p21"/>
            <p:cNvSpPr/>
            <p:nvPr/>
          </p:nvSpPr>
          <p:spPr>
            <a:xfrm>
              <a:off x="1388425" y="463425"/>
              <a:ext cx="143525" cy="143500"/>
            </a:xfrm>
            <a:custGeom>
              <a:avLst/>
              <a:gdLst/>
              <a:ahLst/>
              <a:cxnLst/>
              <a:rect l="l" t="t" r="r" b="b"/>
              <a:pathLst>
                <a:path w="5741" h="5740" extrusionOk="0">
                  <a:moveTo>
                    <a:pt x="2809" y="0"/>
                  </a:moveTo>
                  <a:lnTo>
                    <a:pt x="2492" y="49"/>
                  </a:lnTo>
                  <a:lnTo>
                    <a:pt x="2199" y="122"/>
                  </a:lnTo>
                  <a:lnTo>
                    <a:pt x="1906" y="244"/>
                  </a:lnTo>
                  <a:lnTo>
                    <a:pt x="1637" y="366"/>
                  </a:lnTo>
                  <a:lnTo>
                    <a:pt x="1368" y="537"/>
                  </a:lnTo>
                  <a:lnTo>
                    <a:pt x="1149" y="708"/>
                  </a:lnTo>
                  <a:lnTo>
                    <a:pt x="904" y="904"/>
                  </a:lnTo>
                  <a:lnTo>
                    <a:pt x="709" y="1124"/>
                  </a:lnTo>
                  <a:lnTo>
                    <a:pt x="538" y="1368"/>
                  </a:lnTo>
                  <a:lnTo>
                    <a:pt x="367" y="1636"/>
                  </a:lnTo>
                  <a:lnTo>
                    <a:pt x="245" y="1905"/>
                  </a:lnTo>
                  <a:lnTo>
                    <a:pt x="147" y="2198"/>
                  </a:lnTo>
                  <a:lnTo>
                    <a:pt x="74" y="2491"/>
                  </a:lnTo>
                  <a:lnTo>
                    <a:pt x="25" y="2809"/>
                  </a:lnTo>
                  <a:lnTo>
                    <a:pt x="1" y="3126"/>
                  </a:lnTo>
                  <a:lnTo>
                    <a:pt x="25" y="3517"/>
                  </a:lnTo>
                  <a:lnTo>
                    <a:pt x="98" y="3908"/>
                  </a:lnTo>
                  <a:lnTo>
                    <a:pt x="221" y="4274"/>
                  </a:lnTo>
                  <a:lnTo>
                    <a:pt x="392" y="4641"/>
                  </a:lnTo>
                  <a:lnTo>
                    <a:pt x="611" y="4958"/>
                  </a:lnTo>
                  <a:lnTo>
                    <a:pt x="856" y="5251"/>
                  </a:lnTo>
                  <a:lnTo>
                    <a:pt x="1124" y="5520"/>
                  </a:lnTo>
                  <a:lnTo>
                    <a:pt x="1442" y="5740"/>
                  </a:lnTo>
                  <a:lnTo>
                    <a:pt x="1393" y="5422"/>
                  </a:lnTo>
                  <a:lnTo>
                    <a:pt x="1368" y="5080"/>
                  </a:lnTo>
                  <a:lnTo>
                    <a:pt x="1393" y="4689"/>
                  </a:lnTo>
                  <a:lnTo>
                    <a:pt x="1442" y="4323"/>
                  </a:lnTo>
                  <a:lnTo>
                    <a:pt x="1539" y="3957"/>
                  </a:lnTo>
                  <a:lnTo>
                    <a:pt x="1662" y="3639"/>
                  </a:lnTo>
                  <a:lnTo>
                    <a:pt x="1808" y="3297"/>
                  </a:lnTo>
                  <a:lnTo>
                    <a:pt x="2003" y="3004"/>
                  </a:lnTo>
                  <a:lnTo>
                    <a:pt x="2223" y="2711"/>
                  </a:lnTo>
                  <a:lnTo>
                    <a:pt x="2468" y="2442"/>
                  </a:lnTo>
                  <a:lnTo>
                    <a:pt x="2712" y="2198"/>
                  </a:lnTo>
                  <a:lnTo>
                    <a:pt x="3005" y="2003"/>
                  </a:lnTo>
                  <a:lnTo>
                    <a:pt x="3322" y="1807"/>
                  </a:lnTo>
                  <a:lnTo>
                    <a:pt x="3640" y="1661"/>
                  </a:lnTo>
                  <a:lnTo>
                    <a:pt x="3982" y="1514"/>
                  </a:lnTo>
                  <a:lnTo>
                    <a:pt x="4324" y="1441"/>
                  </a:lnTo>
                  <a:lnTo>
                    <a:pt x="4690" y="1368"/>
                  </a:lnTo>
                  <a:lnTo>
                    <a:pt x="5423" y="1368"/>
                  </a:lnTo>
                  <a:lnTo>
                    <a:pt x="5740" y="1417"/>
                  </a:lnTo>
                  <a:lnTo>
                    <a:pt x="5520" y="1124"/>
                  </a:lnTo>
                  <a:lnTo>
                    <a:pt x="5252" y="831"/>
                  </a:lnTo>
                  <a:lnTo>
                    <a:pt x="4959" y="586"/>
                  </a:lnTo>
                  <a:lnTo>
                    <a:pt x="4641" y="391"/>
                  </a:lnTo>
                  <a:lnTo>
                    <a:pt x="4299" y="220"/>
                  </a:lnTo>
                  <a:lnTo>
                    <a:pt x="3933" y="98"/>
                  </a:lnTo>
                  <a:lnTo>
                    <a:pt x="3542" y="25"/>
                  </a:lnTo>
                  <a:lnTo>
                    <a:pt x="3127" y="0"/>
                  </a:lnTo>
                  <a:close/>
                </a:path>
              </a:pathLst>
            </a:custGeom>
            <a:solidFill>
              <a:srgbClr val="FFFFFF"/>
            </a:solidFill>
            <a:ln>
              <a:noFill/>
            </a:ln>
          </p:spPr>
          <p:txBody>
            <a:bodyPr spcFirstLastPara="1" wrap="square" lIns="121900" tIns="121900" rIns="121900" bIns="121900" anchor="ctr" anchorCtr="0">
              <a:noAutofit/>
            </a:bodyPr>
            <a:lstStyle/>
            <a:p>
              <a:endParaRPr sz="2400">
                <a:solidFill>
                  <a:srgbClr val="FFFFFF"/>
                </a:solidFill>
              </a:endParaRPr>
            </a:p>
          </p:txBody>
        </p:sp>
        <p:sp>
          <p:nvSpPr>
            <p:cNvPr id="221" name="Google Shape;221;p21"/>
            <p:cNvSpPr/>
            <p:nvPr/>
          </p:nvSpPr>
          <p:spPr>
            <a:xfrm>
              <a:off x="1244325" y="314425"/>
              <a:ext cx="444525" cy="370050"/>
            </a:xfrm>
            <a:custGeom>
              <a:avLst/>
              <a:gdLst/>
              <a:ahLst/>
              <a:cxnLst/>
              <a:rect l="l" t="t" r="r" b="b"/>
              <a:pathLst>
                <a:path w="17781" h="14802" extrusionOk="0">
                  <a:moveTo>
                    <a:pt x="11748" y="2101"/>
                  </a:moveTo>
                  <a:lnTo>
                    <a:pt x="11846" y="2126"/>
                  </a:lnTo>
                  <a:lnTo>
                    <a:pt x="11919" y="2175"/>
                  </a:lnTo>
                  <a:lnTo>
                    <a:pt x="11968" y="2248"/>
                  </a:lnTo>
                  <a:lnTo>
                    <a:pt x="11993" y="2346"/>
                  </a:lnTo>
                  <a:lnTo>
                    <a:pt x="11968" y="2419"/>
                  </a:lnTo>
                  <a:lnTo>
                    <a:pt x="11919" y="2492"/>
                  </a:lnTo>
                  <a:lnTo>
                    <a:pt x="11846" y="2541"/>
                  </a:lnTo>
                  <a:lnTo>
                    <a:pt x="11748" y="2565"/>
                  </a:lnTo>
                  <a:lnTo>
                    <a:pt x="6033" y="2565"/>
                  </a:lnTo>
                  <a:lnTo>
                    <a:pt x="5936" y="2541"/>
                  </a:lnTo>
                  <a:lnTo>
                    <a:pt x="5862" y="2492"/>
                  </a:lnTo>
                  <a:lnTo>
                    <a:pt x="5814" y="2419"/>
                  </a:lnTo>
                  <a:lnTo>
                    <a:pt x="5789" y="2346"/>
                  </a:lnTo>
                  <a:lnTo>
                    <a:pt x="5814" y="2248"/>
                  </a:lnTo>
                  <a:lnTo>
                    <a:pt x="5862" y="2175"/>
                  </a:lnTo>
                  <a:lnTo>
                    <a:pt x="5936" y="2126"/>
                  </a:lnTo>
                  <a:lnTo>
                    <a:pt x="6033" y="2101"/>
                  </a:lnTo>
                  <a:close/>
                  <a:moveTo>
                    <a:pt x="15949" y="4519"/>
                  </a:moveTo>
                  <a:lnTo>
                    <a:pt x="16047" y="4568"/>
                  </a:lnTo>
                  <a:lnTo>
                    <a:pt x="16145" y="4592"/>
                  </a:lnTo>
                  <a:lnTo>
                    <a:pt x="16193" y="4666"/>
                  </a:lnTo>
                  <a:lnTo>
                    <a:pt x="16267" y="4739"/>
                  </a:lnTo>
                  <a:lnTo>
                    <a:pt x="16316" y="4812"/>
                  </a:lnTo>
                  <a:lnTo>
                    <a:pt x="16340" y="4910"/>
                  </a:lnTo>
                  <a:lnTo>
                    <a:pt x="16340" y="5008"/>
                  </a:lnTo>
                  <a:lnTo>
                    <a:pt x="16340" y="5789"/>
                  </a:lnTo>
                  <a:lnTo>
                    <a:pt x="16340" y="5887"/>
                  </a:lnTo>
                  <a:lnTo>
                    <a:pt x="16316" y="5985"/>
                  </a:lnTo>
                  <a:lnTo>
                    <a:pt x="16267" y="6058"/>
                  </a:lnTo>
                  <a:lnTo>
                    <a:pt x="16193" y="6131"/>
                  </a:lnTo>
                  <a:lnTo>
                    <a:pt x="16145" y="6204"/>
                  </a:lnTo>
                  <a:lnTo>
                    <a:pt x="16047" y="6229"/>
                  </a:lnTo>
                  <a:lnTo>
                    <a:pt x="15949" y="6278"/>
                  </a:lnTo>
                  <a:lnTo>
                    <a:pt x="14069" y="6278"/>
                  </a:lnTo>
                  <a:lnTo>
                    <a:pt x="13971" y="6229"/>
                  </a:lnTo>
                  <a:lnTo>
                    <a:pt x="13898" y="6204"/>
                  </a:lnTo>
                  <a:lnTo>
                    <a:pt x="13824" y="6131"/>
                  </a:lnTo>
                  <a:lnTo>
                    <a:pt x="13751" y="6058"/>
                  </a:lnTo>
                  <a:lnTo>
                    <a:pt x="13727" y="5985"/>
                  </a:lnTo>
                  <a:lnTo>
                    <a:pt x="13678" y="5887"/>
                  </a:lnTo>
                  <a:lnTo>
                    <a:pt x="13678" y="5789"/>
                  </a:lnTo>
                  <a:lnTo>
                    <a:pt x="13678" y="5008"/>
                  </a:lnTo>
                  <a:lnTo>
                    <a:pt x="13678" y="4910"/>
                  </a:lnTo>
                  <a:lnTo>
                    <a:pt x="13727" y="4812"/>
                  </a:lnTo>
                  <a:lnTo>
                    <a:pt x="13751" y="4739"/>
                  </a:lnTo>
                  <a:lnTo>
                    <a:pt x="13824" y="4666"/>
                  </a:lnTo>
                  <a:lnTo>
                    <a:pt x="13898" y="4592"/>
                  </a:lnTo>
                  <a:lnTo>
                    <a:pt x="13971" y="4568"/>
                  </a:lnTo>
                  <a:lnTo>
                    <a:pt x="14069" y="4519"/>
                  </a:lnTo>
                  <a:close/>
                  <a:moveTo>
                    <a:pt x="8891" y="5105"/>
                  </a:moveTo>
                  <a:lnTo>
                    <a:pt x="9306" y="5130"/>
                  </a:lnTo>
                  <a:lnTo>
                    <a:pt x="9697" y="5179"/>
                  </a:lnTo>
                  <a:lnTo>
                    <a:pt x="10063" y="5276"/>
                  </a:lnTo>
                  <a:lnTo>
                    <a:pt x="10430" y="5423"/>
                  </a:lnTo>
                  <a:lnTo>
                    <a:pt x="10796" y="5594"/>
                  </a:lnTo>
                  <a:lnTo>
                    <a:pt x="11113" y="5789"/>
                  </a:lnTo>
                  <a:lnTo>
                    <a:pt x="11406" y="6009"/>
                  </a:lnTo>
                  <a:lnTo>
                    <a:pt x="11700" y="6278"/>
                  </a:lnTo>
                  <a:lnTo>
                    <a:pt x="11968" y="6546"/>
                  </a:lnTo>
                  <a:lnTo>
                    <a:pt x="12188" y="6864"/>
                  </a:lnTo>
                  <a:lnTo>
                    <a:pt x="12383" y="7181"/>
                  </a:lnTo>
                  <a:lnTo>
                    <a:pt x="12554" y="7523"/>
                  </a:lnTo>
                  <a:lnTo>
                    <a:pt x="12676" y="7890"/>
                  </a:lnTo>
                  <a:lnTo>
                    <a:pt x="12774" y="8280"/>
                  </a:lnTo>
                  <a:lnTo>
                    <a:pt x="12847" y="8671"/>
                  </a:lnTo>
                  <a:lnTo>
                    <a:pt x="12872" y="9086"/>
                  </a:lnTo>
                  <a:lnTo>
                    <a:pt x="12847" y="9477"/>
                  </a:lnTo>
                  <a:lnTo>
                    <a:pt x="12774" y="9868"/>
                  </a:lnTo>
                  <a:lnTo>
                    <a:pt x="12676" y="10259"/>
                  </a:lnTo>
                  <a:lnTo>
                    <a:pt x="12554" y="10625"/>
                  </a:lnTo>
                  <a:lnTo>
                    <a:pt x="12383" y="10967"/>
                  </a:lnTo>
                  <a:lnTo>
                    <a:pt x="12188" y="11309"/>
                  </a:lnTo>
                  <a:lnTo>
                    <a:pt x="11968" y="11602"/>
                  </a:lnTo>
                  <a:lnTo>
                    <a:pt x="11700" y="11895"/>
                  </a:lnTo>
                  <a:lnTo>
                    <a:pt x="11406" y="12139"/>
                  </a:lnTo>
                  <a:lnTo>
                    <a:pt x="11113" y="12383"/>
                  </a:lnTo>
                  <a:lnTo>
                    <a:pt x="10796" y="12579"/>
                  </a:lnTo>
                  <a:lnTo>
                    <a:pt x="10430" y="12750"/>
                  </a:lnTo>
                  <a:lnTo>
                    <a:pt x="10063" y="12872"/>
                  </a:lnTo>
                  <a:lnTo>
                    <a:pt x="9697" y="12970"/>
                  </a:lnTo>
                  <a:lnTo>
                    <a:pt x="9306" y="13018"/>
                  </a:lnTo>
                  <a:lnTo>
                    <a:pt x="8891" y="13043"/>
                  </a:lnTo>
                  <a:lnTo>
                    <a:pt x="8476" y="13018"/>
                  </a:lnTo>
                  <a:lnTo>
                    <a:pt x="8085" y="12970"/>
                  </a:lnTo>
                  <a:lnTo>
                    <a:pt x="7719" y="12872"/>
                  </a:lnTo>
                  <a:lnTo>
                    <a:pt x="7352" y="12750"/>
                  </a:lnTo>
                  <a:lnTo>
                    <a:pt x="6986" y="12579"/>
                  </a:lnTo>
                  <a:lnTo>
                    <a:pt x="6668" y="12383"/>
                  </a:lnTo>
                  <a:lnTo>
                    <a:pt x="6375" y="12139"/>
                  </a:lnTo>
                  <a:lnTo>
                    <a:pt x="6082" y="11895"/>
                  </a:lnTo>
                  <a:lnTo>
                    <a:pt x="5814" y="11602"/>
                  </a:lnTo>
                  <a:lnTo>
                    <a:pt x="5594" y="11309"/>
                  </a:lnTo>
                  <a:lnTo>
                    <a:pt x="5398" y="10967"/>
                  </a:lnTo>
                  <a:lnTo>
                    <a:pt x="5227" y="10625"/>
                  </a:lnTo>
                  <a:lnTo>
                    <a:pt x="5105" y="10259"/>
                  </a:lnTo>
                  <a:lnTo>
                    <a:pt x="5008" y="9868"/>
                  </a:lnTo>
                  <a:lnTo>
                    <a:pt x="4934" y="9477"/>
                  </a:lnTo>
                  <a:lnTo>
                    <a:pt x="4910" y="9086"/>
                  </a:lnTo>
                  <a:lnTo>
                    <a:pt x="4934" y="8671"/>
                  </a:lnTo>
                  <a:lnTo>
                    <a:pt x="5008" y="8280"/>
                  </a:lnTo>
                  <a:lnTo>
                    <a:pt x="5105" y="7890"/>
                  </a:lnTo>
                  <a:lnTo>
                    <a:pt x="5227" y="7523"/>
                  </a:lnTo>
                  <a:lnTo>
                    <a:pt x="5398" y="7181"/>
                  </a:lnTo>
                  <a:lnTo>
                    <a:pt x="5594" y="6864"/>
                  </a:lnTo>
                  <a:lnTo>
                    <a:pt x="5814" y="6546"/>
                  </a:lnTo>
                  <a:lnTo>
                    <a:pt x="6082" y="6278"/>
                  </a:lnTo>
                  <a:lnTo>
                    <a:pt x="6375" y="6009"/>
                  </a:lnTo>
                  <a:lnTo>
                    <a:pt x="6668" y="5789"/>
                  </a:lnTo>
                  <a:lnTo>
                    <a:pt x="6986" y="5594"/>
                  </a:lnTo>
                  <a:lnTo>
                    <a:pt x="7352" y="5423"/>
                  </a:lnTo>
                  <a:lnTo>
                    <a:pt x="7719" y="5276"/>
                  </a:lnTo>
                  <a:lnTo>
                    <a:pt x="8085" y="5179"/>
                  </a:lnTo>
                  <a:lnTo>
                    <a:pt x="8476" y="5130"/>
                  </a:lnTo>
                  <a:lnTo>
                    <a:pt x="8891" y="5105"/>
                  </a:lnTo>
                  <a:close/>
                  <a:moveTo>
                    <a:pt x="5301" y="1"/>
                  </a:moveTo>
                  <a:lnTo>
                    <a:pt x="5154" y="50"/>
                  </a:lnTo>
                  <a:lnTo>
                    <a:pt x="5008" y="123"/>
                  </a:lnTo>
                  <a:lnTo>
                    <a:pt x="4861" y="221"/>
                  </a:lnTo>
                  <a:lnTo>
                    <a:pt x="4739" y="318"/>
                  </a:lnTo>
                  <a:lnTo>
                    <a:pt x="4641" y="465"/>
                  </a:lnTo>
                  <a:lnTo>
                    <a:pt x="4568" y="611"/>
                  </a:lnTo>
                  <a:lnTo>
                    <a:pt x="4519" y="758"/>
                  </a:lnTo>
                  <a:lnTo>
                    <a:pt x="4080" y="2565"/>
                  </a:lnTo>
                  <a:lnTo>
                    <a:pt x="3249" y="2565"/>
                  </a:lnTo>
                  <a:lnTo>
                    <a:pt x="3249" y="2468"/>
                  </a:lnTo>
                  <a:lnTo>
                    <a:pt x="3225" y="2370"/>
                  </a:lnTo>
                  <a:lnTo>
                    <a:pt x="3176" y="2297"/>
                  </a:lnTo>
                  <a:lnTo>
                    <a:pt x="3103" y="2223"/>
                  </a:lnTo>
                  <a:lnTo>
                    <a:pt x="3054" y="2150"/>
                  </a:lnTo>
                  <a:lnTo>
                    <a:pt x="2956" y="2126"/>
                  </a:lnTo>
                  <a:lnTo>
                    <a:pt x="2858" y="2077"/>
                  </a:lnTo>
                  <a:lnTo>
                    <a:pt x="1955" y="2077"/>
                  </a:lnTo>
                  <a:lnTo>
                    <a:pt x="1857" y="2126"/>
                  </a:lnTo>
                  <a:lnTo>
                    <a:pt x="1784" y="2150"/>
                  </a:lnTo>
                  <a:lnTo>
                    <a:pt x="1711" y="2223"/>
                  </a:lnTo>
                  <a:lnTo>
                    <a:pt x="1637" y="2297"/>
                  </a:lnTo>
                  <a:lnTo>
                    <a:pt x="1613" y="2370"/>
                  </a:lnTo>
                  <a:lnTo>
                    <a:pt x="1564" y="2468"/>
                  </a:lnTo>
                  <a:lnTo>
                    <a:pt x="1564" y="2565"/>
                  </a:lnTo>
                  <a:lnTo>
                    <a:pt x="782" y="2565"/>
                  </a:lnTo>
                  <a:lnTo>
                    <a:pt x="636" y="2590"/>
                  </a:lnTo>
                  <a:lnTo>
                    <a:pt x="489" y="2639"/>
                  </a:lnTo>
                  <a:lnTo>
                    <a:pt x="343" y="2687"/>
                  </a:lnTo>
                  <a:lnTo>
                    <a:pt x="221" y="2785"/>
                  </a:lnTo>
                  <a:lnTo>
                    <a:pt x="123" y="2907"/>
                  </a:lnTo>
                  <a:lnTo>
                    <a:pt x="74" y="3054"/>
                  </a:lnTo>
                  <a:lnTo>
                    <a:pt x="25" y="3200"/>
                  </a:lnTo>
                  <a:lnTo>
                    <a:pt x="1" y="3347"/>
                  </a:lnTo>
                  <a:lnTo>
                    <a:pt x="1" y="14020"/>
                  </a:lnTo>
                  <a:lnTo>
                    <a:pt x="25" y="14191"/>
                  </a:lnTo>
                  <a:lnTo>
                    <a:pt x="74" y="14337"/>
                  </a:lnTo>
                  <a:lnTo>
                    <a:pt x="123" y="14459"/>
                  </a:lnTo>
                  <a:lnTo>
                    <a:pt x="221" y="14581"/>
                  </a:lnTo>
                  <a:lnTo>
                    <a:pt x="343" y="14679"/>
                  </a:lnTo>
                  <a:lnTo>
                    <a:pt x="489" y="14752"/>
                  </a:lnTo>
                  <a:lnTo>
                    <a:pt x="636" y="14801"/>
                  </a:lnTo>
                  <a:lnTo>
                    <a:pt x="17146" y="14801"/>
                  </a:lnTo>
                  <a:lnTo>
                    <a:pt x="17292" y="14752"/>
                  </a:lnTo>
                  <a:lnTo>
                    <a:pt x="17439" y="14679"/>
                  </a:lnTo>
                  <a:lnTo>
                    <a:pt x="17561" y="14581"/>
                  </a:lnTo>
                  <a:lnTo>
                    <a:pt x="17659" y="14459"/>
                  </a:lnTo>
                  <a:lnTo>
                    <a:pt x="17708" y="14337"/>
                  </a:lnTo>
                  <a:lnTo>
                    <a:pt x="17756" y="14191"/>
                  </a:lnTo>
                  <a:lnTo>
                    <a:pt x="17781" y="14020"/>
                  </a:lnTo>
                  <a:lnTo>
                    <a:pt x="17781" y="3347"/>
                  </a:lnTo>
                  <a:lnTo>
                    <a:pt x="17756" y="3200"/>
                  </a:lnTo>
                  <a:lnTo>
                    <a:pt x="17708" y="3054"/>
                  </a:lnTo>
                  <a:lnTo>
                    <a:pt x="17659" y="2907"/>
                  </a:lnTo>
                  <a:lnTo>
                    <a:pt x="17561" y="2785"/>
                  </a:lnTo>
                  <a:lnTo>
                    <a:pt x="17439" y="2687"/>
                  </a:lnTo>
                  <a:lnTo>
                    <a:pt x="17292" y="2639"/>
                  </a:lnTo>
                  <a:lnTo>
                    <a:pt x="17146" y="2590"/>
                  </a:lnTo>
                  <a:lnTo>
                    <a:pt x="16999" y="2565"/>
                  </a:lnTo>
                  <a:lnTo>
                    <a:pt x="13702" y="2565"/>
                  </a:lnTo>
                  <a:lnTo>
                    <a:pt x="13263" y="758"/>
                  </a:lnTo>
                  <a:lnTo>
                    <a:pt x="13214" y="611"/>
                  </a:lnTo>
                  <a:lnTo>
                    <a:pt x="13141" y="465"/>
                  </a:lnTo>
                  <a:lnTo>
                    <a:pt x="13043" y="318"/>
                  </a:lnTo>
                  <a:lnTo>
                    <a:pt x="12921" y="221"/>
                  </a:lnTo>
                  <a:lnTo>
                    <a:pt x="12774" y="123"/>
                  </a:lnTo>
                  <a:lnTo>
                    <a:pt x="12628" y="50"/>
                  </a:lnTo>
                  <a:lnTo>
                    <a:pt x="12481" y="1"/>
                  </a:lnTo>
                  <a:close/>
                </a:path>
              </a:pathLst>
            </a:custGeom>
            <a:solidFill>
              <a:srgbClr val="FFFFFF"/>
            </a:solidFill>
            <a:ln>
              <a:noFill/>
            </a:ln>
          </p:spPr>
          <p:txBody>
            <a:bodyPr spcFirstLastPara="1" wrap="square" lIns="121900" tIns="121900" rIns="121900" bIns="121900" anchor="ctr" anchorCtr="0">
              <a:noAutofit/>
            </a:bodyPr>
            <a:lstStyle/>
            <a:p>
              <a:endParaRPr sz="2400">
                <a:solidFill>
                  <a:srgbClr val="FFFFFF"/>
                </a:solidFill>
              </a:endParaRPr>
            </a:p>
          </p:txBody>
        </p:sp>
      </p:grpSp>
      <p:sp>
        <p:nvSpPr>
          <p:cNvPr id="222" name="Google Shape;222;p21"/>
          <p:cNvSpPr txBox="1">
            <a:spLocks noGrp="1"/>
          </p:cNvSpPr>
          <p:nvPr>
            <p:ph type="sldNum" idx="12"/>
          </p:nvPr>
        </p:nvSpPr>
        <p:spPr>
          <a:xfrm>
            <a:off x="11116165" y="360104"/>
            <a:ext cx="731600" cy="524800"/>
          </a:xfrm>
          <a:prstGeom prst="rect">
            <a:avLst/>
          </a:prstGeom>
        </p:spPr>
        <p:txBody>
          <a:bodyPr spcFirstLastPara="1" vert="horz" wrap="square" lIns="121900" tIns="121900" rIns="121900" bIns="121900" rtlCol="0" anchor="ctr" anchorCtr="0">
            <a:noAutofit/>
          </a:bodyPr>
          <a:lstStyle/>
          <a:p>
            <a:pPr algn="r"/>
            <a:fld id="{00000000-1234-1234-1234-123412341234}" type="slidenum">
              <a:rPr lang="en"/>
              <a:pPr algn="r"/>
              <a:t>5</a:t>
            </a:fld>
            <a:endParaRPr/>
          </a:p>
        </p:txBody>
      </p:sp>
      <p:grpSp>
        <p:nvGrpSpPr>
          <p:cNvPr id="223" name="Google Shape;223;p21"/>
          <p:cNvGrpSpPr/>
          <p:nvPr/>
        </p:nvGrpSpPr>
        <p:grpSpPr>
          <a:xfrm>
            <a:off x="430766" y="591952"/>
            <a:ext cx="1116719" cy="801969"/>
            <a:chOff x="1926350" y="995225"/>
            <a:chExt cx="428650" cy="356600"/>
          </a:xfrm>
        </p:grpSpPr>
        <p:sp>
          <p:nvSpPr>
            <p:cNvPr id="224" name="Google Shape;224;p21"/>
            <p:cNvSpPr/>
            <p:nvPr/>
          </p:nvSpPr>
          <p:spPr>
            <a:xfrm>
              <a:off x="1926350" y="1298075"/>
              <a:ext cx="208225" cy="53750"/>
            </a:xfrm>
            <a:custGeom>
              <a:avLst/>
              <a:gdLst/>
              <a:ahLst/>
              <a:cxnLst/>
              <a:rect l="l" t="t" r="r" b="b"/>
              <a:pathLst>
                <a:path w="8329" h="2150" extrusionOk="0">
                  <a:moveTo>
                    <a:pt x="0" y="0"/>
                  </a:moveTo>
                  <a:lnTo>
                    <a:pt x="0" y="489"/>
                  </a:lnTo>
                  <a:lnTo>
                    <a:pt x="25" y="635"/>
                  </a:lnTo>
                  <a:lnTo>
                    <a:pt x="74" y="758"/>
                  </a:lnTo>
                  <a:lnTo>
                    <a:pt x="147" y="855"/>
                  </a:lnTo>
                  <a:lnTo>
                    <a:pt x="245" y="953"/>
                  </a:lnTo>
                  <a:lnTo>
                    <a:pt x="391" y="1026"/>
                  </a:lnTo>
                  <a:lnTo>
                    <a:pt x="562" y="1051"/>
                  </a:lnTo>
                  <a:lnTo>
                    <a:pt x="733" y="1026"/>
                  </a:lnTo>
                  <a:lnTo>
                    <a:pt x="1295" y="855"/>
                  </a:lnTo>
                  <a:lnTo>
                    <a:pt x="1661" y="782"/>
                  </a:lnTo>
                  <a:lnTo>
                    <a:pt x="2076" y="684"/>
                  </a:lnTo>
                  <a:lnTo>
                    <a:pt x="2540" y="611"/>
                  </a:lnTo>
                  <a:lnTo>
                    <a:pt x="3029" y="562"/>
                  </a:lnTo>
                  <a:lnTo>
                    <a:pt x="3591" y="513"/>
                  </a:lnTo>
                  <a:lnTo>
                    <a:pt x="4177" y="489"/>
                  </a:lnTo>
                  <a:lnTo>
                    <a:pt x="4616" y="513"/>
                  </a:lnTo>
                  <a:lnTo>
                    <a:pt x="5032" y="538"/>
                  </a:lnTo>
                  <a:lnTo>
                    <a:pt x="5422" y="611"/>
                  </a:lnTo>
                  <a:lnTo>
                    <a:pt x="5789" y="684"/>
                  </a:lnTo>
                  <a:lnTo>
                    <a:pt x="6131" y="782"/>
                  </a:lnTo>
                  <a:lnTo>
                    <a:pt x="6448" y="880"/>
                  </a:lnTo>
                  <a:lnTo>
                    <a:pt x="6717" y="1002"/>
                  </a:lnTo>
                  <a:lnTo>
                    <a:pt x="6985" y="1124"/>
                  </a:lnTo>
                  <a:lnTo>
                    <a:pt x="7205" y="1246"/>
                  </a:lnTo>
                  <a:lnTo>
                    <a:pt x="7425" y="1393"/>
                  </a:lnTo>
                  <a:lnTo>
                    <a:pt x="7791" y="1661"/>
                  </a:lnTo>
                  <a:lnTo>
                    <a:pt x="8084" y="1930"/>
                  </a:lnTo>
                  <a:lnTo>
                    <a:pt x="8329" y="2150"/>
                  </a:lnTo>
                  <a:lnTo>
                    <a:pt x="8329" y="1661"/>
                  </a:lnTo>
                  <a:lnTo>
                    <a:pt x="8084" y="1441"/>
                  </a:lnTo>
                  <a:lnTo>
                    <a:pt x="7791" y="1173"/>
                  </a:lnTo>
                  <a:lnTo>
                    <a:pt x="7425" y="904"/>
                  </a:lnTo>
                  <a:lnTo>
                    <a:pt x="7205" y="758"/>
                  </a:lnTo>
                  <a:lnTo>
                    <a:pt x="6985" y="635"/>
                  </a:lnTo>
                  <a:lnTo>
                    <a:pt x="6717" y="513"/>
                  </a:lnTo>
                  <a:lnTo>
                    <a:pt x="6448" y="391"/>
                  </a:lnTo>
                  <a:lnTo>
                    <a:pt x="6131" y="294"/>
                  </a:lnTo>
                  <a:lnTo>
                    <a:pt x="5789" y="196"/>
                  </a:lnTo>
                  <a:lnTo>
                    <a:pt x="5422" y="123"/>
                  </a:lnTo>
                  <a:lnTo>
                    <a:pt x="5032" y="49"/>
                  </a:lnTo>
                  <a:lnTo>
                    <a:pt x="4616" y="25"/>
                  </a:lnTo>
                  <a:lnTo>
                    <a:pt x="4177" y="0"/>
                  </a:lnTo>
                  <a:lnTo>
                    <a:pt x="3591" y="25"/>
                  </a:lnTo>
                  <a:lnTo>
                    <a:pt x="3029" y="74"/>
                  </a:lnTo>
                  <a:lnTo>
                    <a:pt x="2540" y="123"/>
                  </a:lnTo>
                  <a:lnTo>
                    <a:pt x="2076" y="196"/>
                  </a:lnTo>
                  <a:lnTo>
                    <a:pt x="1661" y="294"/>
                  </a:lnTo>
                  <a:lnTo>
                    <a:pt x="1295" y="367"/>
                  </a:lnTo>
                  <a:lnTo>
                    <a:pt x="733" y="538"/>
                  </a:lnTo>
                  <a:lnTo>
                    <a:pt x="562" y="562"/>
                  </a:lnTo>
                  <a:lnTo>
                    <a:pt x="391" y="538"/>
                  </a:lnTo>
                  <a:lnTo>
                    <a:pt x="245" y="465"/>
                  </a:lnTo>
                  <a:lnTo>
                    <a:pt x="147" y="367"/>
                  </a:lnTo>
                  <a:lnTo>
                    <a:pt x="74" y="269"/>
                  </a:lnTo>
                  <a:lnTo>
                    <a:pt x="25" y="147"/>
                  </a:lnTo>
                  <a:lnTo>
                    <a:pt x="0" y="0"/>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225" name="Google Shape;225;p21"/>
            <p:cNvSpPr/>
            <p:nvPr/>
          </p:nvSpPr>
          <p:spPr>
            <a:xfrm>
              <a:off x="2146775" y="1298075"/>
              <a:ext cx="208225" cy="53750"/>
            </a:xfrm>
            <a:custGeom>
              <a:avLst/>
              <a:gdLst/>
              <a:ahLst/>
              <a:cxnLst/>
              <a:rect l="l" t="t" r="r" b="b"/>
              <a:pathLst>
                <a:path w="8329" h="2150" extrusionOk="0">
                  <a:moveTo>
                    <a:pt x="4152" y="0"/>
                  </a:moveTo>
                  <a:lnTo>
                    <a:pt x="3712" y="25"/>
                  </a:lnTo>
                  <a:lnTo>
                    <a:pt x="3297" y="49"/>
                  </a:lnTo>
                  <a:lnTo>
                    <a:pt x="2907" y="123"/>
                  </a:lnTo>
                  <a:lnTo>
                    <a:pt x="2540" y="196"/>
                  </a:lnTo>
                  <a:lnTo>
                    <a:pt x="2198" y="294"/>
                  </a:lnTo>
                  <a:lnTo>
                    <a:pt x="1881" y="391"/>
                  </a:lnTo>
                  <a:lnTo>
                    <a:pt x="1612" y="513"/>
                  </a:lnTo>
                  <a:lnTo>
                    <a:pt x="1343" y="635"/>
                  </a:lnTo>
                  <a:lnTo>
                    <a:pt x="1124" y="758"/>
                  </a:lnTo>
                  <a:lnTo>
                    <a:pt x="904" y="904"/>
                  </a:lnTo>
                  <a:lnTo>
                    <a:pt x="537" y="1173"/>
                  </a:lnTo>
                  <a:lnTo>
                    <a:pt x="244" y="1441"/>
                  </a:lnTo>
                  <a:lnTo>
                    <a:pt x="0" y="1661"/>
                  </a:lnTo>
                  <a:lnTo>
                    <a:pt x="0" y="2150"/>
                  </a:lnTo>
                  <a:lnTo>
                    <a:pt x="244" y="1930"/>
                  </a:lnTo>
                  <a:lnTo>
                    <a:pt x="537" y="1661"/>
                  </a:lnTo>
                  <a:lnTo>
                    <a:pt x="904" y="1393"/>
                  </a:lnTo>
                  <a:lnTo>
                    <a:pt x="1124" y="1246"/>
                  </a:lnTo>
                  <a:lnTo>
                    <a:pt x="1343" y="1124"/>
                  </a:lnTo>
                  <a:lnTo>
                    <a:pt x="1612" y="1002"/>
                  </a:lnTo>
                  <a:lnTo>
                    <a:pt x="1881" y="880"/>
                  </a:lnTo>
                  <a:lnTo>
                    <a:pt x="2198" y="782"/>
                  </a:lnTo>
                  <a:lnTo>
                    <a:pt x="2540" y="684"/>
                  </a:lnTo>
                  <a:lnTo>
                    <a:pt x="2907" y="611"/>
                  </a:lnTo>
                  <a:lnTo>
                    <a:pt x="3297" y="538"/>
                  </a:lnTo>
                  <a:lnTo>
                    <a:pt x="3712" y="513"/>
                  </a:lnTo>
                  <a:lnTo>
                    <a:pt x="4152" y="489"/>
                  </a:lnTo>
                  <a:lnTo>
                    <a:pt x="4738" y="513"/>
                  </a:lnTo>
                  <a:lnTo>
                    <a:pt x="5300" y="562"/>
                  </a:lnTo>
                  <a:lnTo>
                    <a:pt x="5788" y="611"/>
                  </a:lnTo>
                  <a:lnTo>
                    <a:pt x="6252" y="684"/>
                  </a:lnTo>
                  <a:lnTo>
                    <a:pt x="6668" y="782"/>
                  </a:lnTo>
                  <a:lnTo>
                    <a:pt x="7034" y="855"/>
                  </a:lnTo>
                  <a:lnTo>
                    <a:pt x="7596" y="1026"/>
                  </a:lnTo>
                  <a:lnTo>
                    <a:pt x="7767" y="1051"/>
                  </a:lnTo>
                  <a:lnTo>
                    <a:pt x="7938" y="1026"/>
                  </a:lnTo>
                  <a:lnTo>
                    <a:pt x="8084" y="953"/>
                  </a:lnTo>
                  <a:lnTo>
                    <a:pt x="8182" y="855"/>
                  </a:lnTo>
                  <a:lnTo>
                    <a:pt x="8255" y="758"/>
                  </a:lnTo>
                  <a:lnTo>
                    <a:pt x="8304" y="635"/>
                  </a:lnTo>
                  <a:lnTo>
                    <a:pt x="8328" y="489"/>
                  </a:lnTo>
                  <a:lnTo>
                    <a:pt x="8328" y="0"/>
                  </a:lnTo>
                  <a:lnTo>
                    <a:pt x="8304" y="147"/>
                  </a:lnTo>
                  <a:lnTo>
                    <a:pt x="8255" y="269"/>
                  </a:lnTo>
                  <a:lnTo>
                    <a:pt x="8182" y="367"/>
                  </a:lnTo>
                  <a:lnTo>
                    <a:pt x="8084" y="465"/>
                  </a:lnTo>
                  <a:lnTo>
                    <a:pt x="7938" y="538"/>
                  </a:lnTo>
                  <a:lnTo>
                    <a:pt x="7767" y="562"/>
                  </a:lnTo>
                  <a:lnTo>
                    <a:pt x="7596" y="538"/>
                  </a:lnTo>
                  <a:lnTo>
                    <a:pt x="7034" y="367"/>
                  </a:lnTo>
                  <a:lnTo>
                    <a:pt x="6668" y="294"/>
                  </a:lnTo>
                  <a:lnTo>
                    <a:pt x="6252" y="196"/>
                  </a:lnTo>
                  <a:lnTo>
                    <a:pt x="5788" y="123"/>
                  </a:lnTo>
                  <a:lnTo>
                    <a:pt x="5300" y="74"/>
                  </a:lnTo>
                  <a:lnTo>
                    <a:pt x="4738" y="25"/>
                  </a:lnTo>
                  <a:lnTo>
                    <a:pt x="4152" y="0"/>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226" name="Google Shape;226;p21"/>
            <p:cNvSpPr/>
            <p:nvPr/>
          </p:nvSpPr>
          <p:spPr>
            <a:xfrm>
              <a:off x="1926350" y="995225"/>
              <a:ext cx="208225" cy="332175"/>
            </a:xfrm>
            <a:custGeom>
              <a:avLst/>
              <a:gdLst/>
              <a:ahLst/>
              <a:cxnLst/>
              <a:rect l="l" t="t" r="r" b="b"/>
              <a:pathLst>
                <a:path w="8329" h="13287" extrusionOk="0">
                  <a:moveTo>
                    <a:pt x="4177" y="1"/>
                  </a:moveTo>
                  <a:lnTo>
                    <a:pt x="3591" y="25"/>
                  </a:lnTo>
                  <a:lnTo>
                    <a:pt x="3029" y="74"/>
                  </a:lnTo>
                  <a:lnTo>
                    <a:pt x="2467" y="196"/>
                  </a:lnTo>
                  <a:lnTo>
                    <a:pt x="1905" y="343"/>
                  </a:lnTo>
                  <a:lnTo>
                    <a:pt x="1393" y="538"/>
                  </a:lnTo>
                  <a:lnTo>
                    <a:pt x="929" y="758"/>
                  </a:lnTo>
                  <a:lnTo>
                    <a:pt x="513" y="978"/>
                  </a:lnTo>
                  <a:lnTo>
                    <a:pt x="342" y="1124"/>
                  </a:lnTo>
                  <a:lnTo>
                    <a:pt x="196" y="1246"/>
                  </a:lnTo>
                  <a:lnTo>
                    <a:pt x="123" y="1319"/>
                  </a:lnTo>
                  <a:lnTo>
                    <a:pt x="49" y="1442"/>
                  </a:lnTo>
                  <a:lnTo>
                    <a:pt x="25" y="1539"/>
                  </a:lnTo>
                  <a:lnTo>
                    <a:pt x="0" y="1661"/>
                  </a:lnTo>
                  <a:lnTo>
                    <a:pt x="0" y="11626"/>
                  </a:lnTo>
                  <a:lnTo>
                    <a:pt x="25" y="11773"/>
                  </a:lnTo>
                  <a:lnTo>
                    <a:pt x="74" y="11895"/>
                  </a:lnTo>
                  <a:lnTo>
                    <a:pt x="147" y="11992"/>
                  </a:lnTo>
                  <a:lnTo>
                    <a:pt x="245" y="12090"/>
                  </a:lnTo>
                  <a:lnTo>
                    <a:pt x="391" y="12163"/>
                  </a:lnTo>
                  <a:lnTo>
                    <a:pt x="562" y="12188"/>
                  </a:lnTo>
                  <a:lnTo>
                    <a:pt x="733" y="12163"/>
                  </a:lnTo>
                  <a:lnTo>
                    <a:pt x="1295" y="11992"/>
                  </a:lnTo>
                  <a:lnTo>
                    <a:pt x="1661" y="11919"/>
                  </a:lnTo>
                  <a:lnTo>
                    <a:pt x="2076" y="11821"/>
                  </a:lnTo>
                  <a:lnTo>
                    <a:pt x="2540" y="11748"/>
                  </a:lnTo>
                  <a:lnTo>
                    <a:pt x="3029" y="11699"/>
                  </a:lnTo>
                  <a:lnTo>
                    <a:pt x="3591" y="11650"/>
                  </a:lnTo>
                  <a:lnTo>
                    <a:pt x="4177" y="11626"/>
                  </a:lnTo>
                  <a:lnTo>
                    <a:pt x="4616" y="11650"/>
                  </a:lnTo>
                  <a:lnTo>
                    <a:pt x="5032" y="11675"/>
                  </a:lnTo>
                  <a:lnTo>
                    <a:pt x="5422" y="11748"/>
                  </a:lnTo>
                  <a:lnTo>
                    <a:pt x="5789" y="11821"/>
                  </a:lnTo>
                  <a:lnTo>
                    <a:pt x="6131" y="11919"/>
                  </a:lnTo>
                  <a:lnTo>
                    <a:pt x="6448" y="12017"/>
                  </a:lnTo>
                  <a:lnTo>
                    <a:pt x="6717" y="12139"/>
                  </a:lnTo>
                  <a:lnTo>
                    <a:pt x="6985" y="12261"/>
                  </a:lnTo>
                  <a:lnTo>
                    <a:pt x="7205" y="12383"/>
                  </a:lnTo>
                  <a:lnTo>
                    <a:pt x="7425" y="12530"/>
                  </a:lnTo>
                  <a:lnTo>
                    <a:pt x="7791" y="12798"/>
                  </a:lnTo>
                  <a:lnTo>
                    <a:pt x="8084" y="13067"/>
                  </a:lnTo>
                  <a:lnTo>
                    <a:pt x="8329" y="13287"/>
                  </a:lnTo>
                  <a:lnTo>
                    <a:pt x="8329" y="2199"/>
                  </a:lnTo>
                  <a:lnTo>
                    <a:pt x="8329" y="2101"/>
                  </a:lnTo>
                  <a:lnTo>
                    <a:pt x="8280" y="1979"/>
                  </a:lnTo>
                  <a:lnTo>
                    <a:pt x="8231" y="1881"/>
                  </a:lnTo>
                  <a:lnTo>
                    <a:pt x="8158" y="1808"/>
                  </a:lnTo>
                  <a:lnTo>
                    <a:pt x="8036" y="1686"/>
                  </a:lnTo>
                  <a:lnTo>
                    <a:pt x="7767" y="1442"/>
                  </a:lnTo>
                  <a:lnTo>
                    <a:pt x="7449" y="1173"/>
                  </a:lnTo>
                  <a:lnTo>
                    <a:pt x="7083" y="904"/>
                  </a:lnTo>
                  <a:lnTo>
                    <a:pt x="6644" y="611"/>
                  </a:lnTo>
                  <a:lnTo>
                    <a:pt x="6375" y="489"/>
                  </a:lnTo>
                  <a:lnTo>
                    <a:pt x="6131" y="367"/>
                  </a:lnTo>
                  <a:lnTo>
                    <a:pt x="5838" y="269"/>
                  </a:lnTo>
                  <a:lnTo>
                    <a:pt x="5544" y="172"/>
                  </a:lnTo>
                  <a:lnTo>
                    <a:pt x="5227" y="98"/>
                  </a:lnTo>
                  <a:lnTo>
                    <a:pt x="4885" y="49"/>
                  </a:lnTo>
                  <a:lnTo>
                    <a:pt x="4543" y="1"/>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227" name="Google Shape;227;p21"/>
            <p:cNvSpPr/>
            <p:nvPr/>
          </p:nvSpPr>
          <p:spPr>
            <a:xfrm>
              <a:off x="2146775" y="995225"/>
              <a:ext cx="208225" cy="332175"/>
            </a:xfrm>
            <a:custGeom>
              <a:avLst/>
              <a:gdLst/>
              <a:ahLst/>
              <a:cxnLst/>
              <a:rect l="l" t="t" r="r" b="b"/>
              <a:pathLst>
                <a:path w="8329" h="13287" extrusionOk="0">
                  <a:moveTo>
                    <a:pt x="3786" y="1"/>
                  </a:moveTo>
                  <a:lnTo>
                    <a:pt x="3444" y="49"/>
                  </a:lnTo>
                  <a:lnTo>
                    <a:pt x="3102" y="98"/>
                  </a:lnTo>
                  <a:lnTo>
                    <a:pt x="2784" y="172"/>
                  </a:lnTo>
                  <a:lnTo>
                    <a:pt x="2491" y="269"/>
                  </a:lnTo>
                  <a:lnTo>
                    <a:pt x="2198" y="367"/>
                  </a:lnTo>
                  <a:lnTo>
                    <a:pt x="1954" y="489"/>
                  </a:lnTo>
                  <a:lnTo>
                    <a:pt x="1685" y="611"/>
                  </a:lnTo>
                  <a:lnTo>
                    <a:pt x="1246" y="904"/>
                  </a:lnTo>
                  <a:lnTo>
                    <a:pt x="879" y="1173"/>
                  </a:lnTo>
                  <a:lnTo>
                    <a:pt x="562" y="1442"/>
                  </a:lnTo>
                  <a:lnTo>
                    <a:pt x="293" y="1686"/>
                  </a:lnTo>
                  <a:lnTo>
                    <a:pt x="171" y="1808"/>
                  </a:lnTo>
                  <a:lnTo>
                    <a:pt x="98" y="1881"/>
                  </a:lnTo>
                  <a:lnTo>
                    <a:pt x="49" y="1979"/>
                  </a:lnTo>
                  <a:lnTo>
                    <a:pt x="0" y="2101"/>
                  </a:lnTo>
                  <a:lnTo>
                    <a:pt x="0" y="2199"/>
                  </a:lnTo>
                  <a:lnTo>
                    <a:pt x="0" y="13287"/>
                  </a:lnTo>
                  <a:lnTo>
                    <a:pt x="244" y="13067"/>
                  </a:lnTo>
                  <a:lnTo>
                    <a:pt x="537" y="12798"/>
                  </a:lnTo>
                  <a:lnTo>
                    <a:pt x="904" y="12530"/>
                  </a:lnTo>
                  <a:lnTo>
                    <a:pt x="1124" y="12383"/>
                  </a:lnTo>
                  <a:lnTo>
                    <a:pt x="1343" y="12261"/>
                  </a:lnTo>
                  <a:lnTo>
                    <a:pt x="1612" y="12139"/>
                  </a:lnTo>
                  <a:lnTo>
                    <a:pt x="1881" y="12017"/>
                  </a:lnTo>
                  <a:lnTo>
                    <a:pt x="2198" y="11919"/>
                  </a:lnTo>
                  <a:lnTo>
                    <a:pt x="2540" y="11821"/>
                  </a:lnTo>
                  <a:lnTo>
                    <a:pt x="2907" y="11748"/>
                  </a:lnTo>
                  <a:lnTo>
                    <a:pt x="3297" y="11675"/>
                  </a:lnTo>
                  <a:lnTo>
                    <a:pt x="3712" y="11650"/>
                  </a:lnTo>
                  <a:lnTo>
                    <a:pt x="4152" y="11626"/>
                  </a:lnTo>
                  <a:lnTo>
                    <a:pt x="4738" y="11650"/>
                  </a:lnTo>
                  <a:lnTo>
                    <a:pt x="5300" y="11699"/>
                  </a:lnTo>
                  <a:lnTo>
                    <a:pt x="5788" y="11748"/>
                  </a:lnTo>
                  <a:lnTo>
                    <a:pt x="6252" y="11821"/>
                  </a:lnTo>
                  <a:lnTo>
                    <a:pt x="6668" y="11919"/>
                  </a:lnTo>
                  <a:lnTo>
                    <a:pt x="7034" y="11992"/>
                  </a:lnTo>
                  <a:lnTo>
                    <a:pt x="7596" y="12163"/>
                  </a:lnTo>
                  <a:lnTo>
                    <a:pt x="7767" y="12188"/>
                  </a:lnTo>
                  <a:lnTo>
                    <a:pt x="7938" y="12163"/>
                  </a:lnTo>
                  <a:lnTo>
                    <a:pt x="8084" y="12090"/>
                  </a:lnTo>
                  <a:lnTo>
                    <a:pt x="8182" y="11992"/>
                  </a:lnTo>
                  <a:lnTo>
                    <a:pt x="8255" y="11895"/>
                  </a:lnTo>
                  <a:lnTo>
                    <a:pt x="8304" y="11773"/>
                  </a:lnTo>
                  <a:lnTo>
                    <a:pt x="8328" y="11626"/>
                  </a:lnTo>
                  <a:lnTo>
                    <a:pt x="8328" y="1661"/>
                  </a:lnTo>
                  <a:lnTo>
                    <a:pt x="8304" y="1539"/>
                  </a:lnTo>
                  <a:lnTo>
                    <a:pt x="8280" y="1442"/>
                  </a:lnTo>
                  <a:lnTo>
                    <a:pt x="8206" y="1319"/>
                  </a:lnTo>
                  <a:lnTo>
                    <a:pt x="8133" y="1246"/>
                  </a:lnTo>
                  <a:lnTo>
                    <a:pt x="7987" y="1124"/>
                  </a:lnTo>
                  <a:lnTo>
                    <a:pt x="7816" y="978"/>
                  </a:lnTo>
                  <a:lnTo>
                    <a:pt x="7400" y="758"/>
                  </a:lnTo>
                  <a:lnTo>
                    <a:pt x="6936" y="538"/>
                  </a:lnTo>
                  <a:lnTo>
                    <a:pt x="6423" y="343"/>
                  </a:lnTo>
                  <a:lnTo>
                    <a:pt x="5862" y="196"/>
                  </a:lnTo>
                  <a:lnTo>
                    <a:pt x="5300" y="74"/>
                  </a:lnTo>
                  <a:lnTo>
                    <a:pt x="4738" y="25"/>
                  </a:lnTo>
                  <a:lnTo>
                    <a:pt x="4152" y="1"/>
                  </a:lnTo>
                  <a:close/>
                </a:path>
              </a:pathLst>
            </a:custGeom>
            <a:solidFill>
              <a:srgbClr val="000000"/>
            </a:solidFill>
            <a:ln>
              <a:noFill/>
            </a:ln>
          </p:spPr>
          <p:txBody>
            <a:bodyPr spcFirstLastPara="1" wrap="square" lIns="121900" tIns="121900" rIns="121900" bIns="121900" anchor="ctr" anchorCtr="0">
              <a:noAutofit/>
            </a:bodyPr>
            <a:lstStyle/>
            <a:p>
              <a:endParaRPr sz="2400"/>
            </a:p>
          </p:txBody>
        </p:sp>
      </p:grpSp>
      <p:sp>
        <p:nvSpPr>
          <p:cNvPr id="228" name="Google Shape;228;p21"/>
          <p:cNvSpPr/>
          <p:nvPr/>
        </p:nvSpPr>
        <p:spPr>
          <a:xfrm>
            <a:off x="10189767" y="926100"/>
            <a:ext cx="1720800" cy="278800"/>
          </a:xfrm>
          <a:prstGeom prst="rect">
            <a:avLst/>
          </a:prstGeom>
          <a:solidFill>
            <a:srgbClr val="000000"/>
          </a:solidFill>
          <a:ln>
            <a:noFill/>
          </a:ln>
        </p:spPr>
        <p:txBody>
          <a:bodyPr spcFirstLastPara="1" wrap="square" lIns="121900" tIns="121900" rIns="121900" bIns="121900" anchor="ctr" anchorCtr="0">
            <a:noAutofit/>
          </a:bodyPr>
          <a:lstStyle/>
          <a:p>
            <a:endParaRPr sz="2400"/>
          </a:p>
        </p:txBody>
      </p:sp>
      <p:sp>
        <p:nvSpPr>
          <p:cNvPr id="229" name="Google Shape;229;p21"/>
          <p:cNvSpPr txBox="1"/>
          <p:nvPr/>
        </p:nvSpPr>
        <p:spPr>
          <a:xfrm>
            <a:off x="503400" y="2060533"/>
            <a:ext cx="3660800" cy="4366400"/>
          </a:xfrm>
          <a:prstGeom prst="rect">
            <a:avLst/>
          </a:prstGeom>
          <a:solidFill>
            <a:schemeClr val="bg1"/>
          </a:solidFill>
          <a:ln w="19050" cap="flat" cmpd="sng">
            <a:solidFill>
              <a:srgbClr val="BF9000"/>
            </a:solidFill>
            <a:prstDash val="solid"/>
            <a:round/>
            <a:headEnd type="none" w="sm" len="sm"/>
            <a:tailEnd type="none" w="sm" len="sm"/>
          </a:ln>
        </p:spPr>
        <p:txBody>
          <a:bodyPr spcFirstLastPara="1" wrap="square" lIns="121900" tIns="121900" rIns="121900" bIns="121900" anchor="t" anchorCtr="0">
            <a:noAutofit/>
          </a:bodyPr>
          <a:lstStyle/>
          <a:p>
            <a:r>
              <a:rPr lang="en" sz="2000" dirty="0">
                <a:latin typeface="Roboto"/>
                <a:ea typeface="Roboto"/>
                <a:cs typeface="Roboto"/>
                <a:sym typeface="Roboto"/>
              </a:rPr>
              <a:t>During the second half of the 19th century, Germany underwent </a:t>
            </a:r>
            <a:r>
              <a:rPr lang="en" sz="2000" b="1" dirty="0" err="1">
                <a:solidFill>
                  <a:srgbClr val="BF9000"/>
                </a:solidFill>
                <a:latin typeface="Roboto"/>
                <a:ea typeface="Roboto"/>
                <a:cs typeface="Roboto"/>
                <a:sym typeface="Roboto"/>
              </a:rPr>
              <a:t>industrialisation</a:t>
            </a:r>
            <a:r>
              <a:rPr lang="en" sz="2000" dirty="0">
                <a:latin typeface="Roboto"/>
                <a:ea typeface="Roboto"/>
                <a:cs typeface="Roboto"/>
                <a:sym typeface="Roboto"/>
              </a:rPr>
              <a:t> in which </a:t>
            </a:r>
            <a:r>
              <a:rPr lang="en" sz="2000" b="1" dirty="0">
                <a:solidFill>
                  <a:srgbClr val="BF9000"/>
                </a:solidFill>
                <a:latin typeface="Roboto"/>
                <a:ea typeface="Roboto"/>
                <a:cs typeface="Roboto"/>
                <a:sym typeface="Roboto"/>
              </a:rPr>
              <a:t>agricultural production</a:t>
            </a:r>
            <a:r>
              <a:rPr lang="en" sz="2000" dirty="0">
                <a:latin typeface="Roboto"/>
                <a:ea typeface="Roboto"/>
                <a:cs typeface="Roboto"/>
                <a:sym typeface="Roboto"/>
              </a:rPr>
              <a:t> was </a:t>
            </a:r>
            <a:r>
              <a:rPr lang="en" sz="2000" b="1" dirty="0">
                <a:solidFill>
                  <a:srgbClr val="BF9000"/>
                </a:solidFill>
                <a:latin typeface="Roboto"/>
                <a:ea typeface="Roboto"/>
                <a:cs typeface="Roboto"/>
                <a:sym typeface="Roboto"/>
              </a:rPr>
              <a:t>replaced</a:t>
            </a:r>
            <a:r>
              <a:rPr lang="en" sz="2000" dirty="0">
                <a:latin typeface="Roboto"/>
                <a:ea typeface="Roboto"/>
                <a:cs typeface="Roboto"/>
                <a:sym typeface="Roboto"/>
              </a:rPr>
              <a:t> by modern industries including </a:t>
            </a:r>
            <a:r>
              <a:rPr lang="en" sz="2000" b="1" dirty="0">
                <a:solidFill>
                  <a:srgbClr val="BF9000"/>
                </a:solidFill>
                <a:latin typeface="Roboto"/>
                <a:ea typeface="Roboto"/>
                <a:cs typeface="Roboto"/>
                <a:sym typeface="Roboto"/>
              </a:rPr>
              <a:t>manufacturing and construction</a:t>
            </a:r>
            <a:r>
              <a:rPr lang="en" sz="2000" dirty="0">
                <a:latin typeface="Roboto"/>
                <a:ea typeface="Roboto"/>
                <a:cs typeface="Roboto"/>
                <a:sym typeface="Roboto"/>
              </a:rPr>
              <a:t>. At the time of German unification, </a:t>
            </a:r>
            <a:r>
              <a:rPr lang="en" sz="2000" dirty="0" err="1">
                <a:latin typeface="Roboto"/>
                <a:ea typeface="Roboto"/>
                <a:cs typeface="Roboto"/>
                <a:sym typeface="Roboto"/>
              </a:rPr>
              <a:t>industrialisation</a:t>
            </a:r>
            <a:r>
              <a:rPr lang="en" sz="2000" dirty="0">
                <a:latin typeface="Roboto"/>
                <a:ea typeface="Roboto"/>
                <a:cs typeface="Roboto"/>
                <a:sym typeface="Roboto"/>
              </a:rPr>
              <a:t> was further </a:t>
            </a:r>
            <a:r>
              <a:rPr lang="en" sz="2000" dirty="0" err="1">
                <a:latin typeface="Roboto"/>
                <a:ea typeface="Roboto"/>
                <a:cs typeface="Roboto"/>
                <a:sym typeface="Roboto"/>
              </a:rPr>
              <a:t>fuelled</a:t>
            </a:r>
            <a:r>
              <a:rPr lang="en" sz="2000" dirty="0">
                <a:latin typeface="Roboto"/>
                <a:ea typeface="Roboto"/>
                <a:cs typeface="Roboto"/>
                <a:sym typeface="Roboto"/>
              </a:rPr>
              <a:t> by </a:t>
            </a:r>
            <a:r>
              <a:rPr lang="en" sz="2000" b="1" dirty="0">
                <a:solidFill>
                  <a:srgbClr val="BF9000"/>
                </a:solidFill>
                <a:latin typeface="Roboto"/>
                <a:ea typeface="Roboto"/>
                <a:cs typeface="Roboto"/>
                <a:sym typeface="Roboto"/>
              </a:rPr>
              <a:t>Germany</a:t>
            </a:r>
            <a:r>
              <a:rPr lang="en" sz="2000" dirty="0">
                <a:latin typeface="Roboto"/>
                <a:ea typeface="Roboto"/>
                <a:cs typeface="Roboto"/>
                <a:sym typeface="Roboto"/>
              </a:rPr>
              <a:t> becoming the </a:t>
            </a:r>
            <a:r>
              <a:rPr lang="en" sz="2000" b="1" dirty="0">
                <a:solidFill>
                  <a:srgbClr val="BF9000"/>
                </a:solidFill>
                <a:latin typeface="Roboto"/>
                <a:ea typeface="Roboto"/>
                <a:cs typeface="Roboto"/>
                <a:sym typeface="Roboto"/>
              </a:rPr>
              <a:t>largest industrial economy</a:t>
            </a:r>
            <a:r>
              <a:rPr lang="en" sz="2000" dirty="0">
                <a:latin typeface="Roboto"/>
                <a:ea typeface="Roboto"/>
                <a:cs typeface="Roboto"/>
                <a:sym typeface="Roboto"/>
              </a:rPr>
              <a:t> in Europe.</a:t>
            </a:r>
            <a:endParaRPr sz="2000" dirty="0">
              <a:latin typeface="Roboto"/>
              <a:ea typeface="Roboto"/>
              <a:cs typeface="Roboto"/>
              <a:sym typeface="Roboto"/>
            </a:endParaRPr>
          </a:p>
        </p:txBody>
      </p:sp>
      <p:sp>
        <p:nvSpPr>
          <p:cNvPr id="230" name="Google Shape;230;p21"/>
          <p:cNvSpPr txBox="1"/>
          <p:nvPr/>
        </p:nvSpPr>
        <p:spPr>
          <a:xfrm rot="-5400000">
            <a:off x="1755800" y="3652267"/>
            <a:ext cx="5228000" cy="524800"/>
          </a:xfrm>
          <a:prstGeom prst="rect">
            <a:avLst/>
          </a:prstGeom>
          <a:noFill/>
          <a:ln>
            <a:noFill/>
          </a:ln>
        </p:spPr>
        <p:txBody>
          <a:bodyPr spcFirstLastPara="1" wrap="square" lIns="121900" tIns="121900" rIns="121900" bIns="121900" anchor="t" anchorCtr="0">
            <a:noAutofit/>
          </a:bodyPr>
          <a:lstStyle/>
          <a:p>
            <a:r>
              <a:rPr lang="en" sz="2400" b="1" dirty="0">
                <a:solidFill>
                  <a:srgbClr val="990000"/>
                </a:solidFill>
                <a:latin typeface="Roboto"/>
                <a:ea typeface="Roboto"/>
                <a:cs typeface="Roboto"/>
                <a:sym typeface="Roboto"/>
              </a:rPr>
              <a:t>German economy in 1914</a:t>
            </a:r>
            <a:endParaRPr sz="3333" b="1" dirty="0">
              <a:solidFill>
                <a:srgbClr val="990000"/>
              </a:solidFill>
              <a:latin typeface="Roboto"/>
              <a:ea typeface="Roboto"/>
              <a:cs typeface="Roboto"/>
              <a:sym typeface="Roboto"/>
            </a:endParaRPr>
          </a:p>
        </p:txBody>
      </p:sp>
      <p:grpSp>
        <p:nvGrpSpPr>
          <p:cNvPr id="231" name="Google Shape;231;p21"/>
          <p:cNvGrpSpPr/>
          <p:nvPr/>
        </p:nvGrpSpPr>
        <p:grpSpPr>
          <a:xfrm>
            <a:off x="4863954" y="1446123"/>
            <a:ext cx="1002737" cy="1140997"/>
            <a:chOff x="3424925" y="2773350"/>
            <a:chExt cx="825525" cy="939350"/>
          </a:xfrm>
        </p:grpSpPr>
        <p:sp>
          <p:nvSpPr>
            <p:cNvPr id="232" name="Google Shape;232;p21"/>
            <p:cNvSpPr/>
            <p:nvPr/>
          </p:nvSpPr>
          <p:spPr>
            <a:xfrm>
              <a:off x="3434750" y="2773350"/>
              <a:ext cx="815700" cy="796500"/>
            </a:xfrm>
            <a:prstGeom prst="ellipse">
              <a:avLst/>
            </a:prstGeom>
            <a:solidFill>
              <a:srgbClr val="BF9000"/>
            </a:solidFill>
            <a:ln>
              <a:noFill/>
            </a:ln>
          </p:spPr>
          <p:txBody>
            <a:bodyPr spcFirstLastPara="1" wrap="square" lIns="121900" tIns="121900" rIns="121900" bIns="121900" anchor="ctr" anchorCtr="0">
              <a:noAutofit/>
            </a:bodyPr>
            <a:lstStyle/>
            <a:p>
              <a:endParaRPr sz="2400"/>
            </a:p>
          </p:txBody>
        </p:sp>
        <p:pic>
          <p:nvPicPr>
            <p:cNvPr id="233" name="Google Shape;233;p21"/>
            <p:cNvPicPr preferRelativeResize="0"/>
            <p:nvPr/>
          </p:nvPicPr>
          <p:blipFill>
            <a:blip r:embed="rId3">
              <a:alphaModFix/>
            </a:blip>
            <a:stretch>
              <a:fillRect/>
            </a:stretch>
          </p:blipFill>
          <p:spPr>
            <a:xfrm>
              <a:off x="3518775" y="2837050"/>
              <a:ext cx="678875" cy="678875"/>
            </a:xfrm>
            <a:prstGeom prst="rect">
              <a:avLst/>
            </a:prstGeom>
            <a:noFill/>
            <a:ln>
              <a:noFill/>
            </a:ln>
          </p:spPr>
        </p:pic>
        <p:sp>
          <p:nvSpPr>
            <p:cNvPr id="234" name="Google Shape;234;p21"/>
            <p:cNvSpPr txBox="1"/>
            <p:nvPr/>
          </p:nvSpPr>
          <p:spPr>
            <a:xfrm>
              <a:off x="3424925" y="3503600"/>
              <a:ext cx="815700" cy="209100"/>
            </a:xfrm>
            <a:prstGeom prst="rect">
              <a:avLst/>
            </a:prstGeom>
            <a:noFill/>
            <a:ln>
              <a:noFill/>
            </a:ln>
          </p:spPr>
          <p:txBody>
            <a:bodyPr spcFirstLastPara="1" wrap="square" lIns="121900" tIns="121900" rIns="121900" bIns="121900" anchor="t" anchorCtr="0">
              <a:noAutofit/>
            </a:bodyPr>
            <a:lstStyle/>
            <a:p>
              <a:pPr algn="ctr"/>
              <a:r>
                <a:rPr lang="en" sz="1600" b="1" dirty="0">
                  <a:solidFill>
                    <a:schemeClr val="bg1"/>
                  </a:solidFill>
                  <a:latin typeface="Roboto"/>
                  <a:ea typeface="Roboto"/>
                  <a:cs typeface="Roboto"/>
                  <a:sym typeface="Roboto"/>
                </a:rPr>
                <a:t>COAL</a:t>
              </a:r>
              <a:endParaRPr sz="1600" b="1" dirty="0">
                <a:solidFill>
                  <a:schemeClr val="bg1"/>
                </a:solidFill>
                <a:latin typeface="Roboto"/>
                <a:ea typeface="Roboto"/>
                <a:cs typeface="Roboto"/>
                <a:sym typeface="Roboto"/>
              </a:endParaRPr>
            </a:p>
          </p:txBody>
        </p:sp>
      </p:grpSp>
      <p:grpSp>
        <p:nvGrpSpPr>
          <p:cNvPr id="235" name="Google Shape;235;p21"/>
          <p:cNvGrpSpPr/>
          <p:nvPr/>
        </p:nvGrpSpPr>
        <p:grpSpPr>
          <a:xfrm>
            <a:off x="6295258" y="2704978"/>
            <a:ext cx="1048637" cy="1193225"/>
            <a:chOff x="3424925" y="3916350"/>
            <a:chExt cx="825525" cy="939350"/>
          </a:xfrm>
        </p:grpSpPr>
        <p:sp>
          <p:nvSpPr>
            <p:cNvPr id="236" name="Google Shape;236;p21"/>
            <p:cNvSpPr/>
            <p:nvPr/>
          </p:nvSpPr>
          <p:spPr>
            <a:xfrm>
              <a:off x="3434750" y="3916350"/>
              <a:ext cx="815700" cy="796500"/>
            </a:xfrm>
            <a:prstGeom prst="ellipse">
              <a:avLst/>
            </a:prstGeom>
            <a:solidFill>
              <a:srgbClr val="BF9000"/>
            </a:solidFill>
            <a:ln>
              <a:noFill/>
            </a:ln>
          </p:spPr>
          <p:txBody>
            <a:bodyPr spcFirstLastPara="1" wrap="square" lIns="121900" tIns="121900" rIns="121900" bIns="121900" anchor="ctr" anchorCtr="0">
              <a:noAutofit/>
            </a:bodyPr>
            <a:lstStyle/>
            <a:p>
              <a:endParaRPr sz="2400"/>
            </a:p>
          </p:txBody>
        </p:sp>
        <p:pic>
          <p:nvPicPr>
            <p:cNvPr id="237" name="Google Shape;237;p21"/>
            <p:cNvPicPr preferRelativeResize="0"/>
            <p:nvPr/>
          </p:nvPicPr>
          <p:blipFill>
            <a:blip r:embed="rId4">
              <a:alphaModFix/>
            </a:blip>
            <a:stretch>
              <a:fillRect/>
            </a:stretch>
          </p:blipFill>
          <p:spPr>
            <a:xfrm>
              <a:off x="3572363" y="3963525"/>
              <a:ext cx="520837" cy="678875"/>
            </a:xfrm>
            <a:prstGeom prst="rect">
              <a:avLst/>
            </a:prstGeom>
            <a:noFill/>
            <a:ln>
              <a:noFill/>
            </a:ln>
          </p:spPr>
        </p:pic>
        <p:sp>
          <p:nvSpPr>
            <p:cNvPr id="238" name="Google Shape;238;p21"/>
            <p:cNvSpPr txBox="1"/>
            <p:nvPr/>
          </p:nvSpPr>
          <p:spPr>
            <a:xfrm>
              <a:off x="3424925" y="4646600"/>
              <a:ext cx="815700" cy="209100"/>
            </a:xfrm>
            <a:prstGeom prst="rect">
              <a:avLst/>
            </a:prstGeom>
            <a:noFill/>
            <a:ln>
              <a:noFill/>
            </a:ln>
          </p:spPr>
          <p:txBody>
            <a:bodyPr spcFirstLastPara="1" wrap="square" lIns="121900" tIns="121900" rIns="121900" bIns="121900" anchor="t" anchorCtr="0">
              <a:noAutofit/>
            </a:bodyPr>
            <a:lstStyle/>
            <a:p>
              <a:pPr algn="ctr"/>
              <a:r>
                <a:rPr lang="en" sz="1600" b="1" dirty="0">
                  <a:solidFill>
                    <a:schemeClr val="bg1"/>
                  </a:solidFill>
                  <a:latin typeface="Roboto"/>
                  <a:ea typeface="Roboto"/>
                  <a:cs typeface="Roboto"/>
                  <a:sym typeface="Roboto"/>
                </a:rPr>
                <a:t>IRON</a:t>
              </a:r>
              <a:endParaRPr sz="1600" b="1" dirty="0">
                <a:solidFill>
                  <a:schemeClr val="bg1"/>
                </a:solidFill>
                <a:latin typeface="Roboto"/>
                <a:ea typeface="Roboto"/>
                <a:cs typeface="Roboto"/>
                <a:sym typeface="Roboto"/>
              </a:endParaRPr>
            </a:p>
          </p:txBody>
        </p:sp>
      </p:grpSp>
      <p:grpSp>
        <p:nvGrpSpPr>
          <p:cNvPr id="239" name="Google Shape;239;p21"/>
          <p:cNvGrpSpPr/>
          <p:nvPr/>
        </p:nvGrpSpPr>
        <p:grpSpPr>
          <a:xfrm>
            <a:off x="6132578" y="4245113"/>
            <a:ext cx="1274033" cy="1151768"/>
            <a:chOff x="4573159" y="3916350"/>
            <a:chExt cx="1039066" cy="939350"/>
          </a:xfrm>
        </p:grpSpPr>
        <p:sp>
          <p:nvSpPr>
            <p:cNvPr id="240" name="Google Shape;240;p21"/>
            <p:cNvSpPr/>
            <p:nvPr/>
          </p:nvSpPr>
          <p:spPr>
            <a:xfrm>
              <a:off x="4730150" y="3916350"/>
              <a:ext cx="815700" cy="796500"/>
            </a:xfrm>
            <a:prstGeom prst="ellipse">
              <a:avLst/>
            </a:prstGeom>
            <a:solidFill>
              <a:srgbClr val="BF9000"/>
            </a:solidFill>
            <a:ln>
              <a:noFill/>
            </a:ln>
          </p:spPr>
          <p:txBody>
            <a:bodyPr spcFirstLastPara="1" wrap="square" lIns="121900" tIns="121900" rIns="121900" bIns="121900" anchor="ctr" anchorCtr="0">
              <a:noAutofit/>
            </a:bodyPr>
            <a:lstStyle/>
            <a:p>
              <a:endParaRPr sz="2400"/>
            </a:p>
          </p:txBody>
        </p:sp>
        <p:pic>
          <p:nvPicPr>
            <p:cNvPr id="241" name="Google Shape;241;p21"/>
            <p:cNvPicPr preferRelativeResize="0"/>
            <p:nvPr/>
          </p:nvPicPr>
          <p:blipFill>
            <a:blip r:embed="rId5">
              <a:alphaModFix/>
            </a:blip>
            <a:stretch>
              <a:fillRect/>
            </a:stretch>
          </p:blipFill>
          <p:spPr>
            <a:xfrm>
              <a:off x="4573159" y="4013863"/>
              <a:ext cx="849141" cy="601475"/>
            </a:xfrm>
            <a:prstGeom prst="rect">
              <a:avLst/>
            </a:prstGeom>
            <a:noFill/>
            <a:ln>
              <a:noFill/>
            </a:ln>
          </p:spPr>
        </p:pic>
        <p:sp>
          <p:nvSpPr>
            <p:cNvPr id="242" name="Google Shape;242;p21"/>
            <p:cNvSpPr txBox="1"/>
            <p:nvPr/>
          </p:nvSpPr>
          <p:spPr>
            <a:xfrm>
              <a:off x="4796525" y="4646600"/>
              <a:ext cx="815700" cy="209100"/>
            </a:xfrm>
            <a:prstGeom prst="rect">
              <a:avLst/>
            </a:prstGeom>
            <a:noFill/>
            <a:ln>
              <a:noFill/>
            </a:ln>
          </p:spPr>
          <p:txBody>
            <a:bodyPr spcFirstLastPara="1" wrap="square" lIns="121900" tIns="121900" rIns="121900" bIns="121900" anchor="t" anchorCtr="0">
              <a:noAutofit/>
            </a:bodyPr>
            <a:lstStyle/>
            <a:p>
              <a:pPr algn="ctr"/>
              <a:r>
                <a:rPr lang="en" sz="1600" b="1" dirty="0">
                  <a:solidFill>
                    <a:schemeClr val="bg1"/>
                  </a:solidFill>
                  <a:latin typeface="Roboto"/>
                  <a:ea typeface="Roboto"/>
                  <a:cs typeface="Roboto"/>
                  <a:sym typeface="Roboto"/>
                </a:rPr>
                <a:t>STEEL</a:t>
              </a:r>
              <a:endParaRPr sz="1600" b="1" dirty="0">
                <a:solidFill>
                  <a:schemeClr val="bg1"/>
                </a:solidFill>
                <a:latin typeface="Roboto"/>
                <a:ea typeface="Roboto"/>
                <a:cs typeface="Roboto"/>
                <a:sym typeface="Roboto"/>
              </a:endParaRPr>
            </a:p>
          </p:txBody>
        </p:sp>
      </p:grpSp>
      <p:grpSp>
        <p:nvGrpSpPr>
          <p:cNvPr id="243" name="Google Shape;243;p21"/>
          <p:cNvGrpSpPr/>
          <p:nvPr/>
        </p:nvGrpSpPr>
        <p:grpSpPr>
          <a:xfrm>
            <a:off x="5612767" y="1228100"/>
            <a:ext cx="2413200" cy="1368800"/>
            <a:chOff x="4361975" y="921075"/>
            <a:chExt cx="1809900" cy="1026600"/>
          </a:xfrm>
        </p:grpSpPr>
        <p:sp>
          <p:nvSpPr>
            <p:cNvPr id="244" name="Google Shape;244;p21"/>
            <p:cNvSpPr/>
            <p:nvPr/>
          </p:nvSpPr>
          <p:spPr>
            <a:xfrm>
              <a:off x="4881275" y="1047740"/>
              <a:ext cx="748500" cy="730800"/>
            </a:xfrm>
            <a:prstGeom prst="ellipse">
              <a:avLst/>
            </a:prstGeom>
            <a:solidFill>
              <a:srgbClr val="BF9000"/>
            </a:solidFill>
            <a:ln>
              <a:noFill/>
            </a:ln>
          </p:spPr>
          <p:txBody>
            <a:bodyPr spcFirstLastPara="1" wrap="square" lIns="121900" tIns="121900" rIns="121900" bIns="121900" anchor="ctr" anchorCtr="0">
              <a:noAutofit/>
            </a:bodyPr>
            <a:lstStyle/>
            <a:p>
              <a:endParaRPr sz="2400"/>
            </a:p>
          </p:txBody>
        </p:sp>
        <p:pic>
          <p:nvPicPr>
            <p:cNvPr id="245" name="Google Shape;245;p21"/>
            <p:cNvPicPr preferRelativeResize="0"/>
            <p:nvPr/>
          </p:nvPicPr>
          <p:blipFill>
            <a:blip r:embed="rId6">
              <a:alphaModFix/>
            </a:blip>
            <a:stretch>
              <a:fillRect/>
            </a:stretch>
          </p:blipFill>
          <p:spPr>
            <a:xfrm>
              <a:off x="4806602" y="921075"/>
              <a:ext cx="984273" cy="984273"/>
            </a:xfrm>
            <a:prstGeom prst="rect">
              <a:avLst/>
            </a:prstGeom>
            <a:noFill/>
            <a:ln>
              <a:noFill/>
            </a:ln>
          </p:spPr>
        </p:pic>
        <p:sp>
          <p:nvSpPr>
            <p:cNvPr id="246" name="Google Shape;246;p21"/>
            <p:cNvSpPr txBox="1"/>
            <p:nvPr/>
          </p:nvSpPr>
          <p:spPr>
            <a:xfrm>
              <a:off x="4361975" y="1738575"/>
              <a:ext cx="1809900" cy="209100"/>
            </a:xfrm>
            <a:prstGeom prst="rect">
              <a:avLst/>
            </a:prstGeom>
            <a:noFill/>
            <a:ln>
              <a:noFill/>
            </a:ln>
          </p:spPr>
          <p:txBody>
            <a:bodyPr spcFirstLastPara="1" wrap="square" lIns="121900" tIns="121900" rIns="121900" bIns="121900" anchor="t" anchorCtr="0">
              <a:noAutofit/>
            </a:bodyPr>
            <a:lstStyle/>
            <a:p>
              <a:pPr algn="ctr"/>
              <a:r>
                <a:rPr lang="en" sz="1600" b="1" dirty="0">
                  <a:solidFill>
                    <a:schemeClr val="bg1"/>
                  </a:solidFill>
                  <a:latin typeface="Roboto"/>
                  <a:ea typeface="Roboto"/>
                  <a:cs typeface="Roboto"/>
                  <a:sym typeface="Roboto"/>
                </a:rPr>
                <a:t>COTTON CLOTH</a:t>
              </a:r>
              <a:endParaRPr sz="1600" b="1" dirty="0">
                <a:solidFill>
                  <a:schemeClr val="bg1"/>
                </a:solidFill>
                <a:latin typeface="Roboto"/>
                <a:ea typeface="Roboto"/>
                <a:cs typeface="Roboto"/>
                <a:sym typeface="Roboto"/>
              </a:endParaRPr>
            </a:p>
          </p:txBody>
        </p:sp>
      </p:grpSp>
      <p:grpSp>
        <p:nvGrpSpPr>
          <p:cNvPr id="247" name="Google Shape;247;p21"/>
          <p:cNvGrpSpPr/>
          <p:nvPr/>
        </p:nvGrpSpPr>
        <p:grpSpPr>
          <a:xfrm>
            <a:off x="4327284" y="4286557"/>
            <a:ext cx="2071675" cy="1151768"/>
            <a:chOff x="5193625" y="3918525"/>
            <a:chExt cx="1689600" cy="939350"/>
          </a:xfrm>
        </p:grpSpPr>
        <p:sp>
          <p:nvSpPr>
            <p:cNvPr id="248" name="Google Shape;248;p21"/>
            <p:cNvSpPr/>
            <p:nvPr/>
          </p:nvSpPr>
          <p:spPr>
            <a:xfrm>
              <a:off x="5673325" y="3918525"/>
              <a:ext cx="815700" cy="796500"/>
            </a:xfrm>
            <a:prstGeom prst="ellipse">
              <a:avLst/>
            </a:prstGeom>
            <a:solidFill>
              <a:srgbClr val="BF9000"/>
            </a:solidFill>
            <a:ln>
              <a:noFill/>
            </a:ln>
          </p:spPr>
          <p:txBody>
            <a:bodyPr spcFirstLastPara="1" wrap="square" lIns="121900" tIns="121900" rIns="121900" bIns="121900" anchor="ctr" anchorCtr="0">
              <a:noAutofit/>
            </a:bodyPr>
            <a:lstStyle/>
            <a:p>
              <a:endParaRPr sz="2400"/>
            </a:p>
          </p:txBody>
        </p:sp>
        <p:pic>
          <p:nvPicPr>
            <p:cNvPr id="249" name="Google Shape;249;p21"/>
            <p:cNvPicPr preferRelativeResize="0"/>
            <p:nvPr/>
          </p:nvPicPr>
          <p:blipFill>
            <a:blip r:embed="rId7">
              <a:alphaModFix/>
            </a:blip>
            <a:stretch>
              <a:fillRect/>
            </a:stretch>
          </p:blipFill>
          <p:spPr>
            <a:xfrm>
              <a:off x="5726125" y="3982221"/>
              <a:ext cx="678875" cy="678875"/>
            </a:xfrm>
            <a:prstGeom prst="rect">
              <a:avLst/>
            </a:prstGeom>
            <a:noFill/>
            <a:ln>
              <a:noFill/>
            </a:ln>
          </p:spPr>
        </p:pic>
        <p:sp>
          <p:nvSpPr>
            <p:cNvPr id="250" name="Google Shape;250;p21"/>
            <p:cNvSpPr txBox="1"/>
            <p:nvPr/>
          </p:nvSpPr>
          <p:spPr>
            <a:xfrm>
              <a:off x="5193625" y="4648775"/>
              <a:ext cx="1689600" cy="209100"/>
            </a:xfrm>
            <a:prstGeom prst="rect">
              <a:avLst/>
            </a:prstGeom>
            <a:noFill/>
            <a:ln>
              <a:noFill/>
            </a:ln>
          </p:spPr>
          <p:txBody>
            <a:bodyPr spcFirstLastPara="1" wrap="square" lIns="121900" tIns="121900" rIns="121900" bIns="121900" anchor="t" anchorCtr="0">
              <a:noAutofit/>
            </a:bodyPr>
            <a:lstStyle/>
            <a:p>
              <a:pPr algn="ctr"/>
              <a:r>
                <a:rPr lang="en" sz="1600" b="1" dirty="0">
                  <a:solidFill>
                    <a:schemeClr val="bg1"/>
                  </a:solidFill>
                  <a:latin typeface="Roboto"/>
                  <a:ea typeface="Roboto"/>
                  <a:cs typeface="Roboto"/>
                  <a:sym typeface="Roboto"/>
                </a:rPr>
                <a:t>ELECTRICAL PRODUCTS</a:t>
              </a:r>
              <a:endParaRPr sz="1600" b="1" dirty="0">
                <a:solidFill>
                  <a:schemeClr val="bg1"/>
                </a:solidFill>
                <a:latin typeface="Roboto"/>
                <a:ea typeface="Roboto"/>
                <a:cs typeface="Roboto"/>
                <a:sym typeface="Roboto"/>
              </a:endParaRPr>
            </a:p>
          </p:txBody>
        </p:sp>
      </p:grpSp>
      <p:sp>
        <p:nvSpPr>
          <p:cNvPr id="251" name="Google Shape;251;p21"/>
          <p:cNvSpPr/>
          <p:nvPr/>
        </p:nvSpPr>
        <p:spPr>
          <a:xfrm>
            <a:off x="5838691" y="5473567"/>
            <a:ext cx="996024" cy="972580"/>
          </a:xfrm>
          <a:prstGeom prst="ellipse">
            <a:avLst/>
          </a:prstGeom>
          <a:solidFill>
            <a:srgbClr val="BF9000"/>
          </a:solidFill>
          <a:ln>
            <a:noFill/>
          </a:ln>
        </p:spPr>
        <p:txBody>
          <a:bodyPr spcFirstLastPara="1" wrap="square" lIns="121900" tIns="121900" rIns="121900" bIns="121900" anchor="ctr" anchorCtr="0">
            <a:noAutofit/>
          </a:bodyPr>
          <a:lstStyle/>
          <a:p>
            <a:endParaRPr sz="2400"/>
          </a:p>
        </p:txBody>
      </p:sp>
      <p:pic>
        <p:nvPicPr>
          <p:cNvPr id="252" name="Google Shape;252;p21"/>
          <p:cNvPicPr preferRelativeResize="0"/>
          <p:nvPr/>
        </p:nvPicPr>
        <p:blipFill>
          <a:blip r:embed="rId8">
            <a:alphaModFix/>
          </a:blip>
          <a:stretch>
            <a:fillRect/>
          </a:stretch>
        </p:blipFill>
        <p:spPr>
          <a:xfrm>
            <a:off x="5931736" y="5473569"/>
            <a:ext cx="828952" cy="828952"/>
          </a:xfrm>
          <a:prstGeom prst="rect">
            <a:avLst/>
          </a:prstGeom>
          <a:noFill/>
          <a:ln>
            <a:noFill/>
          </a:ln>
        </p:spPr>
      </p:pic>
      <p:sp>
        <p:nvSpPr>
          <p:cNvPr id="253" name="Google Shape;253;p21"/>
          <p:cNvSpPr txBox="1"/>
          <p:nvPr/>
        </p:nvSpPr>
        <p:spPr>
          <a:xfrm>
            <a:off x="4107396" y="5891983"/>
            <a:ext cx="2413200" cy="255200"/>
          </a:xfrm>
          <a:prstGeom prst="rect">
            <a:avLst/>
          </a:prstGeom>
          <a:noFill/>
          <a:ln>
            <a:noFill/>
          </a:ln>
        </p:spPr>
        <p:txBody>
          <a:bodyPr spcFirstLastPara="1" wrap="square" lIns="121900" tIns="121900" rIns="121900" bIns="121900" anchor="t" anchorCtr="0">
            <a:noAutofit/>
          </a:bodyPr>
          <a:lstStyle/>
          <a:p>
            <a:pPr algn="ctr"/>
            <a:r>
              <a:rPr lang="en" sz="1600" b="1" dirty="0">
                <a:solidFill>
                  <a:schemeClr val="bg1"/>
                </a:solidFill>
                <a:latin typeface="Roboto"/>
                <a:ea typeface="Roboto"/>
                <a:cs typeface="Roboto"/>
                <a:sym typeface="Roboto"/>
              </a:rPr>
              <a:t>CHEMICAL </a:t>
            </a:r>
            <a:br>
              <a:rPr lang="en" sz="1600" b="1" dirty="0">
                <a:solidFill>
                  <a:schemeClr val="bg1"/>
                </a:solidFill>
                <a:latin typeface="Roboto"/>
                <a:ea typeface="Roboto"/>
                <a:cs typeface="Roboto"/>
                <a:sym typeface="Roboto"/>
              </a:rPr>
            </a:br>
            <a:r>
              <a:rPr lang="en" sz="1600" b="1" dirty="0">
                <a:solidFill>
                  <a:schemeClr val="bg1"/>
                </a:solidFill>
                <a:latin typeface="Roboto"/>
                <a:ea typeface="Roboto"/>
                <a:cs typeface="Roboto"/>
                <a:sym typeface="Roboto"/>
              </a:rPr>
              <a:t>INDUSTRY</a:t>
            </a:r>
            <a:endParaRPr sz="1600" b="1" dirty="0">
              <a:solidFill>
                <a:schemeClr val="bg1"/>
              </a:solidFill>
              <a:latin typeface="Roboto"/>
              <a:ea typeface="Roboto"/>
              <a:cs typeface="Roboto"/>
              <a:sym typeface="Roboto"/>
            </a:endParaRPr>
          </a:p>
        </p:txBody>
      </p:sp>
      <p:grpSp>
        <p:nvGrpSpPr>
          <p:cNvPr id="254" name="Google Shape;254;p21"/>
          <p:cNvGrpSpPr/>
          <p:nvPr/>
        </p:nvGrpSpPr>
        <p:grpSpPr>
          <a:xfrm>
            <a:off x="4347126" y="2711860"/>
            <a:ext cx="2200737" cy="1145701"/>
            <a:chOff x="3629550" y="3766113"/>
            <a:chExt cx="1732500" cy="901938"/>
          </a:xfrm>
        </p:grpSpPr>
        <p:sp>
          <p:nvSpPr>
            <p:cNvPr id="255" name="Google Shape;255;p21"/>
            <p:cNvSpPr/>
            <p:nvPr/>
          </p:nvSpPr>
          <p:spPr>
            <a:xfrm>
              <a:off x="4067025" y="3766113"/>
              <a:ext cx="815700" cy="796500"/>
            </a:xfrm>
            <a:prstGeom prst="ellipse">
              <a:avLst/>
            </a:prstGeom>
            <a:solidFill>
              <a:srgbClr val="BF9000"/>
            </a:solidFill>
            <a:ln>
              <a:noFill/>
            </a:ln>
          </p:spPr>
          <p:txBody>
            <a:bodyPr spcFirstLastPara="1" wrap="square" lIns="121900" tIns="121900" rIns="121900" bIns="121900" anchor="ctr" anchorCtr="0">
              <a:noAutofit/>
            </a:bodyPr>
            <a:lstStyle/>
            <a:p>
              <a:endParaRPr sz="2400"/>
            </a:p>
          </p:txBody>
        </p:sp>
        <p:pic>
          <p:nvPicPr>
            <p:cNvPr id="256" name="Google Shape;256;p21"/>
            <p:cNvPicPr preferRelativeResize="0"/>
            <p:nvPr/>
          </p:nvPicPr>
          <p:blipFill rotWithShape="1">
            <a:blip r:embed="rId9">
              <a:alphaModFix/>
            </a:blip>
            <a:srcRect t="16172" b="15989"/>
            <a:stretch/>
          </p:blipFill>
          <p:spPr>
            <a:xfrm>
              <a:off x="3941650" y="3766125"/>
              <a:ext cx="1000733" cy="678875"/>
            </a:xfrm>
            <a:prstGeom prst="rect">
              <a:avLst/>
            </a:prstGeom>
            <a:noFill/>
            <a:ln>
              <a:noFill/>
            </a:ln>
          </p:spPr>
        </p:pic>
        <p:sp>
          <p:nvSpPr>
            <p:cNvPr id="257" name="Google Shape;257;p21"/>
            <p:cNvSpPr txBox="1"/>
            <p:nvPr/>
          </p:nvSpPr>
          <p:spPr>
            <a:xfrm>
              <a:off x="3629550" y="4458950"/>
              <a:ext cx="1732500" cy="209100"/>
            </a:xfrm>
            <a:prstGeom prst="rect">
              <a:avLst/>
            </a:prstGeom>
            <a:noFill/>
            <a:ln>
              <a:noFill/>
            </a:ln>
          </p:spPr>
          <p:txBody>
            <a:bodyPr spcFirstLastPara="1" wrap="square" lIns="121900" tIns="121900" rIns="121900" bIns="121900" anchor="t" anchorCtr="0">
              <a:noAutofit/>
            </a:bodyPr>
            <a:lstStyle/>
            <a:p>
              <a:pPr algn="ctr"/>
              <a:r>
                <a:rPr lang="en" sz="1600" b="1" dirty="0">
                  <a:solidFill>
                    <a:schemeClr val="bg1"/>
                  </a:solidFill>
                  <a:latin typeface="Roboto"/>
                  <a:ea typeface="Roboto"/>
                  <a:cs typeface="Roboto"/>
                  <a:sym typeface="Roboto"/>
                </a:rPr>
                <a:t>MOTOR CONSTRUCTION</a:t>
              </a:r>
              <a:endParaRPr sz="1600" b="1" dirty="0">
                <a:solidFill>
                  <a:schemeClr val="bg1"/>
                </a:solidFill>
                <a:latin typeface="Roboto"/>
                <a:ea typeface="Roboto"/>
                <a:cs typeface="Roboto"/>
                <a:sym typeface="Roboto"/>
              </a:endParaRPr>
            </a:p>
          </p:txBody>
        </p:sp>
      </p:grpSp>
      <p:sp>
        <p:nvSpPr>
          <p:cNvPr id="258" name="Google Shape;258;p21"/>
          <p:cNvSpPr txBox="1"/>
          <p:nvPr/>
        </p:nvSpPr>
        <p:spPr>
          <a:xfrm>
            <a:off x="1596767" y="456333"/>
            <a:ext cx="9212000" cy="954548"/>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en" sz="2400" b="1" dirty="0">
                <a:solidFill>
                  <a:schemeClr val="bg1"/>
                </a:solidFill>
                <a:latin typeface="Roboto"/>
                <a:ea typeface="Roboto"/>
                <a:cs typeface="Roboto"/>
                <a:sym typeface="Roboto"/>
              </a:rPr>
              <a:t>The origins of the Republic, 1918-19: The legacy of WWI, abdication of the Kaiser, the armistice and revolution</a:t>
            </a:r>
            <a:endParaRPr sz="2400" b="1" dirty="0">
              <a:solidFill>
                <a:schemeClr val="bg1"/>
              </a:solidFill>
              <a:latin typeface="Roboto"/>
              <a:ea typeface="Roboto"/>
              <a:cs typeface="Roboto"/>
              <a:sym typeface="Roboto"/>
            </a:endParaRPr>
          </a:p>
          <a:p>
            <a:pPr>
              <a:buClr>
                <a:schemeClr val="dk1"/>
              </a:buClr>
              <a:buSzPts val="1100"/>
            </a:pPr>
            <a:endParaRPr sz="2400" b="1" dirty="0">
              <a:solidFill>
                <a:schemeClr val="bg1"/>
              </a:solidFill>
              <a:latin typeface="Roboto"/>
              <a:ea typeface="Roboto"/>
              <a:cs typeface="Roboto"/>
              <a:sym typeface="Roboto"/>
            </a:endParaRPr>
          </a:p>
          <a:p>
            <a:endParaRPr sz="2400" b="1" dirty="0">
              <a:latin typeface="Roboto"/>
              <a:ea typeface="Roboto"/>
              <a:cs typeface="Roboto"/>
              <a:sym typeface="Roboto"/>
            </a:endParaRPr>
          </a:p>
        </p:txBody>
      </p:sp>
      <p:sp>
        <p:nvSpPr>
          <p:cNvPr id="259" name="Google Shape;259;p21"/>
          <p:cNvSpPr txBox="1"/>
          <p:nvPr/>
        </p:nvSpPr>
        <p:spPr>
          <a:xfrm>
            <a:off x="503400" y="1547633"/>
            <a:ext cx="2996800" cy="359200"/>
          </a:xfrm>
          <a:prstGeom prst="rect">
            <a:avLst/>
          </a:prstGeom>
          <a:noFill/>
          <a:ln>
            <a:noFill/>
          </a:ln>
        </p:spPr>
        <p:txBody>
          <a:bodyPr spcFirstLastPara="1" wrap="square" lIns="121900" tIns="121900" rIns="121900" bIns="121900" anchor="t" anchorCtr="0">
            <a:noAutofit/>
          </a:bodyPr>
          <a:lstStyle/>
          <a:p>
            <a:r>
              <a:rPr lang="en" sz="2400" b="1">
                <a:solidFill>
                  <a:srgbClr val="FFFFFF"/>
                </a:solidFill>
                <a:highlight>
                  <a:srgbClr val="000000"/>
                </a:highlight>
                <a:latin typeface="Roboto"/>
                <a:ea typeface="Roboto"/>
                <a:cs typeface="Roboto"/>
                <a:sym typeface="Roboto"/>
              </a:rPr>
              <a:t>HISTORICAL CONTEXT</a:t>
            </a:r>
            <a:endParaRPr sz="2400" b="1">
              <a:solidFill>
                <a:srgbClr val="FFFFFF"/>
              </a:solidFill>
              <a:highlight>
                <a:srgbClr val="000000"/>
              </a:highlight>
              <a:latin typeface="Roboto"/>
              <a:ea typeface="Roboto"/>
              <a:cs typeface="Roboto"/>
              <a:sym typeface="Roboto"/>
            </a:endParaRPr>
          </a:p>
        </p:txBody>
      </p:sp>
      <p:pic>
        <p:nvPicPr>
          <p:cNvPr id="260" name="Google Shape;260;p21"/>
          <p:cNvPicPr preferRelativeResize="0"/>
          <p:nvPr/>
        </p:nvPicPr>
        <p:blipFill>
          <a:blip r:embed="rId10">
            <a:alphaModFix/>
          </a:blip>
          <a:stretch>
            <a:fillRect/>
          </a:stretch>
        </p:blipFill>
        <p:spPr>
          <a:xfrm>
            <a:off x="3317667" y="5670000"/>
            <a:ext cx="660400" cy="660400"/>
          </a:xfrm>
          <a:prstGeom prst="rect">
            <a:avLst/>
          </a:prstGeom>
          <a:noFill/>
          <a:ln>
            <a:noFill/>
          </a:ln>
        </p:spPr>
      </p:pic>
      <p:pic>
        <p:nvPicPr>
          <p:cNvPr id="261" name="Google Shape;261;p21"/>
          <p:cNvPicPr preferRelativeResize="0"/>
          <p:nvPr/>
        </p:nvPicPr>
        <p:blipFill>
          <a:blip r:embed="rId10">
            <a:alphaModFix/>
          </a:blip>
          <a:stretch>
            <a:fillRect/>
          </a:stretch>
        </p:blipFill>
        <p:spPr>
          <a:xfrm>
            <a:off x="3576045" y="5601434"/>
            <a:ext cx="660400" cy="660400"/>
          </a:xfrm>
          <a:prstGeom prst="rect">
            <a:avLst/>
          </a:prstGeom>
          <a:noFill/>
          <a:ln>
            <a:noFill/>
          </a:ln>
        </p:spPr>
      </p:pic>
      <p:pic>
        <p:nvPicPr>
          <p:cNvPr id="262" name="Google Shape;262;p21"/>
          <p:cNvPicPr preferRelativeResize="0"/>
          <p:nvPr/>
        </p:nvPicPr>
        <p:blipFill>
          <a:blip r:embed="rId11">
            <a:alphaModFix/>
          </a:blip>
          <a:stretch>
            <a:fillRect/>
          </a:stretch>
        </p:blipFill>
        <p:spPr>
          <a:xfrm>
            <a:off x="3522394" y="5123668"/>
            <a:ext cx="660400" cy="660400"/>
          </a:xfrm>
          <a:prstGeom prst="rect">
            <a:avLst/>
          </a:prstGeom>
          <a:noFill/>
          <a:ln>
            <a:noFill/>
          </a:ln>
        </p:spPr>
      </p:pic>
      <p:pic>
        <p:nvPicPr>
          <p:cNvPr id="263" name="Google Shape;263;p21"/>
          <p:cNvPicPr preferRelativeResize="0"/>
          <p:nvPr/>
        </p:nvPicPr>
        <p:blipFill>
          <a:blip r:embed="rId12">
            <a:alphaModFix/>
          </a:blip>
          <a:stretch>
            <a:fillRect/>
          </a:stretch>
        </p:blipFill>
        <p:spPr>
          <a:xfrm>
            <a:off x="7822769" y="1393934"/>
            <a:ext cx="4025000" cy="2813012"/>
          </a:xfrm>
          <a:prstGeom prst="rect">
            <a:avLst/>
          </a:prstGeom>
          <a:noFill/>
          <a:ln>
            <a:noFill/>
          </a:ln>
        </p:spPr>
      </p:pic>
      <p:cxnSp>
        <p:nvCxnSpPr>
          <p:cNvPr id="264" name="Google Shape;264;p21"/>
          <p:cNvCxnSpPr/>
          <p:nvPr/>
        </p:nvCxnSpPr>
        <p:spPr>
          <a:xfrm>
            <a:off x="7744833" y="1447000"/>
            <a:ext cx="0" cy="5100800"/>
          </a:xfrm>
          <a:prstGeom prst="straightConnector1">
            <a:avLst/>
          </a:prstGeom>
          <a:noFill/>
          <a:ln w="9525" cap="flat" cmpd="sng">
            <a:solidFill>
              <a:srgbClr val="666666"/>
            </a:solidFill>
            <a:prstDash val="solid"/>
            <a:round/>
            <a:headEnd type="none" w="med" len="med"/>
            <a:tailEnd type="none" w="med" len="med"/>
          </a:ln>
        </p:spPr>
      </p:cxnSp>
      <p:sp>
        <p:nvSpPr>
          <p:cNvPr id="265" name="Google Shape;265;p21"/>
          <p:cNvSpPr txBox="1"/>
          <p:nvPr/>
        </p:nvSpPr>
        <p:spPr>
          <a:xfrm>
            <a:off x="7834233" y="4188667"/>
            <a:ext cx="4025200" cy="2340000"/>
          </a:xfrm>
          <a:prstGeom prst="rect">
            <a:avLst/>
          </a:prstGeom>
          <a:noFill/>
          <a:ln>
            <a:noFill/>
          </a:ln>
        </p:spPr>
        <p:txBody>
          <a:bodyPr spcFirstLastPara="1" wrap="square" lIns="121900" tIns="121900" rIns="121900" bIns="121900" anchor="t" anchorCtr="0">
            <a:noAutofit/>
          </a:bodyPr>
          <a:lstStyle/>
          <a:p>
            <a:r>
              <a:rPr lang="en" dirty="0">
                <a:solidFill>
                  <a:schemeClr val="bg1"/>
                </a:solidFill>
                <a:latin typeface="Roboto"/>
                <a:ea typeface="Roboto"/>
                <a:cs typeface="Roboto"/>
                <a:sym typeface="Roboto"/>
              </a:rPr>
              <a:t>The above image shows a German factory using mechanical equipment to greatly increase production. </a:t>
            </a:r>
            <a:r>
              <a:rPr lang="en" dirty="0" err="1">
                <a:solidFill>
                  <a:schemeClr val="bg1"/>
                </a:solidFill>
                <a:latin typeface="Roboto"/>
                <a:ea typeface="Roboto"/>
                <a:cs typeface="Roboto"/>
                <a:sym typeface="Roboto"/>
              </a:rPr>
              <a:t>Industrialisation</a:t>
            </a:r>
            <a:r>
              <a:rPr lang="en" dirty="0">
                <a:solidFill>
                  <a:schemeClr val="bg1"/>
                </a:solidFill>
                <a:latin typeface="Roboto"/>
                <a:ea typeface="Roboto"/>
                <a:cs typeface="Roboto"/>
                <a:sym typeface="Roboto"/>
              </a:rPr>
              <a:t> led to improved infrastructure and weapon production. Germany </a:t>
            </a:r>
            <a:br>
              <a:rPr lang="en" dirty="0">
                <a:solidFill>
                  <a:schemeClr val="bg1"/>
                </a:solidFill>
                <a:latin typeface="Roboto"/>
                <a:ea typeface="Roboto"/>
                <a:cs typeface="Roboto"/>
                <a:sym typeface="Roboto"/>
              </a:rPr>
            </a:br>
            <a:r>
              <a:rPr lang="en" dirty="0">
                <a:solidFill>
                  <a:schemeClr val="bg1"/>
                </a:solidFill>
                <a:latin typeface="Roboto"/>
                <a:ea typeface="Roboto"/>
                <a:cs typeface="Roboto"/>
                <a:sym typeface="Roboto"/>
              </a:rPr>
              <a:t>increasingly assumed the form</a:t>
            </a:r>
            <a:br>
              <a:rPr lang="en" dirty="0">
                <a:solidFill>
                  <a:schemeClr val="bg1"/>
                </a:solidFill>
                <a:latin typeface="Roboto"/>
                <a:ea typeface="Roboto"/>
                <a:cs typeface="Roboto"/>
                <a:sym typeface="Roboto"/>
              </a:rPr>
            </a:br>
            <a:r>
              <a:rPr lang="en" dirty="0">
                <a:solidFill>
                  <a:schemeClr val="bg1"/>
                </a:solidFill>
                <a:latin typeface="Roboto"/>
                <a:ea typeface="Roboto"/>
                <a:cs typeface="Roboto"/>
                <a:sym typeface="Roboto"/>
              </a:rPr>
              <a:t>of an imperial major power.</a:t>
            </a:r>
            <a:endParaRPr dirty="0">
              <a:solidFill>
                <a:schemeClr val="bg1"/>
              </a:solidFill>
              <a:latin typeface="Roboto"/>
              <a:ea typeface="Roboto"/>
              <a:cs typeface="Roboto"/>
              <a:sym typeface="Roboto"/>
            </a:endParaRPr>
          </a:p>
        </p:txBody>
      </p:sp>
    </p:spTree>
    <p:extLst>
      <p:ext uri="{BB962C8B-B14F-4D97-AF65-F5344CB8AC3E}">
        <p14:creationId xmlns:p14="http://schemas.microsoft.com/office/powerpoint/2010/main" val="592827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000"/>
            <a:ext cx="9404723" cy="1400530"/>
          </a:xfrm>
        </p:spPr>
        <p:txBody>
          <a:bodyPr/>
          <a:lstStyle/>
          <a:p>
            <a:r>
              <a:rPr lang="en-GB" b="1" dirty="0">
                <a:solidFill>
                  <a:schemeClr val="tx1"/>
                </a:solidFill>
              </a:rPr>
              <a:t>Background Context</a:t>
            </a:r>
          </a:p>
        </p:txBody>
      </p:sp>
      <p:sp>
        <p:nvSpPr>
          <p:cNvPr id="3" name="Content Placeholder 2"/>
          <p:cNvSpPr>
            <a:spLocks noGrp="1"/>
          </p:cNvSpPr>
          <p:nvPr>
            <p:ph idx="1"/>
          </p:nvPr>
        </p:nvSpPr>
        <p:spPr>
          <a:xfrm>
            <a:off x="49430" y="906053"/>
            <a:ext cx="7405256" cy="5401765"/>
          </a:xfrm>
        </p:spPr>
        <p:txBody>
          <a:bodyPr>
            <a:noAutofit/>
          </a:bodyPr>
          <a:lstStyle/>
          <a:p>
            <a:pPr marL="0" indent="0" algn="just">
              <a:buNone/>
            </a:pPr>
            <a:r>
              <a:rPr lang="en-GB" sz="2300" dirty="0"/>
              <a:t>By 1918 Europe had been at war for four years. It did not look as though Germany could win and whilst they were losing the war their economy and country was falling into chaos. </a:t>
            </a:r>
          </a:p>
          <a:p>
            <a:pPr marL="0" indent="0" algn="just">
              <a:buNone/>
            </a:pPr>
            <a:endParaRPr lang="en-GB" sz="100" dirty="0"/>
          </a:p>
          <a:p>
            <a:pPr marL="0" indent="0" algn="just">
              <a:buNone/>
            </a:pPr>
            <a:r>
              <a:rPr lang="en-GB" sz="2300" dirty="0"/>
              <a:t>Kaiser Wilhelm II was facing worker’s strikes, soldiers mutinying, public demonstrations and revolts. Things came to a head in November 1918 and over the next nine months a German Revolution took place. The Kaiser was forced to abdicate and a new government was formed – the Weimar Republic.</a:t>
            </a:r>
          </a:p>
          <a:p>
            <a:pPr marL="0" indent="0">
              <a:buNone/>
            </a:pPr>
            <a:endParaRPr lang="en-GB" sz="100" dirty="0"/>
          </a:p>
          <a:p>
            <a:pPr marL="0" indent="0" algn="just">
              <a:buNone/>
            </a:pPr>
            <a:r>
              <a:rPr lang="en-GB" sz="2300" dirty="0"/>
              <a:t>The Weimar Republic faced an uphill battle from the start. The government was blamed for the loss of the war, it had to rebuild a war torn country and struggled to form a new constitution.</a:t>
            </a:r>
          </a:p>
        </p:txBody>
      </p:sp>
      <p:pic>
        <p:nvPicPr>
          <p:cNvPr id="2050" name="Picture 2" descr="Image result for WWI"/>
          <p:cNvPicPr>
            <a:picLocks noChangeAspect="1" noChangeArrowheads="1"/>
          </p:cNvPicPr>
          <p:nvPr/>
        </p:nvPicPr>
        <p:blipFill rotWithShape="1">
          <a:blip r:embed="rId2">
            <a:extLst>
              <a:ext uri="{28A0092B-C50C-407E-A947-70E740481C1C}">
                <a14:useLocalDpi xmlns:a14="http://schemas.microsoft.com/office/drawing/2010/main" val="0"/>
              </a:ext>
            </a:extLst>
          </a:blip>
          <a:srcRect l="32537" r="15868"/>
          <a:stretch/>
        </p:blipFill>
        <p:spPr bwMode="auto">
          <a:xfrm>
            <a:off x="7485681" y="0"/>
            <a:ext cx="470631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85908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895" y="154982"/>
            <a:ext cx="9404723" cy="1400530"/>
          </a:xfrm>
        </p:spPr>
        <p:txBody>
          <a:bodyPr/>
          <a:lstStyle/>
          <a:p>
            <a:r>
              <a:rPr lang="en-GB" sz="3600" b="1" dirty="0">
                <a:solidFill>
                  <a:schemeClr val="tx1"/>
                </a:solidFill>
              </a:rPr>
              <a:t>What impact did WWI have on Germany?</a:t>
            </a:r>
          </a:p>
        </p:txBody>
      </p:sp>
      <p:pic>
        <p:nvPicPr>
          <p:cNvPr id="5122" name="Picture 2" descr="Related image"/>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744" b="100000" l="0" r="100000">
                        <a14:foregroundMark x1="72287" y1="15978" x2="74624" y2="36915"/>
                        <a14:foregroundMark x1="76628" y1="27273" x2="83139" y2="69421"/>
                        <a14:foregroundMark x1="76294" y1="28926" x2="84140" y2="34711"/>
                        <a14:foregroundMark x1="71953" y1="55372" x2="81469" y2="73829"/>
                        <a14:foregroundMark x1="27379" y1="88981" x2="84641" y2="82645"/>
                        <a14:foregroundMark x1="68948" y1="94490" x2="70952" y2="87328"/>
                        <a14:foregroundMark x1="35225" y1="66667" x2="43907" y2="81267"/>
                        <a14:foregroundMark x1="29382" y1="92562" x2="43406" y2="94490"/>
                        <a14:foregroundMark x1="51920" y1="93113" x2="60768" y2="97521"/>
                        <a14:foregroundMark x1="45409" y1="59780" x2="45409" y2="80992"/>
                      </a14:backgroundRemoval>
                    </a14:imgEffect>
                  </a14:imgLayer>
                </a14:imgProps>
              </a:ext>
              <a:ext uri="{28A0092B-C50C-407E-A947-70E740481C1C}">
                <a14:useLocalDpi xmlns:a14="http://schemas.microsoft.com/office/drawing/2010/main" val="0"/>
              </a:ext>
            </a:extLst>
          </a:blip>
          <a:srcRect/>
          <a:stretch>
            <a:fillRect/>
          </a:stretch>
        </p:blipFill>
        <p:spPr bwMode="auto">
          <a:xfrm>
            <a:off x="3256280" y="3400424"/>
            <a:ext cx="5705475" cy="34575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01478" y="5912240"/>
            <a:ext cx="2619214" cy="783028"/>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2060"/>
                </a:solidFill>
              </a:rPr>
              <a:t>War had lasted from 1914-19118.</a:t>
            </a:r>
          </a:p>
        </p:txBody>
      </p:sp>
      <p:sp>
        <p:nvSpPr>
          <p:cNvPr id="7" name="Rectangle 6"/>
          <p:cNvSpPr/>
          <p:nvPr/>
        </p:nvSpPr>
        <p:spPr>
          <a:xfrm>
            <a:off x="201478" y="4958165"/>
            <a:ext cx="2619214" cy="758125"/>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2060"/>
                </a:solidFill>
              </a:rPr>
              <a:t>2 million Germans had died in WWI.</a:t>
            </a:r>
          </a:p>
        </p:txBody>
      </p:sp>
      <p:sp>
        <p:nvSpPr>
          <p:cNvPr id="8" name="Rectangle 7"/>
          <p:cNvSpPr/>
          <p:nvPr/>
        </p:nvSpPr>
        <p:spPr>
          <a:xfrm>
            <a:off x="201478" y="3781586"/>
            <a:ext cx="2619214" cy="1004807"/>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2060"/>
                </a:solidFill>
              </a:rPr>
              <a:t>4 million Germans had been wounded in WWI.</a:t>
            </a:r>
          </a:p>
        </p:txBody>
      </p:sp>
      <p:sp>
        <p:nvSpPr>
          <p:cNvPr id="9" name="Rectangle 8"/>
          <p:cNvSpPr/>
          <p:nvPr/>
        </p:nvSpPr>
        <p:spPr>
          <a:xfrm>
            <a:off x="389098" y="2585634"/>
            <a:ext cx="2619214" cy="1004807"/>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2060"/>
                </a:solidFill>
              </a:rPr>
              <a:t>55% of German soldiers were casualties.</a:t>
            </a:r>
          </a:p>
        </p:txBody>
      </p:sp>
      <p:sp>
        <p:nvSpPr>
          <p:cNvPr id="10" name="Rectangle 9"/>
          <p:cNvSpPr/>
          <p:nvPr/>
        </p:nvSpPr>
        <p:spPr>
          <a:xfrm>
            <a:off x="649986" y="1451676"/>
            <a:ext cx="2619214" cy="1004807"/>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2060"/>
                </a:solidFill>
              </a:rPr>
              <a:t>Germany was in debt – they owed 150 billion marks.</a:t>
            </a:r>
          </a:p>
        </p:txBody>
      </p:sp>
      <p:sp>
        <p:nvSpPr>
          <p:cNvPr id="11" name="Rectangle 10"/>
          <p:cNvSpPr/>
          <p:nvPr/>
        </p:nvSpPr>
        <p:spPr>
          <a:xfrm>
            <a:off x="3381316" y="1239864"/>
            <a:ext cx="5251241" cy="1216620"/>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2060"/>
                </a:solidFill>
              </a:rPr>
              <a:t>750,000 Germans died from starvation during WWI after the British Navy blockaded German ports.</a:t>
            </a:r>
          </a:p>
        </p:txBody>
      </p:sp>
      <p:sp>
        <p:nvSpPr>
          <p:cNvPr id="12" name="Rectangle 11"/>
          <p:cNvSpPr/>
          <p:nvPr/>
        </p:nvSpPr>
        <p:spPr>
          <a:xfrm>
            <a:off x="9327397" y="5129213"/>
            <a:ext cx="2619214" cy="1566056"/>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2060"/>
                </a:solidFill>
              </a:rPr>
              <a:t>Workers in Stuttgart, Hanover, Kiel Hamburg and Munich all rebelled and went on strike.</a:t>
            </a:r>
          </a:p>
        </p:txBody>
      </p:sp>
      <p:sp>
        <p:nvSpPr>
          <p:cNvPr id="13" name="Rectangle 12"/>
          <p:cNvSpPr/>
          <p:nvPr/>
        </p:nvSpPr>
        <p:spPr>
          <a:xfrm>
            <a:off x="9327397" y="3781586"/>
            <a:ext cx="2619214" cy="1176579"/>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2060"/>
                </a:solidFill>
              </a:rPr>
              <a:t>People lost faith in the German King, Kaiser Wilhelm II, and </a:t>
            </a:r>
          </a:p>
        </p:txBody>
      </p:sp>
      <p:sp>
        <p:nvSpPr>
          <p:cNvPr id="14" name="Rectangle 13"/>
          <p:cNvSpPr/>
          <p:nvPr/>
        </p:nvSpPr>
        <p:spPr>
          <a:xfrm>
            <a:off x="8849532" y="1451677"/>
            <a:ext cx="3097079" cy="2162014"/>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2060"/>
                </a:solidFill>
              </a:rPr>
              <a:t>People were now starting to look for alternative forms of government apart from the monarchy in Europe. Some Germans were talking about Communism.</a:t>
            </a:r>
          </a:p>
        </p:txBody>
      </p:sp>
      <p:sp>
        <p:nvSpPr>
          <p:cNvPr id="6" name="Rectangle 5"/>
          <p:cNvSpPr/>
          <p:nvPr/>
        </p:nvSpPr>
        <p:spPr>
          <a:xfrm>
            <a:off x="3256280" y="2585634"/>
            <a:ext cx="5484763" cy="1195952"/>
          </a:xfrm>
          <a:prstGeom prst="rect">
            <a:avLst/>
          </a:prstGeom>
          <a:solidFill>
            <a:schemeClr val="tx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rPr>
              <a:t>Question:</a:t>
            </a:r>
          </a:p>
          <a:p>
            <a:pPr algn="ctr"/>
            <a:r>
              <a:rPr lang="en-GB" dirty="0">
                <a:solidFill>
                  <a:srgbClr val="002060"/>
                </a:solidFill>
              </a:rPr>
              <a:t>Using this diagram explain in your own words why Germans may have been looking for a change in government by 1919.</a:t>
            </a:r>
          </a:p>
        </p:txBody>
      </p:sp>
    </p:spTree>
    <p:extLst>
      <p:ext uri="{BB962C8B-B14F-4D97-AF65-F5344CB8AC3E}">
        <p14:creationId xmlns:p14="http://schemas.microsoft.com/office/powerpoint/2010/main" val="335310800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8191" y="0"/>
            <a:ext cx="4783810" cy="6883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0" y="31000"/>
            <a:ext cx="9404723" cy="700265"/>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3600" b="1" dirty="0">
                <a:solidFill>
                  <a:schemeClr val="tx1"/>
                </a:solidFill>
              </a:rPr>
              <a:t>German Revolution, 1918-1919</a:t>
            </a:r>
          </a:p>
        </p:txBody>
      </p:sp>
      <p:sp>
        <p:nvSpPr>
          <p:cNvPr id="6" name="TextBox 5"/>
          <p:cNvSpPr txBox="1"/>
          <p:nvPr/>
        </p:nvSpPr>
        <p:spPr>
          <a:xfrm>
            <a:off x="139485" y="731265"/>
            <a:ext cx="7098223" cy="6001643"/>
          </a:xfrm>
          <a:prstGeom prst="rect">
            <a:avLst/>
          </a:prstGeom>
          <a:noFill/>
        </p:spPr>
        <p:txBody>
          <a:bodyPr wrap="square" rtlCol="0">
            <a:spAutoFit/>
          </a:bodyPr>
          <a:lstStyle/>
          <a:p>
            <a:pPr algn="just"/>
            <a:r>
              <a:rPr lang="en-GB" sz="2400" dirty="0"/>
              <a:t>As the war in Europe ended a revolution in Germany began. Most of the country was started to rebel against Kaiser Wilhelm II. The king was no longer in charge and most towns and cities in Germany had now set up their own councils.</a:t>
            </a:r>
          </a:p>
          <a:p>
            <a:pPr algn="just"/>
            <a:endParaRPr lang="en-GB" sz="2400" dirty="0"/>
          </a:p>
          <a:p>
            <a:pPr lvl="5" algn="just"/>
            <a:r>
              <a:rPr lang="en-GB" sz="2400" dirty="0"/>
              <a:t>Around the room are posters giving information about the German Revolution. Using this information complete the chart that you have been given.</a:t>
            </a:r>
          </a:p>
          <a:p>
            <a:pPr lvl="5" algn="just"/>
            <a:endParaRPr lang="en-GB" sz="2400" dirty="0"/>
          </a:p>
          <a:p>
            <a:pPr lvl="5" algn="just"/>
            <a:r>
              <a:rPr lang="en-GB" sz="2400" dirty="0"/>
              <a:t>You have 12 minutes to complete this task.</a:t>
            </a:r>
          </a:p>
        </p:txBody>
      </p:sp>
      <p:pic>
        <p:nvPicPr>
          <p:cNvPr id="1028" name="Picture 4" descr="Image result for tim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485" y="3964564"/>
            <a:ext cx="2184668" cy="218466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95597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70485"/>
            <a:ext cx="9404723" cy="700265"/>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3600" b="1" dirty="0">
                <a:solidFill>
                  <a:schemeClr val="tx1"/>
                </a:solidFill>
              </a:rPr>
              <a:t>Setting up the new Republic</a:t>
            </a:r>
          </a:p>
        </p:txBody>
      </p:sp>
      <p:sp>
        <p:nvSpPr>
          <p:cNvPr id="4" name="Pentagon 3"/>
          <p:cNvSpPr/>
          <p:nvPr/>
        </p:nvSpPr>
        <p:spPr>
          <a:xfrm>
            <a:off x="123986" y="991892"/>
            <a:ext cx="9903417" cy="991891"/>
          </a:xfrm>
          <a:prstGeom prst="homePlate">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002060"/>
                </a:solidFill>
              </a:rPr>
              <a:t>1. Ebert encouraged civil servants who had worked well for Wilhelm II to stay in government so that the state would keep running.</a:t>
            </a:r>
          </a:p>
        </p:txBody>
      </p:sp>
      <p:sp>
        <p:nvSpPr>
          <p:cNvPr id="5" name="Pentagon 4"/>
          <p:cNvSpPr/>
          <p:nvPr/>
        </p:nvSpPr>
        <p:spPr>
          <a:xfrm>
            <a:off x="123985" y="2058693"/>
            <a:ext cx="9903417" cy="991891"/>
          </a:xfrm>
          <a:prstGeom prst="homePlate">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002060"/>
                </a:solidFill>
              </a:rPr>
              <a:t>2. Ebert promised General </a:t>
            </a:r>
            <a:r>
              <a:rPr lang="en-GB" sz="2000" b="1" dirty="0" err="1">
                <a:solidFill>
                  <a:srgbClr val="002060"/>
                </a:solidFill>
              </a:rPr>
              <a:t>Groener</a:t>
            </a:r>
            <a:r>
              <a:rPr lang="en-GB" sz="2000" b="1" dirty="0">
                <a:solidFill>
                  <a:srgbClr val="002060"/>
                </a:solidFill>
              </a:rPr>
              <a:t> that the German army was to be kept as it was as he needed it to keep control of the country. </a:t>
            </a:r>
          </a:p>
        </p:txBody>
      </p:sp>
      <p:sp>
        <p:nvSpPr>
          <p:cNvPr id="6" name="Pentagon 5"/>
          <p:cNvSpPr/>
          <p:nvPr/>
        </p:nvSpPr>
        <p:spPr>
          <a:xfrm>
            <a:off x="123986" y="3125494"/>
            <a:ext cx="9903417" cy="991891"/>
          </a:xfrm>
          <a:prstGeom prst="homePlate">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002060"/>
                </a:solidFill>
              </a:rPr>
              <a:t>3. Ebert also reassured big businesses that they were safe and that the new Republic would not interfere with private industry such as coal and shipping.</a:t>
            </a:r>
          </a:p>
        </p:txBody>
      </p:sp>
      <p:sp>
        <p:nvSpPr>
          <p:cNvPr id="7" name="Pentagon 6"/>
          <p:cNvSpPr/>
          <p:nvPr/>
        </p:nvSpPr>
        <p:spPr>
          <a:xfrm>
            <a:off x="123986" y="4200046"/>
            <a:ext cx="9903417" cy="991891"/>
          </a:xfrm>
          <a:prstGeom prst="homePlate">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002060"/>
                </a:solidFill>
              </a:rPr>
              <a:t>4. Ebert won over the Trade Unions and promised them that he would work towards achieving an 8 hour day.</a:t>
            </a:r>
          </a:p>
        </p:txBody>
      </p:sp>
      <p:sp>
        <p:nvSpPr>
          <p:cNvPr id="8" name="TextBox 7"/>
          <p:cNvSpPr txBox="1"/>
          <p:nvPr/>
        </p:nvSpPr>
        <p:spPr>
          <a:xfrm>
            <a:off x="123986" y="5300423"/>
            <a:ext cx="9903416" cy="1200329"/>
          </a:xfrm>
          <a:prstGeom prst="rect">
            <a:avLst/>
          </a:prstGeom>
          <a:noFill/>
        </p:spPr>
        <p:txBody>
          <a:bodyPr wrap="square" rtlCol="0">
            <a:spAutoFit/>
          </a:bodyPr>
          <a:lstStyle/>
          <a:p>
            <a:pPr algn="just"/>
            <a:r>
              <a:rPr lang="en-GB" sz="2400" dirty="0"/>
              <a:t>Not everybody was happy with Ebert and the new Weimar Republic. Many political parties still felt under represented and Germany was still on the edge of chaos.</a:t>
            </a:r>
          </a:p>
        </p:txBody>
      </p:sp>
    </p:spTree>
    <p:extLst>
      <p:ext uri="{BB962C8B-B14F-4D97-AF65-F5344CB8AC3E}">
        <p14:creationId xmlns:p14="http://schemas.microsoft.com/office/powerpoint/2010/main" val="191463806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5010" y="0"/>
            <a:ext cx="923699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4982" y="797510"/>
            <a:ext cx="2681207" cy="4893647"/>
          </a:xfrm>
          <a:prstGeom prst="rect">
            <a:avLst/>
          </a:prstGeom>
          <a:noFill/>
        </p:spPr>
        <p:txBody>
          <a:bodyPr wrap="square" rtlCol="0">
            <a:spAutoFit/>
          </a:bodyPr>
          <a:lstStyle/>
          <a:p>
            <a:pPr algn="ctr"/>
            <a:r>
              <a:rPr lang="en-GB" sz="2400" b="1" dirty="0"/>
              <a:t>Examine the diagram on the right – </a:t>
            </a:r>
            <a:r>
              <a:rPr lang="en-GB" sz="2400" b="1" dirty="0" err="1"/>
              <a:t>copyit</a:t>
            </a:r>
            <a:r>
              <a:rPr lang="en-GB" sz="2400" b="1" dirty="0"/>
              <a:t> in to your exercise book.</a:t>
            </a:r>
          </a:p>
          <a:p>
            <a:pPr algn="ctr"/>
            <a:endParaRPr lang="en-GB" sz="2400" b="1" dirty="0"/>
          </a:p>
          <a:p>
            <a:pPr algn="ctr"/>
            <a:r>
              <a:rPr lang="en-GB" sz="2400" b="1" dirty="0"/>
              <a:t>Working with a partner make a list of areas of the constitution that may be strengths and weaknesses.</a:t>
            </a:r>
          </a:p>
        </p:txBody>
      </p:sp>
    </p:spTree>
    <p:extLst>
      <p:ext uri="{BB962C8B-B14F-4D97-AF65-F5344CB8AC3E}">
        <p14:creationId xmlns:p14="http://schemas.microsoft.com/office/powerpoint/2010/main" val="414803159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580267652"/>
              </p:ext>
            </p:extLst>
          </p:nvPr>
        </p:nvGraphicFramePr>
        <p:xfrm>
          <a:off x="0" y="0"/>
          <a:ext cx="12192000" cy="6844052"/>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gridCol w="6096000">
                  <a:extLst>
                    <a:ext uri="{9D8B030D-6E8A-4147-A177-3AD203B41FA5}">
                      <a16:colId xmlns:a16="http://schemas.microsoft.com/office/drawing/2014/main" val="20001"/>
                    </a:ext>
                  </a:extLst>
                </a:gridCol>
              </a:tblGrid>
              <a:tr h="991892">
                <a:tc>
                  <a:txBody>
                    <a:bodyPr/>
                    <a:lstStyle/>
                    <a:p>
                      <a:pPr algn="ctr"/>
                      <a:r>
                        <a:rPr lang="en-GB" sz="2800" dirty="0"/>
                        <a:t>Strengths</a:t>
                      </a:r>
                      <a:r>
                        <a:rPr lang="en-GB" sz="2800" baseline="0" dirty="0"/>
                        <a:t> of the new Weimar Constitution</a:t>
                      </a:r>
                      <a:endParaRPr lang="en-GB" sz="2800" dirty="0"/>
                    </a:p>
                  </a:txBody>
                  <a:tcPr/>
                </a:tc>
                <a:tc>
                  <a:txBody>
                    <a:bodyPr/>
                    <a:lstStyle/>
                    <a:p>
                      <a:pPr algn="ctr"/>
                      <a:r>
                        <a:rPr lang="en-GB" sz="2800" dirty="0"/>
                        <a:t>Weaknesses of the new Weimar Constitution</a:t>
                      </a:r>
                    </a:p>
                  </a:txBody>
                  <a:tcPr/>
                </a:tc>
                <a:extLst>
                  <a:ext uri="{0D108BD9-81ED-4DB2-BD59-A6C34878D82A}">
                    <a16:rowId xmlns:a16="http://schemas.microsoft.com/office/drawing/2014/main" val="10000"/>
                  </a:ext>
                </a:extLst>
              </a:tr>
              <a:tr h="5376481">
                <a:tc>
                  <a:txBody>
                    <a:bodyPr/>
                    <a:lstStyle/>
                    <a:p>
                      <a:pPr marL="285750" indent="-285750" algn="just">
                        <a:buFont typeface="Arial" pitchFamily="34" charset="0"/>
                        <a:buChar char="•"/>
                      </a:pPr>
                      <a:r>
                        <a:rPr lang="en-GB" sz="2100" b="0" i="0" kern="1200" dirty="0">
                          <a:solidFill>
                            <a:schemeClr val="dk1"/>
                          </a:solidFill>
                          <a:effectLst/>
                          <a:latin typeface="+mn-lt"/>
                          <a:ea typeface="+mn-ea"/>
                          <a:cs typeface="+mn-cs"/>
                        </a:rPr>
                        <a:t>The Bill of Rights guaranteed every German citizen freedom of speech and religion, and equality under the law.</a:t>
                      </a:r>
                    </a:p>
                    <a:p>
                      <a:pPr marL="285750" indent="-285750" algn="just">
                        <a:buFont typeface="Arial" pitchFamily="34" charset="0"/>
                        <a:buChar char="•"/>
                      </a:pPr>
                      <a:r>
                        <a:rPr lang="en-GB" sz="2100" b="0" i="0" kern="1200" dirty="0">
                          <a:solidFill>
                            <a:schemeClr val="dk1"/>
                          </a:solidFill>
                          <a:effectLst/>
                          <a:latin typeface="+mn-lt"/>
                          <a:ea typeface="+mn-ea"/>
                          <a:cs typeface="+mn-cs"/>
                        </a:rPr>
                        <a:t>All men and women over the age of 20 were given the vote. This was even better than Britain where only women over 30 could vote.</a:t>
                      </a:r>
                    </a:p>
                    <a:p>
                      <a:pPr marL="285750" indent="-285750" algn="just">
                        <a:buFont typeface="Arial" pitchFamily="34" charset="0"/>
                        <a:buChar char="•"/>
                      </a:pPr>
                      <a:r>
                        <a:rPr lang="en-GB" sz="2100" b="0" i="0" kern="1200" dirty="0">
                          <a:solidFill>
                            <a:schemeClr val="dk1"/>
                          </a:solidFill>
                          <a:effectLst/>
                          <a:latin typeface="+mn-lt"/>
                          <a:ea typeface="+mn-ea"/>
                          <a:cs typeface="+mn-cs"/>
                        </a:rPr>
                        <a:t>There was an elected president and an elected Reichstag.</a:t>
                      </a:r>
                    </a:p>
                    <a:p>
                      <a:pPr marL="285750" indent="-285750" algn="just">
                        <a:buFont typeface="Arial" pitchFamily="34" charset="0"/>
                        <a:buChar char="•"/>
                      </a:pPr>
                      <a:r>
                        <a:rPr lang="en-GB" sz="2100" b="0" i="0" kern="1200" dirty="0">
                          <a:solidFill>
                            <a:schemeClr val="dk1"/>
                          </a:solidFill>
                          <a:effectLst/>
                          <a:latin typeface="+mn-lt"/>
                          <a:ea typeface="+mn-ea"/>
                          <a:cs typeface="+mn-cs"/>
                        </a:rPr>
                        <a:t>The Reichstag made the laws and appointed the government, which had to do what the Reichstag wanted.</a:t>
                      </a:r>
                    </a:p>
                    <a:p>
                      <a:pPr marL="285750" indent="-285750" algn="just">
                        <a:buFont typeface="Arial" pitchFamily="34" charset="0"/>
                        <a:buChar char="•"/>
                      </a:pPr>
                      <a:endParaRPr lang="en-GB" sz="2100" dirty="0"/>
                    </a:p>
                  </a:txBody>
                  <a:tcPr/>
                </a:tc>
                <a:tc>
                  <a:txBody>
                    <a:bodyPr/>
                    <a:lstStyle/>
                    <a:p>
                      <a:pPr marL="285750" indent="-285750" algn="just">
                        <a:buFont typeface="Arial" pitchFamily="34" charset="0"/>
                        <a:buChar char="•"/>
                      </a:pPr>
                      <a:r>
                        <a:rPr lang="en-GB" sz="2100" b="0" i="0" kern="1200" dirty="0">
                          <a:solidFill>
                            <a:schemeClr val="dk1"/>
                          </a:solidFill>
                          <a:effectLst/>
                          <a:latin typeface="+mn-lt"/>
                          <a:ea typeface="+mn-ea"/>
                          <a:cs typeface="+mn-cs"/>
                        </a:rPr>
                        <a:t>Proportional representation - Germans voted for a party. </a:t>
                      </a:r>
                    </a:p>
                    <a:p>
                      <a:pPr marL="285750" indent="-285750" algn="just">
                        <a:buFont typeface="Arial" pitchFamily="34" charset="0"/>
                        <a:buChar char="•"/>
                      </a:pPr>
                      <a:r>
                        <a:rPr lang="en-GB" sz="2100" b="0" i="0" kern="1200" dirty="0">
                          <a:solidFill>
                            <a:schemeClr val="dk1"/>
                          </a:solidFill>
                          <a:effectLst/>
                          <a:latin typeface="+mn-lt"/>
                          <a:ea typeface="+mn-ea"/>
                          <a:cs typeface="+mn-cs"/>
                        </a:rPr>
                        <a:t>Each party was allocated seats in the Reichstag reflecting the number of people who voted for it.</a:t>
                      </a:r>
                    </a:p>
                    <a:p>
                      <a:pPr marL="285750" indent="-285750" algn="just">
                        <a:buFont typeface="Arial" pitchFamily="34" charset="0"/>
                        <a:buChar char="•"/>
                      </a:pPr>
                      <a:r>
                        <a:rPr lang="en-GB" sz="2100" b="0" i="0" kern="1200" dirty="0">
                          <a:solidFill>
                            <a:schemeClr val="dk1"/>
                          </a:solidFill>
                          <a:effectLst/>
                          <a:latin typeface="+mn-lt"/>
                          <a:ea typeface="+mn-ea"/>
                          <a:cs typeface="+mn-cs"/>
                        </a:rPr>
                        <a:t>It was a disaster as it created dozens of tiny parties, with no party strong enough to get a majority, and, therefore, no government to get its laws passed in the Reichstag. This was a major weakness of the Republic.</a:t>
                      </a:r>
                    </a:p>
                    <a:p>
                      <a:pPr marL="285750" indent="-285750" algn="just">
                        <a:buFont typeface="Arial" pitchFamily="34" charset="0"/>
                        <a:buChar char="•"/>
                      </a:pPr>
                      <a:r>
                        <a:rPr lang="en-GB" sz="2100" b="0" i="0" kern="1200" dirty="0">
                          <a:solidFill>
                            <a:schemeClr val="dk1"/>
                          </a:solidFill>
                          <a:effectLst/>
                          <a:latin typeface="+mn-lt"/>
                          <a:ea typeface="+mn-ea"/>
                          <a:cs typeface="+mn-cs"/>
                        </a:rPr>
                        <a:t>Article 48 - this said that, in an emergency, the president did not need the agreement of the Reichstag, but could issue </a:t>
                      </a:r>
                      <a:r>
                        <a:rPr lang="en-GB" sz="2100" b="0" i="1" u="none" strike="noStrike" kern="1200" dirty="0">
                          <a:solidFill>
                            <a:schemeClr val="dk1"/>
                          </a:solidFill>
                          <a:effectLst/>
                          <a:latin typeface="+mn-lt"/>
                          <a:ea typeface="+mn-ea"/>
                          <a:cs typeface="+mn-cs"/>
                        </a:rPr>
                        <a:t>decrees</a:t>
                      </a:r>
                      <a:r>
                        <a:rPr lang="en-GB" sz="2100" b="0" i="0" kern="1200" dirty="0">
                          <a:solidFill>
                            <a:schemeClr val="dk1"/>
                          </a:solidFill>
                          <a:effectLst/>
                          <a:latin typeface="+mn-lt"/>
                          <a:ea typeface="+mn-ea"/>
                          <a:cs typeface="+mn-cs"/>
                        </a:rPr>
                        <a:t>. </a:t>
                      </a:r>
                    </a:p>
                    <a:p>
                      <a:pPr marL="285750" indent="-285750" algn="just">
                        <a:buFont typeface="Arial" pitchFamily="34" charset="0"/>
                        <a:buChar char="•"/>
                      </a:pPr>
                      <a:r>
                        <a:rPr lang="en-GB" sz="2100" b="0" i="0" kern="1200" dirty="0">
                          <a:solidFill>
                            <a:schemeClr val="dk1"/>
                          </a:solidFill>
                          <a:effectLst/>
                          <a:latin typeface="+mn-lt"/>
                          <a:ea typeface="+mn-ea"/>
                          <a:cs typeface="+mn-cs"/>
                        </a:rPr>
                        <a:t>The problem with this was that it did not say what an emergency was, and in the end, it turned out to be a back door that Hitler used to take power legally.</a:t>
                      </a:r>
                    </a:p>
                    <a:p>
                      <a:pPr marL="285750" indent="-285750" algn="just">
                        <a:buFont typeface="Arial" pitchFamily="34" charset="0"/>
                        <a:buChar char="•"/>
                      </a:pPr>
                      <a:endParaRPr lang="en-GB" sz="2100" dirty="0"/>
                    </a:p>
                  </a:txBody>
                  <a:tcPr/>
                </a:tc>
                <a:extLst>
                  <a:ext uri="{0D108BD9-81ED-4DB2-BD59-A6C34878D82A}">
                    <a16:rowId xmlns:a16="http://schemas.microsoft.com/office/drawing/2014/main" val="10001"/>
                  </a:ext>
                </a:extLst>
              </a:tr>
            </a:tbl>
          </a:graphicData>
        </a:graphic>
      </p:graphicFrame>
      <p:sp>
        <p:nvSpPr>
          <p:cNvPr id="3" name="Rectangle 2"/>
          <p:cNvSpPr/>
          <p:nvPr/>
        </p:nvSpPr>
        <p:spPr>
          <a:xfrm>
            <a:off x="108488" y="5145437"/>
            <a:ext cx="5858359" cy="158082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600" b="1" dirty="0">
                <a:solidFill>
                  <a:srgbClr val="002060"/>
                </a:solidFill>
              </a:rPr>
              <a:t>How close were your predictions about the strengths and weaknesses of the Weimar Constitution?</a:t>
            </a:r>
          </a:p>
        </p:txBody>
      </p:sp>
    </p:spTree>
    <p:extLst>
      <p:ext uri="{BB962C8B-B14F-4D97-AF65-F5344CB8AC3E}">
        <p14:creationId xmlns:p14="http://schemas.microsoft.com/office/powerpoint/2010/main" val="421628087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70485"/>
            <a:ext cx="9404723" cy="700265"/>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3600" b="1" dirty="0">
                <a:solidFill>
                  <a:schemeClr val="tx1"/>
                </a:solidFill>
              </a:rPr>
              <a:t>Homework:</a:t>
            </a:r>
          </a:p>
        </p:txBody>
      </p:sp>
      <p:pic>
        <p:nvPicPr>
          <p:cNvPr id="2050" name="Picture 2" descr="Image result for homework png"/>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9960" y="1118721"/>
            <a:ext cx="4876800" cy="48768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401519" y="1348353"/>
            <a:ext cx="7485681" cy="4154984"/>
          </a:xfrm>
          <a:prstGeom prst="rect">
            <a:avLst/>
          </a:prstGeom>
          <a:noFill/>
        </p:spPr>
        <p:txBody>
          <a:bodyPr wrap="square" rtlCol="0">
            <a:spAutoFit/>
          </a:bodyPr>
          <a:lstStyle/>
          <a:p>
            <a:pPr algn="just"/>
            <a:r>
              <a:rPr lang="en-GB" sz="4400" b="1" dirty="0"/>
              <a:t>You need to complete the Source/Interpretation task sheet that you have been given by your teacher.</a:t>
            </a:r>
          </a:p>
          <a:p>
            <a:pPr algn="just"/>
            <a:endParaRPr lang="en-GB" sz="4400" b="1" dirty="0"/>
          </a:p>
          <a:p>
            <a:pPr algn="just"/>
            <a:r>
              <a:rPr lang="en-GB" sz="4400" b="1" dirty="0"/>
              <a:t>It is due in next lesson.</a:t>
            </a:r>
          </a:p>
        </p:txBody>
      </p:sp>
    </p:spTree>
    <p:extLst>
      <p:ext uri="{BB962C8B-B14F-4D97-AF65-F5344CB8AC3E}">
        <p14:creationId xmlns:p14="http://schemas.microsoft.com/office/powerpoint/2010/main" val="277768928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667" y="189247"/>
            <a:ext cx="9404723" cy="1400530"/>
          </a:xfrm>
        </p:spPr>
        <p:txBody>
          <a:bodyPr/>
          <a:lstStyle/>
          <a:p>
            <a:r>
              <a:rPr lang="en-GB" b="1" dirty="0">
                <a:solidFill>
                  <a:schemeClr val="tx1"/>
                </a:solidFill>
              </a:rPr>
              <a:t>Generally Unpopular…</a:t>
            </a:r>
          </a:p>
        </p:txBody>
      </p:sp>
      <p:sp>
        <p:nvSpPr>
          <p:cNvPr id="3" name="Content Placeholder 2"/>
          <p:cNvSpPr>
            <a:spLocks noGrp="1"/>
          </p:cNvSpPr>
          <p:nvPr>
            <p:ph idx="1"/>
          </p:nvPr>
        </p:nvSpPr>
        <p:spPr>
          <a:xfrm>
            <a:off x="188913" y="968036"/>
            <a:ext cx="6165393" cy="5889964"/>
          </a:xfrm>
        </p:spPr>
        <p:txBody>
          <a:bodyPr>
            <a:normAutofit fontScale="92500" lnSpcReduction="20000"/>
          </a:bodyPr>
          <a:lstStyle/>
          <a:p>
            <a:pPr algn="just"/>
            <a:r>
              <a:rPr lang="en-GB" sz="2800" dirty="0"/>
              <a:t>On 28 June 1919 the Treaty of Versailles was agreed upon and signed in Paris.</a:t>
            </a:r>
          </a:p>
          <a:p>
            <a:pPr algn="just"/>
            <a:r>
              <a:rPr lang="en-GB" sz="2800" dirty="0"/>
              <a:t>The German people welcomed peace in Europe but they were deeply unhappy with the terms of the Treaty of Versailles that was forced upon them.</a:t>
            </a:r>
          </a:p>
          <a:p>
            <a:pPr algn="just"/>
            <a:r>
              <a:rPr lang="en-GB" sz="2800" dirty="0"/>
              <a:t>This made the Weimar Republic unpopular as they had no choice but to sign then treaty and Germans felt that they had been stabbed in the back by them.</a:t>
            </a:r>
          </a:p>
          <a:p>
            <a:pPr marL="0" indent="0" algn="just">
              <a:buNone/>
            </a:pPr>
            <a:endParaRPr lang="en-GB" sz="2800" dirty="0"/>
          </a:p>
          <a:p>
            <a:pPr marL="0" indent="0" algn="just">
              <a:buNone/>
            </a:pPr>
            <a:r>
              <a:rPr lang="en-GB" sz="2800" dirty="0"/>
              <a:t>Complete the sheet that you have been given,</a:t>
            </a:r>
          </a:p>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38454">
            <a:off x="7244139" y="254935"/>
            <a:ext cx="4375424" cy="628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225442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66" y="224118"/>
            <a:ext cx="9404723" cy="1400530"/>
          </a:xfrm>
        </p:spPr>
        <p:txBody>
          <a:bodyPr>
            <a:normAutofit/>
          </a:bodyPr>
          <a:lstStyle/>
          <a:p>
            <a:r>
              <a:rPr lang="en-GB" b="1" dirty="0">
                <a:solidFill>
                  <a:schemeClr val="tx1"/>
                </a:solidFill>
              </a:rPr>
              <a:t>Plenary</a:t>
            </a:r>
          </a:p>
        </p:txBody>
      </p:sp>
      <p:pic>
        <p:nvPicPr>
          <p:cNvPr id="3074" name="Picture 2" descr="Related image"/>
          <p:cNvPicPr>
            <a:picLocks noChangeAspect="1" noChangeArrowheads="1"/>
          </p:cNvPicPr>
          <p:nvPr/>
        </p:nvPicPr>
        <p:blipFill rotWithShape="1">
          <a:blip r:embed="rId2">
            <a:extLst>
              <a:ext uri="{28A0092B-C50C-407E-A947-70E740481C1C}">
                <a14:useLocalDpi xmlns:a14="http://schemas.microsoft.com/office/drawing/2010/main" val="0"/>
              </a:ext>
            </a:extLst>
          </a:blip>
          <a:srcRect l="10976" r="15048"/>
          <a:stretch/>
        </p:blipFill>
        <p:spPr bwMode="auto">
          <a:xfrm>
            <a:off x="185980" y="1146875"/>
            <a:ext cx="7516678" cy="55529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950631" y="1441342"/>
            <a:ext cx="3967566" cy="5355312"/>
          </a:xfrm>
          <a:prstGeom prst="rect">
            <a:avLst/>
          </a:prstGeom>
          <a:noFill/>
        </p:spPr>
        <p:txBody>
          <a:bodyPr wrap="square" rtlCol="0">
            <a:spAutoFit/>
          </a:bodyPr>
          <a:lstStyle/>
          <a:p>
            <a:pPr lvl="0" algn="ctr"/>
            <a:r>
              <a:rPr lang="en-GB" sz="5400" b="1" dirty="0"/>
              <a:t>Prediction – what will happen next? Why do you think this?</a:t>
            </a:r>
            <a:endParaRPr lang="en-GB" sz="5400" dirty="0"/>
          </a:p>
          <a:p>
            <a:endParaRPr lang="en-GB" dirty="0"/>
          </a:p>
        </p:txBody>
      </p:sp>
    </p:spTree>
    <p:extLst>
      <p:ext uri="{BB962C8B-B14F-4D97-AF65-F5344CB8AC3E}">
        <p14:creationId xmlns:p14="http://schemas.microsoft.com/office/powerpoint/2010/main" val="340993406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5" name="Rectangle 4"/>
          <p:cNvSpPr/>
          <p:nvPr/>
        </p:nvSpPr>
        <p:spPr>
          <a:xfrm>
            <a:off x="5411859"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Friday, 4 December 2020</a:t>
            </a:fld>
            <a:endParaRPr lang="en-GB" b="1" u="sng" dirty="0">
              <a:solidFill>
                <a:schemeClr val="tx1"/>
              </a:solidFill>
              <a:latin typeface="Century Gothic" charset="0"/>
              <a:ea typeface="Century Gothic" charset="0"/>
              <a:cs typeface="Century Gothic" charset="0"/>
            </a:endParaRPr>
          </a:p>
        </p:txBody>
      </p:sp>
      <p:sp>
        <p:nvSpPr>
          <p:cNvPr id="6" name="Title 1"/>
          <p:cNvSpPr txBox="1">
            <a:spLocks/>
          </p:cNvSpPr>
          <p:nvPr/>
        </p:nvSpPr>
        <p:spPr>
          <a:xfrm>
            <a:off x="-32991" y="520863"/>
            <a:ext cx="10517748" cy="135979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b="1" u="sng" dirty="0">
                <a:solidFill>
                  <a:schemeClr val="tx1"/>
                </a:solidFill>
              </a:rPr>
              <a:t>Early Challenges to the Weimar Republic 1919-1923</a:t>
            </a:r>
          </a:p>
        </p:txBody>
      </p:sp>
      <p:pic>
        <p:nvPicPr>
          <p:cNvPr id="4098" name="Picture 2" descr="Image result for challenge"/>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1365" y="1346775"/>
            <a:ext cx="6992357" cy="218161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challenge"/>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37708" y="1200759"/>
            <a:ext cx="4678101" cy="282869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challenge pn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000" b="100000" l="6286" r="95429">
                        <a14:foregroundMark x1="20000" y1="34000" x2="24429" y2="31667"/>
                        <a14:foregroundMark x1="11857" y1="49667" x2="16286" y2="43000"/>
                        <a14:foregroundMark x1="27286" y1="41333" x2="32143" y2="37000"/>
                        <a14:foregroundMark x1="36143" y1="44333" x2="38714" y2="40000"/>
                        <a14:foregroundMark x1="41857" y1="43000" x2="46143" y2="42667"/>
                        <a14:foregroundMark x1="48857" y1="47000" x2="53714" y2="42000"/>
                        <a14:foregroundMark x1="58571" y1="27333" x2="59571" y2="40000"/>
                      </a14:backgroundRemoval>
                    </a14:imgEffect>
                  </a14:imgLayer>
                </a14:imgProps>
              </a:ext>
              <a:ext uri="{28A0092B-C50C-407E-A947-70E740481C1C}">
                <a14:useLocalDpi xmlns:a14="http://schemas.microsoft.com/office/drawing/2010/main" val="0"/>
              </a:ext>
            </a:extLst>
          </a:blip>
          <a:srcRect/>
          <a:stretch>
            <a:fillRect/>
          </a:stretch>
        </p:blipFill>
        <p:spPr bwMode="auto">
          <a:xfrm>
            <a:off x="5807494" y="4000500"/>
            <a:ext cx="666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80447" y="4305623"/>
            <a:ext cx="5532895" cy="2247254"/>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002060"/>
                </a:solidFill>
              </a:rPr>
              <a:t>Starter Challenge</a:t>
            </a:r>
          </a:p>
          <a:p>
            <a:pPr algn="ctr"/>
            <a:endParaRPr lang="en-GB" sz="2000" b="1" dirty="0">
              <a:solidFill>
                <a:srgbClr val="002060"/>
              </a:solidFill>
            </a:endParaRPr>
          </a:p>
          <a:p>
            <a:pPr algn="ctr"/>
            <a:r>
              <a:rPr lang="en-GB" sz="2000" b="1" dirty="0" err="1">
                <a:solidFill>
                  <a:srgbClr val="002060"/>
                </a:solidFill>
              </a:rPr>
              <a:t>Exlplain</a:t>
            </a:r>
            <a:r>
              <a:rPr lang="en-GB" sz="2000" b="1" dirty="0">
                <a:solidFill>
                  <a:srgbClr val="002060"/>
                </a:solidFill>
              </a:rPr>
              <a:t> in your own words what you think:</a:t>
            </a:r>
          </a:p>
          <a:p>
            <a:pPr marL="342900" indent="-342900" algn="ctr">
              <a:buAutoNum type="arabicPeriod"/>
            </a:pPr>
            <a:r>
              <a:rPr lang="en-GB" sz="2000" b="1" dirty="0">
                <a:solidFill>
                  <a:srgbClr val="002060"/>
                </a:solidFill>
              </a:rPr>
              <a:t>The word challenge means.</a:t>
            </a:r>
          </a:p>
          <a:p>
            <a:pPr marL="342900" indent="-342900" algn="ctr">
              <a:buAutoNum type="arabicPeriod"/>
            </a:pPr>
            <a:r>
              <a:rPr lang="en-GB" sz="2000" b="1" dirty="0">
                <a:solidFill>
                  <a:srgbClr val="002060"/>
                </a:solidFill>
              </a:rPr>
              <a:t>3 challenges that the Weimar Republic could face.</a:t>
            </a:r>
          </a:p>
        </p:txBody>
      </p:sp>
    </p:spTree>
    <p:extLst>
      <p:ext uri="{BB962C8B-B14F-4D97-AF65-F5344CB8AC3E}">
        <p14:creationId xmlns:p14="http://schemas.microsoft.com/office/powerpoint/2010/main" val="188844991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1434" y="-152166"/>
            <a:ext cx="11449195" cy="1359793"/>
          </a:xfrm>
        </p:spPr>
        <p:txBody>
          <a:bodyPr/>
          <a:lstStyle/>
          <a:p>
            <a:pPr algn="ctr"/>
            <a:r>
              <a:rPr lang="en-GB" sz="3200" b="1" u="sng" dirty="0">
                <a:solidFill>
                  <a:schemeClr val="tx1"/>
                </a:solidFill>
              </a:rPr>
              <a:t>Early Challenges to the Weimar Republic 1919-1923</a:t>
            </a:r>
          </a:p>
        </p:txBody>
      </p:sp>
      <p:sp>
        <p:nvSpPr>
          <p:cNvPr id="3" name="Subtitle 2"/>
          <p:cNvSpPr>
            <a:spLocks noGrp="1"/>
          </p:cNvSpPr>
          <p:nvPr>
            <p:ph type="subTitle" idx="1"/>
          </p:nvPr>
        </p:nvSpPr>
        <p:spPr>
          <a:xfrm>
            <a:off x="360218" y="2402007"/>
            <a:ext cx="11449195" cy="2402006"/>
          </a:xfrm>
          <a:solidFill>
            <a:schemeClr val="tx1"/>
          </a:solidFill>
        </p:spPr>
        <p:txBody>
          <a:bodyPr>
            <a:normAutofit fontScale="92500" lnSpcReduction="20000"/>
          </a:bodyPr>
          <a:lstStyle/>
          <a:p>
            <a:pPr lvl="0"/>
            <a:r>
              <a:rPr lang="en-GB" b="1" dirty="0">
                <a:solidFill>
                  <a:srgbClr val="002060"/>
                </a:solidFill>
              </a:rPr>
              <a:t>Learning Objectives:</a:t>
            </a:r>
          </a:p>
          <a:p>
            <a:pPr marL="342900" indent="-342900" algn="just">
              <a:buFont typeface="Arial" pitchFamily="34" charset="0"/>
              <a:buChar char="•"/>
            </a:pPr>
            <a:r>
              <a:rPr lang="en-GB" sz="2400" dirty="0">
                <a:solidFill>
                  <a:srgbClr val="002060"/>
                </a:solidFill>
              </a:rPr>
              <a:t>All students will understand how the different early challenges to the </a:t>
            </a:r>
            <a:r>
              <a:rPr lang="en-GB" sz="2400" dirty="0" err="1">
                <a:solidFill>
                  <a:srgbClr val="002060"/>
                </a:solidFill>
              </a:rPr>
              <a:t>weimar</a:t>
            </a:r>
            <a:r>
              <a:rPr lang="en-GB" sz="2400" dirty="0">
                <a:solidFill>
                  <a:srgbClr val="002060"/>
                </a:solidFill>
              </a:rPr>
              <a:t> republic.</a:t>
            </a:r>
          </a:p>
          <a:p>
            <a:pPr marL="342900" indent="-342900" algn="just">
              <a:buFont typeface="Arial" pitchFamily="34" charset="0"/>
              <a:buChar char="•"/>
            </a:pPr>
            <a:r>
              <a:rPr lang="en-GB" sz="2400" dirty="0">
                <a:solidFill>
                  <a:srgbClr val="002060"/>
                </a:solidFill>
              </a:rPr>
              <a:t>Most students will be able to identify the impact of the treaty of </a:t>
            </a:r>
            <a:r>
              <a:rPr lang="en-GB" sz="2400" dirty="0" err="1">
                <a:solidFill>
                  <a:srgbClr val="002060"/>
                </a:solidFill>
              </a:rPr>
              <a:t>versailles</a:t>
            </a:r>
            <a:r>
              <a:rPr lang="en-GB" sz="2400" dirty="0">
                <a:solidFill>
                  <a:srgbClr val="002060"/>
                </a:solidFill>
              </a:rPr>
              <a:t>.</a:t>
            </a:r>
          </a:p>
          <a:p>
            <a:pPr marL="342900" indent="-342900" algn="just">
              <a:buFont typeface="Arial" pitchFamily="34" charset="0"/>
              <a:buChar char="•"/>
            </a:pPr>
            <a:r>
              <a:rPr lang="en-GB" sz="2400" dirty="0">
                <a:solidFill>
                  <a:srgbClr val="002060"/>
                </a:solidFill>
              </a:rPr>
              <a:t>Some students will be able to ASSESS THE threats from the left and right wing politicians including events </a:t>
            </a:r>
            <a:r>
              <a:rPr lang="en-GB" sz="2400" dirty="0" err="1">
                <a:solidFill>
                  <a:srgbClr val="002060"/>
                </a:solidFill>
              </a:rPr>
              <a:t>in1923</a:t>
            </a:r>
            <a:r>
              <a:rPr lang="en-GB" sz="2400" dirty="0">
                <a:solidFill>
                  <a:srgbClr val="002060"/>
                </a:solidFill>
              </a:rPr>
              <a:t>.</a:t>
            </a:r>
            <a:endParaRPr lang="en-GB" sz="2400" dirty="0">
              <a:solidFill>
                <a:srgbClr val="002060"/>
              </a:solidFill>
              <a:latin typeface="Century Gothic" pitchFamily="34" charset="0"/>
            </a:endParaRPr>
          </a:p>
        </p:txBody>
      </p:sp>
      <p:sp>
        <p:nvSpPr>
          <p:cNvPr id="4" name="Rectangle 3"/>
          <p:cNvSpPr/>
          <p:nvPr/>
        </p:nvSpPr>
        <p:spPr>
          <a:xfrm>
            <a:off x="5427127"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Friday, 4 December 2020</a:t>
            </a:fld>
            <a:endParaRPr lang="en-GB" b="1" u="sng" dirty="0">
              <a:solidFill>
                <a:schemeClr val="tx1"/>
              </a:solidFill>
              <a:latin typeface="Century Gothic" charset="0"/>
              <a:ea typeface="Century Gothic" charset="0"/>
              <a:cs typeface="Century Gothic" charset="0"/>
            </a:endParaRPr>
          </a:p>
        </p:txBody>
      </p:sp>
      <p:sp>
        <p:nvSpPr>
          <p:cNvPr id="5"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7" name="Subtitle 2"/>
          <p:cNvSpPr txBox="1">
            <a:spLocks/>
          </p:cNvSpPr>
          <p:nvPr/>
        </p:nvSpPr>
        <p:spPr>
          <a:xfrm>
            <a:off x="360218" y="4916326"/>
            <a:ext cx="4580272"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KEY WORDS THIS LESSON:</a:t>
            </a:r>
          </a:p>
          <a:p>
            <a:r>
              <a:rPr lang="en-GB" dirty="0">
                <a:solidFill>
                  <a:srgbClr val="002060"/>
                </a:solidFill>
              </a:rPr>
              <a:t>Armistice, </a:t>
            </a:r>
            <a:r>
              <a:rPr lang="en-GB" dirty="0" err="1">
                <a:solidFill>
                  <a:srgbClr val="002060"/>
                </a:solidFill>
              </a:rPr>
              <a:t>reichstag</a:t>
            </a:r>
            <a:r>
              <a:rPr lang="en-GB" dirty="0">
                <a:solidFill>
                  <a:srgbClr val="002060"/>
                </a:solidFill>
              </a:rPr>
              <a:t>, inflation, hyperinflation</a:t>
            </a:r>
          </a:p>
          <a:p>
            <a:r>
              <a:rPr lang="en-GB" dirty="0">
                <a:solidFill>
                  <a:srgbClr val="002060"/>
                </a:solidFill>
              </a:rPr>
              <a:t> </a:t>
            </a:r>
          </a:p>
        </p:txBody>
      </p:sp>
      <p:sp>
        <p:nvSpPr>
          <p:cNvPr id="8" name="Subtitle 2"/>
          <p:cNvSpPr txBox="1">
            <a:spLocks/>
          </p:cNvSpPr>
          <p:nvPr/>
        </p:nvSpPr>
        <p:spPr>
          <a:xfrm>
            <a:off x="5049672" y="4916326"/>
            <a:ext cx="6759741"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HOMEWORK:</a:t>
            </a:r>
          </a:p>
          <a:p>
            <a:r>
              <a:rPr lang="en-GB" dirty="0">
                <a:solidFill>
                  <a:srgbClr val="002060"/>
                </a:solidFill>
              </a:rPr>
              <a:t> </a:t>
            </a:r>
          </a:p>
          <a:p>
            <a:endParaRPr lang="en-GB" b="1" dirty="0">
              <a:solidFill>
                <a:srgbClr val="002060"/>
              </a:solidFill>
            </a:endParaRPr>
          </a:p>
        </p:txBody>
      </p:sp>
    </p:spTree>
    <p:extLst>
      <p:ext uri="{BB962C8B-B14F-4D97-AF65-F5344CB8AC3E}">
        <p14:creationId xmlns:p14="http://schemas.microsoft.com/office/powerpoint/2010/main" val="202277858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654" y="220243"/>
            <a:ext cx="9404723" cy="1400530"/>
          </a:xfrm>
        </p:spPr>
        <p:txBody>
          <a:bodyPr/>
          <a:lstStyle/>
          <a:p>
            <a:r>
              <a:rPr lang="en-GB" b="1" dirty="0">
                <a:solidFill>
                  <a:schemeClr val="tx1"/>
                </a:solidFill>
                <a:latin typeface="+mn-lt"/>
              </a:rPr>
              <a:t>Left Wing Threats</a:t>
            </a:r>
          </a:p>
        </p:txBody>
      </p:sp>
      <p:sp>
        <p:nvSpPr>
          <p:cNvPr id="3" name="Content Placeholder 2"/>
          <p:cNvSpPr>
            <a:spLocks noGrp="1"/>
          </p:cNvSpPr>
          <p:nvPr>
            <p:ph idx="1"/>
          </p:nvPr>
        </p:nvSpPr>
        <p:spPr>
          <a:xfrm>
            <a:off x="297400" y="1401989"/>
            <a:ext cx="11574301" cy="5184791"/>
          </a:xfrm>
        </p:spPr>
        <p:txBody>
          <a:bodyPr>
            <a:normAutofit lnSpcReduction="10000"/>
          </a:bodyPr>
          <a:lstStyle/>
          <a:p>
            <a:pPr marL="0" indent="0" algn="just">
              <a:buNone/>
            </a:pPr>
            <a:r>
              <a:rPr lang="en-GB" dirty="0"/>
              <a:t>Extreme parties from the left and right wing made up about 20% of politicians in the Reichstag. This made both Left and Right Wing Parties a threat.</a:t>
            </a:r>
          </a:p>
          <a:p>
            <a:pPr algn="just"/>
            <a:r>
              <a:rPr lang="en-GB" b="1" dirty="0"/>
              <a:t>Left-wing Rebellions</a:t>
            </a:r>
          </a:p>
          <a:p>
            <a:pPr algn="just"/>
            <a:r>
              <a:rPr lang="en-GB" dirty="0"/>
              <a:t>The Communist Party (KPD) hated the new government:</a:t>
            </a:r>
          </a:p>
          <a:p>
            <a:pPr algn="just"/>
            <a:r>
              <a:rPr lang="en-GB" dirty="0"/>
              <a:t>In January 1919, 50,000 Spartacists rebelled in Berlin, led by Rosa Luxemburg and Karl </a:t>
            </a:r>
            <a:r>
              <a:rPr lang="en-GB" dirty="0" err="1"/>
              <a:t>Leibknecht</a:t>
            </a:r>
            <a:r>
              <a:rPr lang="en-GB" dirty="0"/>
              <a:t>.</a:t>
            </a:r>
          </a:p>
          <a:p>
            <a:pPr algn="just"/>
            <a:r>
              <a:rPr lang="en-GB" dirty="0"/>
              <a:t>In 1919, Communist Workers’ Councils seized power all over Germany, and a Communist ‘People’s Government’ took power in Bavaria.</a:t>
            </a:r>
          </a:p>
          <a:p>
            <a:pPr algn="just"/>
            <a:r>
              <a:rPr lang="en-GB" dirty="0"/>
              <a:t>100,000 workers took to the street in support of the Spartacists.</a:t>
            </a:r>
          </a:p>
          <a:p>
            <a:pPr algn="just"/>
            <a:r>
              <a:rPr lang="en-GB" dirty="0"/>
              <a:t>Rioters seized control of the government controlled newspaper and telegraph offices in an attempt to control communications.</a:t>
            </a:r>
          </a:p>
          <a:p>
            <a:pPr algn="just"/>
            <a:r>
              <a:rPr lang="en-GB" dirty="0"/>
              <a:t>In 1920, after the failure of the </a:t>
            </a:r>
            <a:r>
              <a:rPr lang="en-GB" dirty="0" err="1"/>
              <a:t>Kapp</a:t>
            </a:r>
            <a:r>
              <a:rPr lang="en-GB" dirty="0"/>
              <a:t> Putsch, a paramilitary group called the Red Army rebelled in the Ruhr.</a:t>
            </a:r>
          </a:p>
          <a:p>
            <a:pPr algn="just"/>
            <a:r>
              <a:rPr lang="en-GB" dirty="0"/>
              <a:t>It looked like the Weimar Republic were losing control  of Berlin.</a:t>
            </a:r>
          </a:p>
          <a:p>
            <a:endParaRPr lang="en-GB" dirty="0"/>
          </a:p>
        </p:txBody>
      </p:sp>
    </p:spTree>
    <p:extLst>
      <p:ext uri="{BB962C8B-B14F-4D97-AF65-F5344CB8AC3E}">
        <p14:creationId xmlns:p14="http://schemas.microsoft.com/office/powerpoint/2010/main" val="229245782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654" y="220243"/>
            <a:ext cx="9404723" cy="1400530"/>
          </a:xfrm>
        </p:spPr>
        <p:txBody>
          <a:bodyPr/>
          <a:lstStyle/>
          <a:p>
            <a:r>
              <a:rPr lang="en-GB" b="1" dirty="0">
                <a:solidFill>
                  <a:schemeClr val="tx1"/>
                </a:solidFill>
                <a:latin typeface="+mn-lt"/>
              </a:rPr>
              <a:t>Right Wing Threats</a:t>
            </a:r>
          </a:p>
        </p:txBody>
      </p:sp>
      <p:sp>
        <p:nvSpPr>
          <p:cNvPr id="3" name="Content Placeholder 2"/>
          <p:cNvSpPr>
            <a:spLocks noGrp="1"/>
          </p:cNvSpPr>
          <p:nvPr>
            <p:ph idx="1"/>
          </p:nvPr>
        </p:nvSpPr>
        <p:spPr>
          <a:xfrm>
            <a:off x="297400" y="1401989"/>
            <a:ext cx="11574301" cy="5184791"/>
          </a:xfrm>
        </p:spPr>
        <p:txBody>
          <a:bodyPr>
            <a:normAutofit lnSpcReduction="10000"/>
          </a:bodyPr>
          <a:lstStyle/>
          <a:p>
            <a:pPr marL="0" indent="0" algn="just">
              <a:buNone/>
            </a:pPr>
            <a:r>
              <a:rPr lang="en-GB" dirty="0"/>
              <a:t>Extreme parties from the left and right wing made up about 20% of politicians in the Reichstag. This made both Left and Right Wing Parties a threat.</a:t>
            </a:r>
          </a:p>
          <a:p>
            <a:r>
              <a:rPr lang="en-GB" b="1" dirty="0"/>
              <a:t>Right-wing Terrorism</a:t>
            </a:r>
          </a:p>
          <a:p>
            <a:pPr algn="just"/>
            <a:r>
              <a:rPr lang="en-GB" dirty="0"/>
              <a:t>Many right-wing groups hated the new government for signing the Versailles Treaty.</a:t>
            </a:r>
          </a:p>
          <a:p>
            <a:pPr algn="just"/>
            <a:r>
              <a:rPr lang="en-GB" dirty="0"/>
              <a:t>The </a:t>
            </a:r>
            <a:r>
              <a:rPr lang="en-GB" dirty="0" err="1"/>
              <a:t>Kapp</a:t>
            </a:r>
            <a:r>
              <a:rPr lang="en-GB" dirty="0"/>
              <a:t> Putsch (March 1920) was a Freikorps brigade which  rebelled against the Treaty of Versailles, led by Dr Wolfgang </a:t>
            </a:r>
            <a:r>
              <a:rPr lang="en-GB" dirty="0" err="1"/>
              <a:t>Kapp</a:t>
            </a:r>
            <a:r>
              <a:rPr lang="en-GB" dirty="0"/>
              <a:t>.  </a:t>
            </a:r>
          </a:p>
          <a:p>
            <a:pPr algn="just"/>
            <a:r>
              <a:rPr lang="en-GB" dirty="0"/>
              <a:t>It took over Berlin and tried to bring back the Kaiser.</a:t>
            </a:r>
          </a:p>
          <a:p>
            <a:pPr algn="just"/>
            <a:r>
              <a:rPr lang="en-GB" dirty="0"/>
              <a:t>Nationalist terrorist groups murdered 356 politicians.  </a:t>
            </a:r>
          </a:p>
          <a:p>
            <a:pPr algn="just"/>
            <a:r>
              <a:rPr lang="en-GB" dirty="0"/>
              <a:t>In August 1921 Matthias </a:t>
            </a:r>
            <a:r>
              <a:rPr lang="en-GB" dirty="0" err="1"/>
              <a:t>Erzberger</a:t>
            </a:r>
            <a:r>
              <a:rPr lang="en-GB" dirty="0"/>
              <a:t>, the man who signed the armistice (and therefore a 'November criminal'), was shot.  </a:t>
            </a:r>
          </a:p>
          <a:p>
            <a:pPr algn="just"/>
            <a:r>
              <a:rPr lang="en-GB" dirty="0"/>
              <a:t>In 1922, they assassinated Walter </a:t>
            </a:r>
            <a:r>
              <a:rPr lang="en-GB" dirty="0" err="1"/>
              <a:t>Rathenau</a:t>
            </a:r>
            <a:r>
              <a:rPr lang="en-GB" dirty="0"/>
              <a:t>, the </a:t>
            </a:r>
            <a:r>
              <a:rPr lang="en-GB" dirty="0" err="1"/>
              <a:t>SPD</a:t>
            </a:r>
            <a:r>
              <a:rPr lang="en-GB" dirty="0"/>
              <a:t> foreign minister, because he made a treaty with Russia.</a:t>
            </a:r>
          </a:p>
          <a:p>
            <a:pPr algn="just"/>
            <a:r>
              <a:rPr lang="en-GB" dirty="0" err="1"/>
              <a:t>Kapp</a:t>
            </a:r>
            <a:r>
              <a:rPr lang="en-GB" dirty="0"/>
              <a:t> realised he could not lead the country and ran away. The rebellion collapsed and the Weimar Government returned – the military had not helped at all.</a:t>
            </a:r>
          </a:p>
          <a:p>
            <a:endParaRPr lang="en-GB" dirty="0"/>
          </a:p>
        </p:txBody>
      </p:sp>
    </p:spTree>
    <p:extLst>
      <p:ext uri="{BB962C8B-B14F-4D97-AF65-F5344CB8AC3E}">
        <p14:creationId xmlns:p14="http://schemas.microsoft.com/office/powerpoint/2010/main" val="298878765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486" y="49764"/>
            <a:ext cx="9404723" cy="1400530"/>
          </a:xfrm>
        </p:spPr>
        <p:txBody>
          <a:bodyPr/>
          <a:lstStyle/>
          <a:p>
            <a:r>
              <a:rPr lang="en-GB" b="1" dirty="0">
                <a:solidFill>
                  <a:schemeClr val="tx1"/>
                </a:solidFill>
              </a:rPr>
              <a:t>Private Armies</a:t>
            </a:r>
          </a:p>
        </p:txBody>
      </p:sp>
      <p:sp>
        <p:nvSpPr>
          <p:cNvPr id="3" name="Content Placeholder 2"/>
          <p:cNvSpPr>
            <a:spLocks noGrp="1"/>
          </p:cNvSpPr>
          <p:nvPr>
            <p:ph idx="1"/>
          </p:nvPr>
        </p:nvSpPr>
        <p:spPr>
          <a:xfrm>
            <a:off x="142419" y="1293501"/>
            <a:ext cx="6459860" cy="4195481"/>
          </a:xfrm>
        </p:spPr>
        <p:txBody>
          <a:bodyPr>
            <a:noAutofit/>
          </a:bodyPr>
          <a:lstStyle/>
          <a:p>
            <a:pPr marL="0" indent="0" algn="just">
              <a:buNone/>
            </a:pPr>
            <a:r>
              <a:rPr lang="en-GB" sz="2400" dirty="0"/>
              <a:t>With so many politicians being murdered many political parties created their own private security forces:</a:t>
            </a:r>
          </a:p>
          <a:p>
            <a:pPr algn="just"/>
            <a:r>
              <a:rPr lang="en-GB" sz="2400" b="1" dirty="0"/>
              <a:t>Red Front Fighters </a:t>
            </a:r>
            <a:r>
              <a:rPr lang="en-GB" sz="2400" dirty="0"/>
              <a:t>– </a:t>
            </a:r>
            <a:r>
              <a:rPr lang="en-GB" sz="2400" dirty="0" err="1"/>
              <a:t>KPD’s</a:t>
            </a:r>
            <a:r>
              <a:rPr lang="en-GB" sz="2400" dirty="0"/>
              <a:t> private army made up from ex-soldiers.</a:t>
            </a:r>
          </a:p>
          <a:p>
            <a:pPr algn="just"/>
            <a:r>
              <a:rPr lang="en-GB" sz="2400" b="1" dirty="0"/>
              <a:t>Steel Helmets </a:t>
            </a:r>
            <a:r>
              <a:rPr lang="en-GB" sz="2400" dirty="0"/>
              <a:t>– </a:t>
            </a:r>
            <a:r>
              <a:rPr lang="en-GB" sz="2400" dirty="0" err="1"/>
              <a:t>DNVP’s</a:t>
            </a:r>
            <a:r>
              <a:rPr lang="en-GB" sz="2400" dirty="0"/>
              <a:t> private army.</a:t>
            </a:r>
          </a:p>
          <a:p>
            <a:pPr algn="just"/>
            <a:r>
              <a:rPr lang="en-GB" sz="2400" b="1" dirty="0"/>
              <a:t>Black Red Gold Flag </a:t>
            </a:r>
            <a:r>
              <a:rPr lang="en-GB" sz="2400" dirty="0"/>
              <a:t>– </a:t>
            </a:r>
            <a:r>
              <a:rPr lang="en-GB" sz="2400" dirty="0" err="1"/>
              <a:t>SPD</a:t>
            </a:r>
            <a:r>
              <a:rPr lang="en-GB" sz="2400" dirty="0"/>
              <a:t> version of a private army.</a:t>
            </a:r>
          </a:p>
          <a:p>
            <a:pPr marL="0" indent="0" algn="just">
              <a:buNone/>
            </a:pPr>
            <a:r>
              <a:rPr lang="en-GB" sz="2400" dirty="0"/>
              <a:t>These groups were meant to be just for protection but soon became violent and made life difficult for the Weimar Government. The Republic was under attack from all areas.</a:t>
            </a:r>
          </a:p>
        </p:txBody>
      </p:sp>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5276" y="233497"/>
            <a:ext cx="4581525" cy="29146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steel helmets  dnv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347" y="2445671"/>
            <a:ext cx="3393537" cy="425734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black red gold flag sp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6038" y="3697825"/>
            <a:ext cx="2076450" cy="2640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03930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l="3694" t="8855" r="4395" b="8832"/>
          <a:stretch>
            <a:fillRect/>
          </a:stretch>
        </p:blipFill>
        <p:spPr>
          <a:xfrm>
            <a:off x="-1" y="0"/>
            <a:ext cx="12192001" cy="6878970"/>
          </a:xfrm>
          <a:prstGeom prst="rect">
            <a:avLst/>
          </a:prstGeom>
        </p:spPr>
      </p:pic>
      <p:sp>
        <p:nvSpPr>
          <p:cNvPr id="5" name="Explosion 1 4"/>
          <p:cNvSpPr/>
          <p:nvPr/>
        </p:nvSpPr>
        <p:spPr>
          <a:xfrm>
            <a:off x="9562454" y="3006671"/>
            <a:ext cx="2402238" cy="196828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rgbClr val="002060"/>
                </a:solidFill>
              </a:rPr>
              <a:t>Can you spot the mistake?</a:t>
            </a:r>
          </a:p>
        </p:txBody>
      </p:sp>
    </p:spTree>
    <p:extLst>
      <p:ext uri="{BB962C8B-B14F-4D97-AF65-F5344CB8AC3E}">
        <p14:creationId xmlns:p14="http://schemas.microsoft.com/office/powerpoint/2010/main" val="227166379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162" y="189247"/>
            <a:ext cx="9404723" cy="1400530"/>
          </a:xfrm>
        </p:spPr>
        <p:txBody>
          <a:bodyPr/>
          <a:lstStyle/>
          <a:p>
            <a:r>
              <a:rPr lang="en-GB" b="1" dirty="0">
                <a:solidFill>
                  <a:schemeClr val="tx1"/>
                </a:solidFill>
              </a:rPr>
              <a:t>The French Occupation of the Ruhr</a:t>
            </a:r>
          </a:p>
        </p:txBody>
      </p:sp>
      <p:sp>
        <p:nvSpPr>
          <p:cNvPr id="3" name="Content Placeholder 2"/>
          <p:cNvSpPr>
            <a:spLocks noGrp="1"/>
          </p:cNvSpPr>
          <p:nvPr>
            <p:ph idx="1"/>
          </p:nvPr>
        </p:nvSpPr>
        <p:spPr>
          <a:xfrm>
            <a:off x="297400" y="1463982"/>
            <a:ext cx="2988241" cy="4195481"/>
          </a:xfrm>
        </p:spPr>
        <p:txBody>
          <a:bodyPr>
            <a:noAutofit/>
          </a:bodyPr>
          <a:lstStyle/>
          <a:p>
            <a:pPr algn="ctr"/>
            <a:r>
              <a:rPr lang="en-GB" sz="2800" dirty="0"/>
              <a:t>Please watch the video on the right containing information about the invasion of the Ruhr and select the relevant information to make notes.</a:t>
            </a:r>
          </a:p>
        </p:txBody>
      </p:sp>
      <p:pic>
        <p:nvPicPr>
          <p:cNvPr id="4" name="Module 1 - Invasion of the Ruhr.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57600" y="1576953"/>
            <a:ext cx="7811146" cy="4393770"/>
          </a:xfrm>
          <a:prstGeom prst="rect">
            <a:avLst/>
          </a:prstGeom>
        </p:spPr>
      </p:pic>
    </p:spTree>
    <p:extLst>
      <p:ext uri="{BB962C8B-B14F-4D97-AF65-F5344CB8AC3E}">
        <p14:creationId xmlns:p14="http://schemas.microsoft.com/office/powerpoint/2010/main" val="117921878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7576">
                <p:cTn id="7"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162" y="189247"/>
            <a:ext cx="9404723" cy="1400530"/>
          </a:xfrm>
        </p:spPr>
        <p:txBody>
          <a:bodyPr/>
          <a:lstStyle/>
          <a:p>
            <a:r>
              <a:rPr lang="en-GB" b="1" dirty="0">
                <a:solidFill>
                  <a:schemeClr val="tx1"/>
                </a:solidFill>
              </a:rPr>
              <a:t>Hyperinflation - 1923</a:t>
            </a:r>
          </a:p>
        </p:txBody>
      </p:sp>
      <p:sp>
        <p:nvSpPr>
          <p:cNvPr id="3" name="Content Placeholder 2"/>
          <p:cNvSpPr>
            <a:spLocks noGrp="1"/>
          </p:cNvSpPr>
          <p:nvPr>
            <p:ph idx="1"/>
          </p:nvPr>
        </p:nvSpPr>
        <p:spPr>
          <a:xfrm>
            <a:off x="297400" y="1239864"/>
            <a:ext cx="2988241" cy="4419599"/>
          </a:xfrm>
        </p:spPr>
        <p:txBody>
          <a:bodyPr>
            <a:noAutofit/>
          </a:bodyPr>
          <a:lstStyle/>
          <a:p>
            <a:pPr algn="ctr"/>
            <a:r>
              <a:rPr lang="en-GB" sz="2800" dirty="0"/>
              <a:t>Please watch the video on the right containing information about the Germany’s hyperinflation in 1923 and select the relevant information to make notes.</a:t>
            </a:r>
          </a:p>
        </p:txBody>
      </p:sp>
      <p:pic>
        <p:nvPicPr>
          <p:cNvPr id="5" name="Module 2 - Hyperinflation in German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71254" y="1142998"/>
            <a:ext cx="7914468" cy="4839347"/>
          </a:xfrm>
          <a:prstGeom prst="rect">
            <a:avLst/>
          </a:prstGeom>
        </p:spPr>
      </p:pic>
    </p:spTree>
    <p:extLst>
      <p:ext uri="{BB962C8B-B14F-4D97-AF65-F5344CB8AC3E}">
        <p14:creationId xmlns:p14="http://schemas.microsoft.com/office/powerpoint/2010/main" val="360554346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54" y="224118"/>
            <a:ext cx="9404723" cy="1400530"/>
          </a:xfrm>
        </p:spPr>
        <p:txBody>
          <a:bodyPr>
            <a:normAutofit/>
          </a:bodyPr>
          <a:lstStyle/>
          <a:p>
            <a:r>
              <a:rPr lang="en-GB" b="1" dirty="0">
                <a:solidFill>
                  <a:schemeClr val="tx1"/>
                </a:solidFill>
              </a:rPr>
              <a:t>Plenary</a:t>
            </a:r>
          </a:p>
        </p:txBody>
      </p:sp>
      <p:sp>
        <p:nvSpPr>
          <p:cNvPr id="3" name="TextBox 2"/>
          <p:cNvSpPr txBox="1"/>
          <p:nvPr/>
        </p:nvSpPr>
        <p:spPr>
          <a:xfrm>
            <a:off x="232475" y="1518834"/>
            <a:ext cx="11592732" cy="4524315"/>
          </a:xfrm>
          <a:prstGeom prst="rect">
            <a:avLst/>
          </a:prstGeom>
          <a:noFill/>
        </p:spPr>
        <p:txBody>
          <a:bodyPr wrap="square" rtlCol="0">
            <a:spAutoFit/>
          </a:bodyPr>
          <a:lstStyle/>
          <a:p>
            <a:pPr algn="just"/>
            <a:r>
              <a:rPr lang="en-GB" sz="2400" dirty="0"/>
              <a:t>By August 1923 the new Chancellor of Germany, Gustav Stresemann, had started to discover some of the solutions to all of the problems but it was too late.</a:t>
            </a:r>
          </a:p>
          <a:p>
            <a:pPr algn="just"/>
            <a:endParaRPr lang="en-GB" sz="2400" dirty="0"/>
          </a:p>
          <a:p>
            <a:pPr algn="just"/>
            <a:r>
              <a:rPr lang="en-GB" sz="2400" dirty="0"/>
              <a:t>The Weimar Republic seemed weak to the general public.</a:t>
            </a:r>
          </a:p>
          <a:p>
            <a:pPr algn="just"/>
            <a:r>
              <a:rPr lang="en-GB" sz="2400" dirty="0"/>
              <a:t>The government was killing thousands of Germans to stay in power.</a:t>
            </a:r>
          </a:p>
          <a:p>
            <a:pPr algn="just"/>
            <a:r>
              <a:rPr lang="en-GB" sz="2400" dirty="0"/>
              <a:t>Hyperinflation and starvation was being blamed on the government.</a:t>
            </a:r>
          </a:p>
          <a:p>
            <a:pPr algn="just"/>
            <a:r>
              <a:rPr lang="en-GB" sz="2400" dirty="0"/>
              <a:t>It allowed extremist parties to flourish.</a:t>
            </a:r>
          </a:p>
          <a:p>
            <a:pPr algn="just"/>
            <a:endParaRPr lang="en-GB" sz="2400" dirty="0"/>
          </a:p>
          <a:p>
            <a:pPr algn="just"/>
            <a:r>
              <a:rPr lang="en-GB" sz="2400" b="1" dirty="0"/>
              <a:t>Plenary Questions:</a:t>
            </a:r>
          </a:p>
          <a:p>
            <a:pPr marL="457200" indent="-457200" algn="just">
              <a:buFont typeface="+mj-lt"/>
              <a:buAutoNum type="arabicPeriod"/>
            </a:pPr>
            <a:r>
              <a:rPr lang="en-GB" sz="2400" dirty="0"/>
              <a:t>What were the main political threats to the Weimar Government by 1923?</a:t>
            </a:r>
          </a:p>
          <a:p>
            <a:pPr marL="457200" indent="-457200" algn="just">
              <a:buFont typeface="+mj-lt"/>
              <a:buAutoNum type="arabicPeriod"/>
            </a:pPr>
            <a:r>
              <a:rPr lang="en-GB" sz="2400" dirty="0"/>
              <a:t>What caused hyperinflation and what were the effects of it by 1923?</a:t>
            </a:r>
          </a:p>
        </p:txBody>
      </p:sp>
    </p:spTree>
    <p:extLst>
      <p:ext uri="{BB962C8B-B14F-4D97-AF65-F5344CB8AC3E}">
        <p14:creationId xmlns:p14="http://schemas.microsoft.com/office/powerpoint/2010/main" val="340993406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09EA6-DD9B-AB4A-BC01-B07A5AC0EFD4}"/>
              </a:ext>
            </a:extLst>
          </p:cNvPr>
          <p:cNvSpPr>
            <a:spLocks noGrp="1"/>
          </p:cNvSpPr>
          <p:nvPr>
            <p:ph type="title"/>
          </p:nvPr>
        </p:nvSpPr>
        <p:spPr/>
        <p:txBody>
          <a:bodyPr/>
          <a:lstStyle/>
          <a:p>
            <a:r>
              <a:rPr lang="en-US" dirty="0"/>
              <a:t>Exam Q’s</a:t>
            </a:r>
            <a:endParaRPr lang="ru-RU" dirty="0"/>
          </a:p>
        </p:txBody>
      </p:sp>
      <p:sp>
        <p:nvSpPr>
          <p:cNvPr id="3" name="Content Placeholder 2">
            <a:extLst>
              <a:ext uri="{FF2B5EF4-FFF2-40B4-BE49-F238E27FC236}">
                <a16:creationId xmlns:a16="http://schemas.microsoft.com/office/drawing/2014/main" id="{B271684E-0447-F145-98CD-A12CF13D2888}"/>
              </a:ext>
            </a:extLst>
          </p:cNvPr>
          <p:cNvSpPr>
            <a:spLocks noGrp="1"/>
          </p:cNvSpPr>
          <p:nvPr>
            <p:ph idx="1"/>
          </p:nvPr>
        </p:nvSpPr>
        <p:spPr>
          <a:xfrm>
            <a:off x="646111" y="1396935"/>
            <a:ext cx="10252260" cy="4195481"/>
          </a:xfrm>
        </p:spPr>
        <p:txBody>
          <a:bodyPr/>
          <a:lstStyle/>
          <a:p>
            <a:r>
              <a:rPr lang="en-US" sz="3200" b="1" dirty="0"/>
              <a:t>(a)  </a:t>
            </a:r>
            <a:r>
              <a:rPr lang="en-US" sz="3200" dirty="0"/>
              <a:t>What were the roles of (</a:t>
            </a:r>
            <a:r>
              <a:rPr lang="en-US" sz="3200" dirty="0" err="1"/>
              <a:t>i</a:t>
            </a:r>
            <a:r>
              <a:rPr lang="en-US" sz="3200" dirty="0"/>
              <a:t>) the Chancellor and (ii) the President under the Weimar Constitution? [4] </a:t>
            </a:r>
          </a:p>
          <a:p>
            <a:endParaRPr lang="en-US" sz="3200" dirty="0"/>
          </a:p>
          <a:p>
            <a:r>
              <a:rPr lang="en-US" sz="3200" b="1" dirty="0"/>
              <a:t>(a) </a:t>
            </a:r>
            <a:r>
              <a:rPr lang="en-US" sz="3200" dirty="0"/>
              <a:t>What were the disadvantages of proportional representation for Weimar Germany? [4] </a:t>
            </a:r>
          </a:p>
          <a:p>
            <a:endParaRPr lang="en-US" dirty="0"/>
          </a:p>
          <a:p>
            <a:endParaRPr lang="ru-RU" dirty="0"/>
          </a:p>
        </p:txBody>
      </p:sp>
    </p:spTree>
    <p:extLst>
      <p:ext uri="{BB962C8B-B14F-4D97-AF65-F5344CB8AC3E}">
        <p14:creationId xmlns:p14="http://schemas.microsoft.com/office/powerpoint/2010/main" val="231826730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09EA6-DD9B-AB4A-BC01-B07A5AC0EFD4}"/>
              </a:ext>
            </a:extLst>
          </p:cNvPr>
          <p:cNvSpPr>
            <a:spLocks noGrp="1"/>
          </p:cNvSpPr>
          <p:nvPr>
            <p:ph type="title"/>
          </p:nvPr>
        </p:nvSpPr>
        <p:spPr/>
        <p:txBody>
          <a:bodyPr/>
          <a:lstStyle/>
          <a:p>
            <a:r>
              <a:rPr lang="en-US"/>
              <a:t>Exam Q’s (2016s(2)</a:t>
            </a:r>
            <a:endParaRPr lang="ru-RU" dirty="0"/>
          </a:p>
        </p:txBody>
      </p:sp>
      <p:sp>
        <p:nvSpPr>
          <p:cNvPr id="3" name="Content Placeholder 2">
            <a:extLst>
              <a:ext uri="{FF2B5EF4-FFF2-40B4-BE49-F238E27FC236}">
                <a16:creationId xmlns:a16="http://schemas.microsoft.com/office/drawing/2014/main" id="{B271684E-0447-F145-98CD-A12CF13D2888}"/>
              </a:ext>
            </a:extLst>
          </p:cNvPr>
          <p:cNvSpPr>
            <a:spLocks noGrp="1"/>
          </p:cNvSpPr>
          <p:nvPr>
            <p:ph idx="1"/>
          </p:nvPr>
        </p:nvSpPr>
        <p:spPr>
          <a:xfrm>
            <a:off x="646111" y="1396935"/>
            <a:ext cx="10982672" cy="4745448"/>
          </a:xfrm>
        </p:spPr>
        <p:txBody>
          <a:bodyPr/>
          <a:lstStyle/>
          <a:p>
            <a:pPr marL="0" indent="0">
              <a:buNone/>
            </a:pPr>
            <a:endParaRPr lang="en-US" sz="2800" dirty="0"/>
          </a:p>
          <a:p>
            <a:r>
              <a:rPr lang="en-US" sz="2800" b="1" dirty="0"/>
              <a:t>(b)  </a:t>
            </a:r>
            <a:r>
              <a:rPr lang="en-US" sz="2800" dirty="0"/>
              <a:t>Why were the 1920s a period of cultural achievement for Germany? [6] </a:t>
            </a:r>
          </a:p>
          <a:p>
            <a:endParaRPr lang="en-US" sz="2800" dirty="0"/>
          </a:p>
          <a:p>
            <a:endParaRPr lang="en-US" sz="2800" dirty="0"/>
          </a:p>
          <a:p>
            <a:r>
              <a:rPr lang="en-US" sz="2800" b="1" dirty="0"/>
              <a:t>(c)  </a:t>
            </a:r>
            <a:r>
              <a:rPr lang="en-US" sz="2800" dirty="0"/>
              <a:t>How successful had the Weimar Republic been by 1926 in resolving the problems created for Germany by the Treaty of Versailles? Explain your answer. [10] </a:t>
            </a:r>
          </a:p>
          <a:p>
            <a:endParaRPr lang="ru-RU" dirty="0"/>
          </a:p>
        </p:txBody>
      </p:sp>
    </p:spTree>
    <p:extLst>
      <p:ext uri="{BB962C8B-B14F-4D97-AF65-F5344CB8AC3E}">
        <p14:creationId xmlns:p14="http://schemas.microsoft.com/office/powerpoint/2010/main" val="427473098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5DAA7-FD78-034A-B2F7-0AF458179C06}"/>
              </a:ext>
            </a:extLst>
          </p:cNvPr>
          <p:cNvSpPr>
            <a:spLocks noGrp="1"/>
          </p:cNvSpPr>
          <p:nvPr>
            <p:ph type="title"/>
          </p:nvPr>
        </p:nvSpPr>
        <p:spPr/>
        <p:txBody>
          <a:bodyPr/>
          <a:lstStyle/>
          <a:p>
            <a:r>
              <a:rPr lang="en-US" dirty="0"/>
              <a:t>Homework</a:t>
            </a:r>
            <a:endParaRPr lang="ru-RU" dirty="0"/>
          </a:p>
        </p:txBody>
      </p:sp>
      <p:sp>
        <p:nvSpPr>
          <p:cNvPr id="3" name="Content Placeholder 2">
            <a:extLst>
              <a:ext uri="{FF2B5EF4-FFF2-40B4-BE49-F238E27FC236}">
                <a16:creationId xmlns:a16="http://schemas.microsoft.com/office/drawing/2014/main" id="{7822482A-5009-4B41-898C-9EB316170898}"/>
              </a:ext>
            </a:extLst>
          </p:cNvPr>
          <p:cNvSpPr>
            <a:spLocks noGrp="1"/>
          </p:cNvSpPr>
          <p:nvPr>
            <p:ph idx="1"/>
          </p:nvPr>
        </p:nvSpPr>
        <p:spPr>
          <a:xfrm>
            <a:off x="646112" y="1853248"/>
            <a:ext cx="9403742" cy="4395151"/>
          </a:xfrm>
        </p:spPr>
        <p:txBody>
          <a:bodyPr/>
          <a:lstStyle/>
          <a:p>
            <a:r>
              <a:rPr lang="en-US" sz="2800" dirty="0"/>
              <a:t>Complete the following questions:</a:t>
            </a:r>
          </a:p>
          <a:p>
            <a:endParaRPr lang="en-US" dirty="0"/>
          </a:p>
          <a:p>
            <a:r>
              <a:rPr lang="en-US" dirty="0"/>
              <a:t>Why did some people argue that the policy of appeasement was a good idea? (6) </a:t>
            </a:r>
            <a:r>
              <a:rPr lang="en-US" sz="1600" dirty="0"/>
              <a:t>(2017March(2))</a:t>
            </a:r>
            <a:endParaRPr lang="en-US" dirty="0"/>
          </a:p>
          <a:p>
            <a:endParaRPr lang="en-US" dirty="0"/>
          </a:p>
          <a:p>
            <a:r>
              <a:rPr lang="en-US" dirty="0"/>
              <a:t>Why, in 1939 did Stalin make a deal with Germany rather than Britain or France? (6) </a:t>
            </a:r>
            <a:r>
              <a:rPr lang="en-US" sz="1600" dirty="0"/>
              <a:t>(2016s(1))</a:t>
            </a:r>
          </a:p>
          <a:p>
            <a:endParaRPr lang="en-US" dirty="0"/>
          </a:p>
          <a:p>
            <a:endParaRPr lang="ru-RU" dirty="0"/>
          </a:p>
        </p:txBody>
      </p:sp>
    </p:spTree>
    <p:extLst>
      <p:ext uri="{BB962C8B-B14F-4D97-AF65-F5344CB8AC3E}">
        <p14:creationId xmlns:p14="http://schemas.microsoft.com/office/powerpoint/2010/main" val="49520936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3891</TotalTime>
  <Words>2143</Words>
  <Application>Microsoft Macintosh PowerPoint</Application>
  <PresentationFormat>Widescreen</PresentationFormat>
  <Paragraphs>189</Paragraphs>
  <Slides>26</Slides>
  <Notes>4</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Century Gothic</vt:lpstr>
      <vt:lpstr>Roboto</vt:lpstr>
      <vt:lpstr>Wingdings 3</vt:lpstr>
      <vt:lpstr>Ion</vt:lpstr>
      <vt:lpstr>PowerPoint Presentation</vt:lpstr>
      <vt:lpstr>The Origins of the Weimar Republic</vt:lpstr>
      <vt:lpstr>PowerPoint Presentation</vt:lpstr>
      <vt:lpstr>PowerPoint Presentation</vt:lpstr>
      <vt:lpstr>PowerPoint Presentation</vt:lpstr>
      <vt:lpstr>Background Context</vt:lpstr>
      <vt:lpstr>What impact did WWI have on Germany?</vt:lpstr>
      <vt:lpstr>PowerPoint Presentation</vt:lpstr>
      <vt:lpstr>PowerPoint Presentation</vt:lpstr>
      <vt:lpstr>PowerPoint Presentation</vt:lpstr>
      <vt:lpstr>PowerPoint Presentation</vt:lpstr>
      <vt:lpstr>PowerPoint Presentation</vt:lpstr>
      <vt:lpstr>Generally Unpopular…</vt:lpstr>
      <vt:lpstr>Plenary</vt:lpstr>
      <vt:lpstr>PowerPoint Presentation</vt:lpstr>
      <vt:lpstr>Early Challenges to the Weimar Republic 1919-1923</vt:lpstr>
      <vt:lpstr>Left Wing Threats</vt:lpstr>
      <vt:lpstr>Right Wing Threats</vt:lpstr>
      <vt:lpstr>Private Armies</vt:lpstr>
      <vt:lpstr>PowerPoint Presentation</vt:lpstr>
      <vt:lpstr>The French Occupation of the Ruhr</vt:lpstr>
      <vt:lpstr>Hyperinflation - 1923</vt:lpstr>
      <vt:lpstr>Plenary</vt:lpstr>
      <vt:lpstr>Exam Q’s</vt:lpstr>
      <vt:lpstr>Exam Q’s (2016s(2)</vt:lpstr>
      <vt:lpstr>Homework</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1:</dc:title>
  <dc:subject/>
  <dc:creator>John Wilson</dc:creator>
  <cp:keywords/>
  <dc:description/>
  <cp:lastModifiedBy>John Wilson</cp:lastModifiedBy>
  <cp:revision>349</cp:revision>
  <dcterms:created xsi:type="dcterms:W3CDTF">2017-04-02T20:43:46Z</dcterms:created>
  <dcterms:modified xsi:type="dcterms:W3CDTF">2020-12-04T09:19:04Z</dcterms:modified>
  <cp:category/>
</cp:coreProperties>
</file>