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376" r:id="rId2"/>
    <p:sldId id="373" r:id="rId3"/>
    <p:sldId id="395" r:id="rId4"/>
    <p:sldId id="396" r:id="rId5"/>
    <p:sldId id="380" r:id="rId6"/>
    <p:sldId id="377" r:id="rId7"/>
    <p:sldId id="374" r:id="rId8"/>
    <p:sldId id="397" r:id="rId9"/>
    <p:sldId id="399" r:id="rId10"/>
    <p:sldId id="398" r:id="rId11"/>
    <p:sldId id="37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C7E7"/>
    <a:srgbClr val="5B9BD5"/>
    <a:srgbClr val="FDF1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2" autoAdjust="0"/>
    <p:restoredTop sz="91693" autoAdjust="0"/>
  </p:normalViewPr>
  <p:slideViewPr>
    <p:cSldViewPr snapToGrid="0">
      <p:cViewPr varScale="1">
        <p:scale>
          <a:sx n="65" d="100"/>
          <a:sy n="65" d="100"/>
        </p:scale>
        <p:origin x="232" y="98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404E9E-176E-43CD-8269-9AA2E2A6A6A2}" type="datetimeFigureOut">
              <a:rPr lang="en-GB" smtClean="0"/>
              <a:t>30/03/2020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D0E52A-759C-43BF-82C8-82B53FE2707A}" type="slidenum">
              <a:rPr lang="en-GB" smtClean="0"/>
              <a:t>‹#›</a:t>
            </a:fld>
            <a:endParaRPr lang="en-GB"/>
          </a:p>
        </p:txBody>
      </p:sp>
    </p:spTree>
    <p:extLst>
      <p:ext uri="{BB962C8B-B14F-4D97-AF65-F5344CB8AC3E}">
        <p14:creationId xmlns:p14="http://schemas.microsoft.com/office/powerpoint/2010/main" val="305398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A779046-DD67-4452-931D-ECEEC7D495C7}" type="datetimeFigureOut">
              <a:rPr lang="en-GB" smtClean="0"/>
              <a:t>30/03/2020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00326997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A779046-DD67-4452-931D-ECEEC7D495C7}" type="datetimeFigureOut">
              <a:rPr lang="en-GB" smtClean="0"/>
              <a:t>30/03/2020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378996061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30/03/2020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83072341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A779046-DD67-4452-931D-ECEEC7D495C7}" type="datetimeFigureOut">
              <a:rPr lang="en-GB" smtClean="0"/>
              <a:t>30/03/2020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8913364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779046-DD67-4452-931D-ECEEC7D495C7}" type="datetimeFigureOut">
              <a:rPr lang="en-GB" smtClean="0"/>
              <a:t>30/03/2020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08979485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A779046-DD67-4452-931D-ECEEC7D495C7}" type="datetimeFigureOut">
              <a:rPr lang="en-GB" smtClean="0"/>
              <a:t>30/03/2020</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338538113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A779046-DD67-4452-931D-ECEEC7D495C7}" type="datetimeFigureOut">
              <a:rPr lang="en-GB" smtClean="0"/>
              <a:t>30/03/2020</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94023238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A779046-DD67-4452-931D-ECEEC7D495C7}" type="datetimeFigureOut">
              <a:rPr lang="en-GB" smtClean="0"/>
              <a:t>30/03/2020</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19353208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779046-DD67-4452-931D-ECEEC7D495C7}" type="datetimeFigureOut">
              <a:rPr lang="en-GB" smtClean="0"/>
              <a:t>30/03/2020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254609973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779046-DD67-4452-931D-ECEEC7D495C7}" type="datetimeFigureOut">
              <a:rPr lang="en-GB" smtClean="0"/>
              <a:t>30/03/2020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41834069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30/03/2020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231109477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30/03/2020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577953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30/03/2020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421336142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A779046-DD67-4452-931D-ECEEC7D495C7}" type="datetimeFigureOut">
              <a:rPr lang="en-GB" smtClean="0"/>
              <a:t>30/03/2020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357915347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A779046-DD67-4452-931D-ECEEC7D495C7}" type="datetimeFigureOut">
              <a:rPr lang="en-GB" smtClean="0"/>
              <a:t>30/03/2020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207927623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779046-DD67-4452-931D-ECEEC7D495C7}" type="datetimeFigureOut">
              <a:rPr lang="en-GB" smtClean="0"/>
              <a:t>30/03/2020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419370947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779046-DD67-4452-931D-ECEEC7D495C7}" type="datetimeFigureOut">
              <a:rPr lang="en-GB" smtClean="0"/>
              <a:t>30/03/2020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5496341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A779046-DD67-4452-931D-ECEEC7D495C7}" type="datetimeFigureOut">
              <a:rPr lang="en-GB" smtClean="0"/>
              <a:t>30/03/2020</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730DF1C-BC51-46FD-8117-4AE941208FF2}" type="slidenum">
              <a:rPr lang="en-GB" smtClean="0"/>
              <a:t>‹#›</a:t>
            </a:fld>
            <a:endParaRPr lang="en-GB"/>
          </a:p>
        </p:txBody>
      </p:sp>
    </p:spTree>
    <p:extLst>
      <p:ext uri="{BB962C8B-B14F-4D97-AF65-F5344CB8AC3E}">
        <p14:creationId xmlns:p14="http://schemas.microsoft.com/office/powerpoint/2010/main" val="22703051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5" name="Rectangle 4"/>
          <p:cNvSpPr/>
          <p:nvPr/>
        </p:nvSpPr>
        <p:spPr>
          <a:xfrm>
            <a:off x="5411859"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Monday, 30 March 2020</a:t>
            </a:fld>
            <a:endParaRPr lang="en-GB" b="1" u="sng" dirty="0">
              <a:solidFill>
                <a:schemeClr val="tx1"/>
              </a:solidFill>
              <a:latin typeface="Century Gothic" charset="0"/>
              <a:ea typeface="Century Gothic" charset="0"/>
              <a:cs typeface="Century Gothic" charset="0"/>
            </a:endParaRPr>
          </a:p>
        </p:txBody>
      </p:sp>
      <p:sp>
        <p:nvSpPr>
          <p:cNvPr id="6" name="Title 1"/>
          <p:cNvSpPr txBox="1">
            <a:spLocks/>
          </p:cNvSpPr>
          <p:nvPr/>
        </p:nvSpPr>
        <p:spPr>
          <a:xfrm>
            <a:off x="152985" y="520863"/>
            <a:ext cx="10517748" cy="135979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b="1" u="sng" dirty="0">
                <a:solidFill>
                  <a:schemeClr val="tx1"/>
                </a:solidFill>
              </a:rPr>
              <a:t>Recovery of the Weimar Republic 1924-29</a:t>
            </a:r>
          </a:p>
        </p:txBody>
      </p:sp>
      <p:pic>
        <p:nvPicPr>
          <p:cNvPr id="3076" name="Picture 4" descr="Image result for choose pn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40587" y="2836191"/>
            <a:ext cx="4083800" cy="408380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78969" y="1534332"/>
            <a:ext cx="7625167" cy="4801314"/>
          </a:xfrm>
          <a:prstGeom prst="rect">
            <a:avLst/>
          </a:prstGeom>
          <a:noFill/>
        </p:spPr>
        <p:txBody>
          <a:bodyPr wrap="square" rtlCol="0">
            <a:spAutoFit/>
          </a:bodyPr>
          <a:lstStyle/>
          <a:p>
            <a:pPr algn="just"/>
            <a:r>
              <a:rPr lang="en-GB" sz="2400" b="1" dirty="0"/>
              <a:t>Read the 3 sentences below. Choose which one that you think will accurately reflect the recovery of the Weimar Republic before the lesson starts:</a:t>
            </a:r>
          </a:p>
          <a:p>
            <a:pPr algn="just"/>
            <a:endParaRPr lang="en-GB" sz="2400" b="1" dirty="0"/>
          </a:p>
          <a:p>
            <a:pPr marL="457200" indent="-457200" algn="just">
              <a:buFont typeface="+mj-lt"/>
              <a:buAutoNum type="arabicPeriod"/>
            </a:pPr>
            <a:r>
              <a:rPr lang="en-GB" sz="2400" b="1" dirty="0"/>
              <a:t>Germany recovered enough to become a world power once again.</a:t>
            </a:r>
          </a:p>
          <a:p>
            <a:pPr marL="457200" indent="-457200" algn="just">
              <a:buFont typeface="+mj-lt"/>
              <a:buAutoNum type="arabicPeriod"/>
            </a:pPr>
            <a:r>
              <a:rPr lang="en-GB" sz="2400" b="1" dirty="0"/>
              <a:t>Germany ended up in more debt to America.</a:t>
            </a:r>
          </a:p>
          <a:p>
            <a:pPr marL="457200" indent="-457200" algn="just">
              <a:buFont typeface="+mj-lt"/>
              <a:buAutoNum type="arabicPeriod"/>
            </a:pPr>
            <a:r>
              <a:rPr lang="en-GB" sz="2400" b="1" dirty="0"/>
              <a:t>Germany paid back all of her reparations early.</a:t>
            </a:r>
          </a:p>
          <a:p>
            <a:pPr marL="457200" indent="-457200" algn="just">
              <a:buFont typeface="+mj-lt"/>
              <a:buAutoNum type="arabicPeriod"/>
            </a:pPr>
            <a:endParaRPr lang="en-GB" sz="2400" b="1" dirty="0"/>
          </a:p>
          <a:p>
            <a:pPr algn="just"/>
            <a:r>
              <a:rPr lang="en-GB" sz="2400" b="1" dirty="0"/>
              <a:t>Be prepared to explain why you choose your option.</a:t>
            </a:r>
            <a:endParaRPr lang="en-GB" b="1" dirty="0"/>
          </a:p>
          <a:p>
            <a:r>
              <a:rPr lang="en-GB" dirty="0"/>
              <a:t> </a:t>
            </a:r>
          </a:p>
        </p:txBody>
      </p:sp>
    </p:spTree>
    <p:extLst>
      <p:ext uri="{BB962C8B-B14F-4D97-AF65-F5344CB8AC3E}">
        <p14:creationId xmlns:p14="http://schemas.microsoft.com/office/powerpoint/2010/main" val="188844991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0218" y="531940"/>
            <a:ext cx="11449195" cy="1359793"/>
          </a:xfrm>
        </p:spPr>
        <p:txBody>
          <a:bodyPr/>
          <a:lstStyle/>
          <a:p>
            <a:pPr algn="ctr"/>
            <a:r>
              <a:rPr lang="en-GB" sz="3600" b="1" u="sng" dirty="0">
                <a:solidFill>
                  <a:schemeClr val="tx1"/>
                </a:solidFill>
              </a:rPr>
              <a:t>Recovery of the Weimar Republic 1924-29</a:t>
            </a:r>
          </a:p>
        </p:txBody>
      </p:sp>
      <p:sp>
        <p:nvSpPr>
          <p:cNvPr id="3" name="Subtitle 2"/>
          <p:cNvSpPr>
            <a:spLocks noGrp="1"/>
          </p:cNvSpPr>
          <p:nvPr>
            <p:ph type="subTitle" idx="1"/>
          </p:nvPr>
        </p:nvSpPr>
        <p:spPr>
          <a:xfrm>
            <a:off x="360218" y="2402007"/>
            <a:ext cx="11449195" cy="2402006"/>
          </a:xfrm>
          <a:solidFill>
            <a:schemeClr val="tx1"/>
          </a:solidFill>
        </p:spPr>
        <p:txBody>
          <a:bodyPr>
            <a:normAutofit fontScale="85000" lnSpcReduction="20000"/>
          </a:bodyPr>
          <a:lstStyle/>
          <a:p>
            <a:pPr lvl="0"/>
            <a:r>
              <a:rPr lang="en-GB" b="1" dirty="0">
                <a:solidFill>
                  <a:srgbClr val="002060"/>
                </a:solidFill>
              </a:rPr>
              <a:t>Learning Objectives:</a:t>
            </a:r>
          </a:p>
          <a:p>
            <a:pPr marL="342900" indent="-342900" algn="just">
              <a:buFont typeface="Arial" pitchFamily="34" charset="0"/>
              <a:buChar char="•"/>
            </a:pPr>
            <a:r>
              <a:rPr lang="en-GB" sz="2400" dirty="0">
                <a:solidFill>
                  <a:srgbClr val="002060"/>
                </a:solidFill>
              </a:rPr>
              <a:t>All students will UNDERSTAND GUSTAV STRESEMANN’S PLANS FOR THE WEIMAR REPUBLIC’S STRATEGY.</a:t>
            </a:r>
          </a:p>
          <a:p>
            <a:pPr marL="342900" indent="-342900" algn="just">
              <a:buFont typeface="Arial" pitchFamily="34" charset="0"/>
              <a:buChar char="•"/>
            </a:pPr>
            <a:r>
              <a:rPr lang="en-GB" sz="2400" dirty="0">
                <a:solidFill>
                  <a:srgbClr val="002060"/>
                </a:solidFill>
              </a:rPr>
              <a:t>Most students will be able to EVALUATE THE DIFFERENT REASONS FOR ECONOMIC RECOVERY INCLUDING THE YOUNG AND DAWES PLANS.</a:t>
            </a:r>
          </a:p>
          <a:p>
            <a:pPr marL="342900" indent="-342900" algn="just">
              <a:buFont typeface="Arial" pitchFamily="34" charset="0"/>
              <a:buChar char="•"/>
            </a:pPr>
            <a:r>
              <a:rPr lang="en-GB" sz="2400" dirty="0">
                <a:solidFill>
                  <a:srgbClr val="002060"/>
                </a:solidFill>
              </a:rPr>
              <a:t>Some students will be able to UNDERSTAND THE DIFFERENT REASONS FOR THE IMPROVEMENT OF FOREIGN RELATIONS  WITH AN EMPHASIS ON THE LOCARNO PACT AND LEAGUE OF NATIONS.</a:t>
            </a:r>
            <a:endParaRPr lang="en-GB" sz="2400" dirty="0">
              <a:solidFill>
                <a:srgbClr val="002060"/>
              </a:solidFill>
              <a:latin typeface="Century Gothic" pitchFamily="34" charset="0"/>
            </a:endParaRPr>
          </a:p>
        </p:txBody>
      </p:sp>
      <p:sp>
        <p:nvSpPr>
          <p:cNvPr id="4" name="Rectangle 3"/>
          <p:cNvSpPr/>
          <p:nvPr/>
        </p:nvSpPr>
        <p:spPr>
          <a:xfrm>
            <a:off x="5427127"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Monday, 30 March 2020</a:t>
            </a:fld>
            <a:endParaRPr lang="en-GB" b="1" u="sng" dirty="0">
              <a:solidFill>
                <a:schemeClr val="tx1"/>
              </a:solidFill>
              <a:latin typeface="Century Gothic" charset="0"/>
              <a:ea typeface="Century Gothic" charset="0"/>
              <a:cs typeface="Century Gothic" charset="0"/>
            </a:endParaRPr>
          </a:p>
        </p:txBody>
      </p:sp>
      <p:sp>
        <p:nvSpPr>
          <p:cNvPr id="5"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7" name="Subtitle 2"/>
          <p:cNvSpPr txBox="1">
            <a:spLocks/>
          </p:cNvSpPr>
          <p:nvPr/>
        </p:nvSpPr>
        <p:spPr>
          <a:xfrm>
            <a:off x="360218" y="4916326"/>
            <a:ext cx="4580272"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KEY WORDS THIS LESSON:</a:t>
            </a:r>
          </a:p>
          <a:p>
            <a:pPr algn="just"/>
            <a:r>
              <a:rPr lang="en-GB" dirty="0">
                <a:solidFill>
                  <a:srgbClr val="002060"/>
                </a:solidFill>
              </a:rPr>
              <a:t> </a:t>
            </a:r>
            <a:r>
              <a:rPr lang="en-GB" dirty="0" err="1">
                <a:solidFill>
                  <a:srgbClr val="002060"/>
                </a:solidFill>
              </a:rPr>
              <a:t>Rentenmark</a:t>
            </a:r>
            <a:r>
              <a:rPr lang="en-GB" dirty="0">
                <a:solidFill>
                  <a:srgbClr val="002060"/>
                </a:solidFill>
              </a:rPr>
              <a:t>, </a:t>
            </a:r>
            <a:r>
              <a:rPr lang="en-GB" dirty="0" err="1">
                <a:solidFill>
                  <a:srgbClr val="002060"/>
                </a:solidFill>
              </a:rPr>
              <a:t>dawes</a:t>
            </a:r>
            <a:r>
              <a:rPr lang="en-GB" dirty="0">
                <a:solidFill>
                  <a:srgbClr val="002060"/>
                </a:solidFill>
              </a:rPr>
              <a:t> plan, young plan, </a:t>
            </a:r>
            <a:r>
              <a:rPr lang="en-GB" dirty="0" err="1">
                <a:solidFill>
                  <a:srgbClr val="002060"/>
                </a:solidFill>
              </a:rPr>
              <a:t>locarno</a:t>
            </a:r>
            <a:r>
              <a:rPr lang="en-GB" dirty="0">
                <a:solidFill>
                  <a:srgbClr val="002060"/>
                </a:solidFill>
              </a:rPr>
              <a:t> pact, league of nations, </a:t>
            </a:r>
          </a:p>
        </p:txBody>
      </p:sp>
      <p:sp>
        <p:nvSpPr>
          <p:cNvPr id="8" name="Subtitle 2"/>
          <p:cNvSpPr txBox="1">
            <a:spLocks/>
          </p:cNvSpPr>
          <p:nvPr/>
        </p:nvSpPr>
        <p:spPr>
          <a:xfrm>
            <a:off x="5049672" y="4916326"/>
            <a:ext cx="6759741"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HOMEWORK:</a:t>
            </a:r>
          </a:p>
          <a:p>
            <a:r>
              <a:rPr lang="en-GB" dirty="0">
                <a:solidFill>
                  <a:srgbClr val="002060"/>
                </a:solidFill>
              </a:rPr>
              <a:t> </a:t>
            </a:r>
          </a:p>
          <a:p>
            <a:endParaRPr lang="en-GB" b="1" dirty="0">
              <a:solidFill>
                <a:srgbClr val="002060"/>
              </a:solidFill>
            </a:endParaRPr>
          </a:p>
        </p:txBody>
      </p:sp>
    </p:spTree>
    <p:extLst>
      <p:ext uri="{BB962C8B-B14F-4D97-AF65-F5344CB8AC3E}">
        <p14:creationId xmlns:p14="http://schemas.microsoft.com/office/powerpoint/2010/main" val="242528538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489"/>
            <a:ext cx="10662834" cy="1400530"/>
          </a:xfrm>
        </p:spPr>
        <p:txBody>
          <a:bodyPr/>
          <a:lstStyle/>
          <a:p>
            <a:r>
              <a:rPr lang="en-GB" b="1" dirty="0">
                <a:solidFill>
                  <a:schemeClr val="tx1"/>
                </a:solidFill>
              </a:rPr>
              <a:t>What was Gustav </a:t>
            </a:r>
            <a:r>
              <a:rPr lang="en-GB" b="1" dirty="0" err="1">
                <a:solidFill>
                  <a:schemeClr val="tx1"/>
                </a:solidFill>
              </a:rPr>
              <a:t>Stressman’s</a:t>
            </a:r>
            <a:r>
              <a:rPr lang="en-GB" b="1" dirty="0">
                <a:solidFill>
                  <a:schemeClr val="tx1"/>
                </a:solidFill>
              </a:rPr>
              <a:t> Strategy?</a:t>
            </a:r>
          </a:p>
        </p:txBody>
      </p:sp>
      <p:sp>
        <p:nvSpPr>
          <p:cNvPr id="3" name="Content Placeholder 2"/>
          <p:cNvSpPr>
            <a:spLocks noGrp="1"/>
          </p:cNvSpPr>
          <p:nvPr>
            <p:ph idx="1"/>
          </p:nvPr>
        </p:nvSpPr>
        <p:spPr>
          <a:xfrm>
            <a:off x="126919" y="1076525"/>
            <a:ext cx="6862817" cy="5587746"/>
          </a:xfrm>
        </p:spPr>
        <p:txBody>
          <a:bodyPr>
            <a:noAutofit/>
          </a:bodyPr>
          <a:lstStyle/>
          <a:p>
            <a:pPr marL="0" indent="0" algn="just">
              <a:buNone/>
            </a:pPr>
            <a:r>
              <a:rPr lang="en-GB" sz="2600" dirty="0"/>
              <a:t>In August 1923 Stresemann took over as German Chancellor but resigned by November 1923. However, he did stay on as Foreign Minister until 1929. His job was to put the country back together financially.</a:t>
            </a:r>
          </a:p>
          <a:p>
            <a:pPr marL="0" indent="0" algn="just">
              <a:buNone/>
            </a:pPr>
            <a:r>
              <a:rPr lang="en-GB" sz="2600" dirty="0"/>
              <a:t>He had two main aims:</a:t>
            </a:r>
          </a:p>
          <a:p>
            <a:pPr marL="457200" indent="-457200" algn="just">
              <a:buFont typeface="+mj-lt"/>
              <a:buAutoNum type="arabicPeriod"/>
            </a:pPr>
            <a:r>
              <a:rPr lang="en-GB" sz="2600" dirty="0"/>
              <a:t>Restore the German economy.</a:t>
            </a:r>
          </a:p>
          <a:p>
            <a:pPr marL="457200" indent="-457200" algn="just">
              <a:buFont typeface="+mj-lt"/>
              <a:buAutoNum type="arabicPeriod"/>
            </a:pPr>
            <a:r>
              <a:rPr lang="en-GB" sz="2600" dirty="0"/>
              <a:t>Restore Germany’s position in foreign affairs.</a:t>
            </a:r>
          </a:p>
          <a:p>
            <a:pPr marL="0" indent="0" algn="just">
              <a:buNone/>
            </a:pPr>
            <a:r>
              <a:rPr lang="en-GB" sz="2600" dirty="0"/>
              <a:t>Stresemann genuinely believed that if he could do this then people would start supporting the Weimar Republic.</a:t>
            </a:r>
          </a:p>
        </p:txBody>
      </p:sp>
      <p:pic>
        <p:nvPicPr>
          <p:cNvPr id="4098" name="Picture 2" descr="Image result for economy png"/>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3415" b="94634" l="9350" r="89431"/>
                    </a14:imgEffect>
                  </a14:imgLayer>
                </a14:imgProps>
              </a:ext>
              <a:ext uri="{28A0092B-C50C-407E-A947-70E740481C1C}">
                <a14:useLocalDpi xmlns:a14="http://schemas.microsoft.com/office/drawing/2010/main" val="0"/>
              </a:ext>
            </a:extLst>
          </a:blip>
          <a:srcRect/>
          <a:stretch>
            <a:fillRect/>
          </a:stretch>
        </p:blipFill>
        <p:spPr bwMode="auto">
          <a:xfrm>
            <a:off x="7563765" y="1068154"/>
            <a:ext cx="3935977" cy="327998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globe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81727" y="3623150"/>
            <a:ext cx="2824145" cy="2824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79231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64" y="158250"/>
            <a:ext cx="9404723" cy="1400530"/>
          </a:xfrm>
        </p:spPr>
        <p:txBody>
          <a:bodyPr/>
          <a:lstStyle/>
          <a:p>
            <a:pPr algn="just"/>
            <a:r>
              <a:rPr lang="en-GB" b="1" dirty="0">
                <a:solidFill>
                  <a:schemeClr val="tx1"/>
                </a:solidFill>
              </a:rPr>
              <a:t>Stresemann’s Achievements</a:t>
            </a:r>
          </a:p>
        </p:txBody>
      </p:sp>
      <p:sp>
        <p:nvSpPr>
          <p:cNvPr id="3" name="Content Placeholder 2"/>
          <p:cNvSpPr>
            <a:spLocks noGrp="1"/>
          </p:cNvSpPr>
          <p:nvPr>
            <p:ph idx="1"/>
          </p:nvPr>
        </p:nvSpPr>
        <p:spPr>
          <a:xfrm>
            <a:off x="188913" y="1355495"/>
            <a:ext cx="6304878" cy="5324274"/>
          </a:xfrm>
        </p:spPr>
        <p:txBody>
          <a:bodyPr>
            <a:normAutofit fontScale="92500" lnSpcReduction="20000"/>
          </a:bodyPr>
          <a:lstStyle/>
          <a:p>
            <a:pPr algn="just"/>
            <a:r>
              <a:rPr lang="en-GB" sz="2800" dirty="0"/>
              <a:t>All around the room are different information sheets about various actions, Acts and legislation that were starting to help Germany’s economy and international position.</a:t>
            </a:r>
          </a:p>
          <a:p>
            <a:pPr algn="just"/>
            <a:r>
              <a:rPr lang="en-GB" sz="2800" dirty="0"/>
              <a:t>Each of you have a sheet to fill in and complete. </a:t>
            </a:r>
          </a:p>
          <a:p>
            <a:pPr algn="just"/>
            <a:r>
              <a:rPr lang="en-GB" sz="2800" dirty="0"/>
              <a:t>You can use this as a revision tool when assessing how successful </a:t>
            </a:r>
            <a:r>
              <a:rPr lang="en-GB" sz="2800" dirty="0" err="1"/>
              <a:t>Stressman</a:t>
            </a:r>
            <a:r>
              <a:rPr lang="en-GB" sz="2800" dirty="0"/>
              <a:t> and the Weimar Republic in general were in dragging Germany back to a respectable position</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4270" y="1997344"/>
            <a:ext cx="5394863"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18276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54" y="224118"/>
            <a:ext cx="9404723" cy="1400530"/>
          </a:xfrm>
        </p:spPr>
        <p:txBody>
          <a:bodyPr>
            <a:normAutofit/>
          </a:bodyPr>
          <a:lstStyle/>
          <a:p>
            <a:r>
              <a:rPr lang="en-GB" b="1" dirty="0">
                <a:solidFill>
                  <a:schemeClr val="tx1"/>
                </a:solidFill>
              </a:rPr>
              <a:t>Plenary</a:t>
            </a:r>
          </a:p>
        </p:txBody>
      </p:sp>
      <p:sp>
        <p:nvSpPr>
          <p:cNvPr id="3" name="TextBox 2"/>
          <p:cNvSpPr txBox="1"/>
          <p:nvPr/>
        </p:nvSpPr>
        <p:spPr>
          <a:xfrm>
            <a:off x="154983" y="1084881"/>
            <a:ext cx="6509288" cy="5909310"/>
          </a:xfrm>
          <a:prstGeom prst="rect">
            <a:avLst/>
          </a:prstGeom>
          <a:noFill/>
        </p:spPr>
        <p:txBody>
          <a:bodyPr wrap="square" rtlCol="0">
            <a:spAutoFit/>
          </a:bodyPr>
          <a:lstStyle/>
          <a:p>
            <a:pPr marL="342900" indent="-342900" algn="just">
              <a:buFont typeface="Arial" pitchFamily="34" charset="0"/>
              <a:buChar char="•"/>
            </a:pPr>
            <a:r>
              <a:rPr lang="en-GB" sz="2400" dirty="0"/>
              <a:t>Stresemann was having a positive impact on Germany.</a:t>
            </a:r>
          </a:p>
          <a:p>
            <a:pPr marL="342900" indent="-342900" algn="just">
              <a:buFont typeface="Arial" pitchFamily="34" charset="0"/>
              <a:buChar char="•"/>
            </a:pPr>
            <a:r>
              <a:rPr lang="en-GB" sz="2400" dirty="0"/>
              <a:t>Support for the Weimar Republic was increasing.</a:t>
            </a:r>
          </a:p>
          <a:p>
            <a:pPr marL="342900" indent="-342900" algn="just">
              <a:buFont typeface="Arial" pitchFamily="34" charset="0"/>
              <a:buChar char="•"/>
            </a:pPr>
            <a:r>
              <a:rPr lang="en-GB" sz="2400" dirty="0"/>
              <a:t>Support for the extreme Left and Right parties was decreasing.</a:t>
            </a:r>
          </a:p>
          <a:p>
            <a:pPr marL="342900" indent="-342900" algn="just">
              <a:buFont typeface="Arial" pitchFamily="34" charset="0"/>
              <a:buChar char="•"/>
            </a:pPr>
            <a:r>
              <a:rPr lang="en-GB" sz="2400" dirty="0"/>
              <a:t>By 1929 the Weimar Republic was now more secure and stable.</a:t>
            </a:r>
          </a:p>
          <a:p>
            <a:pPr marL="342900" indent="-342900" algn="just">
              <a:buFont typeface="Arial" pitchFamily="34" charset="0"/>
              <a:buChar char="•"/>
            </a:pPr>
            <a:r>
              <a:rPr lang="en-GB" sz="2400" dirty="0"/>
              <a:t>Paul von Hindenburg became President and he was much respected and was a strong figurehead.</a:t>
            </a:r>
          </a:p>
          <a:p>
            <a:pPr marL="342900" indent="-342900" algn="just">
              <a:buFont typeface="Arial" pitchFamily="34" charset="0"/>
              <a:buChar char="•"/>
            </a:pPr>
            <a:r>
              <a:rPr lang="en-GB" sz="2400" dirty="0"/>
              <a:t>In 1929 there was a Great Depression and Stresemann died.</a:t>
            </a:r>
          </a:p>
          <a:p>
            <a:pPr marL="342900" indent="-342900" algn="just">
              <a:buFont typeface="Arial" pitchFamily="34" charset="0"/>
              <a:buChar char="•"/>
            </a:pPr>
            <a:r>
              <a:rPr lang="en-GB" sz="2400" dirty="0"/>
              <a:t>The Weimar Government was under pressure.</a:t>
            </a:r>
          </a:p>
          <a:p>
            <a:endParaRPr lang="en-GB" dirty="0"/>
          </a:p>
        </p:txBody>
      </p:sp>
      <p:sp>
        <p:nvSpPr>
          <p:cNvPr id="4" name="TextBox 3"/>
          <p:cNvSpPr txBox="1"/>
          <p:nvPr/>
        </p:nvSpPr>
        <p:spPr>
          <a:xfrm>
            <a:off x="6928848" y="2192877"/>
            <a:ext cx="5264258" cy="4801314"/>
          </a:xfrm>
          <a:prstGeom prst="rect">
            <a:avLst/>
          </a:prstGeom>
          <a:noFill/>
          <a:ln>
            <a:solidFill>
              <a:schemeClr val="tx1"/>
            </a:solidFill>
          </a:ln>
        </p:spPr>
        <p:txBody>
          <a:bodyPr wrap="square" rtlCol="0">
            <a:spAutoFit/>
          </a:bodyPr>
          <a:lstStyle/>
          <a:p>
            <a:r>
              <a:rPr lang="en-GB" sz="3200" b="1" dirty="0"/>
              <a:t>Plenary Question:</a:t>
            </a:r>
          </a:p>
          <a:p>
            <a:endParaRPr lang="en-GB" sz="3200" b="1" dirty="0"/>
          </a:p>
          <a:p>
            <a:r>
              <a:rPr lang="en-GB" sz="3200" b="1" dirty="0"/>
              <a:t>Was the Weimar Government stronger by 1929? Why might there always have been a possible weakness regardless of how strong the economy was?</a:t>
            </a:r>
          </a:p>
          <a:p>
            <a:endParaRPr lang="en-GB" dirty="0"/>
          </a:p>
        </p:txBody>
      </p:sp>
    </p:spTree>
    <p:extLst>
      <p:ext uri="{BB962C8B-B14F-4D97-AF65-F5344CB8AC3E}">
        <p14:creationId xmlns:p14="http://schemas.microsoft.com/office/powerpoint/2010/main" val="340993406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5" name="Rectangle 4"/>
          <p:cNvSpPr/>
          <p:nvPr/>
        </p:nvSpPr>
        <p:spPr>
          <a:xfrm>
            <a:off x="5411859"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Monday, 30 March 2020</a:t>
            </a:fld>
            <a:endParaRPr lang="en-GB" b="1" u="sng" dirty="0">
              <a:solidFill>
                <a:schemeClr val="tx1"/>
              </a:solidFill>
              <a:latin typeface="Century Gothic" charset="0"/>
              <a:ea typeface="Century Gothic" charset="0"/>
              <a:cs typeface="Century Gothic" charset="0"/>
            </a:endParaRPr>
          </a:p>
        </p:txBody>
      </p:sp>
      <p:sp>
        <p:nvSpPr>
          <p:cNvPr id="6" name="Title 1"/>
          <p:cNvSpPr txBox="1">
            <a:spLocks/>
          </p:cNvSpPr>
          <p:nvPr/>
        </p:nvSpPr>
        <p:spPr>
          <a:xfrm>
            <a:off x="152985" y="520863"/>
            <a:ext cx="10517748" cy="135979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b="1" u="sng" dirty="0">
                <a:solidFill>
                  <a:schemeClr val="tx1"/>
                </a:solidFill>
              </a:rPr>
              <a:t>Changes in German Society 1924-1929</a:t>
            </a:r>
          </a:p>
        </p:txBody>
      </p:sp>
      <p:pic>
        <p:nvPicPr>
          <p:cNvPr id="2050" name="Picture 2" descr="Image result for employment pn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3047" y="1587563"/>
            <a:ext cx="2799073" cy="27990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female shape silhouette png"/>
          <p:cNvPicPr>
            <a:picLocks noChangeAspect="1" noChangeArrowheads="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0" b="100000" l="1917" r="50000">
                        <a14:foregroundMark x1="21406" y1="3674" x2="28115" y2="13898"/>
                      </a14:backgroundRemoval>
                    </a14:imgEffect>
                  </a14:imgLayer>
                </a14:imgProps>
              </a:ext>
              <a:ext uri="{28A0092B-C50C-407E-A947-70E740481C1C}">
                <a14:useLocalDpi xmlns:a14="http://schemas.microsoft.com/office/drawing/2010/main" val="0"/>
              </a:ext>
            </a:extLst>
          </a:blip>
          <a:srcRect l="1877" r="50000"/>
          <a:stretch/>
        </p:blipFill>
        <p:spPr bwMode="auto">
          <a:xfrm>
            <a:off x="2437104" y="1708508"/>
            <a:ext cx="1292932" cy="268669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wages png"/>
          <p:cNvPicPr>
            <a:picLocks noChangeAspect="1" noChangeArrowheads="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3968159" y="1776582"/>
            <a:ext cx="2618622" cy="261862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house cartoon png"/>
          <p:cNvPicPr>
            <a:picLocks noChangeAspect="1" noChangeArrowheads="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1800" b="96200" l="400" r="98200">
                        <a14:foregroundMark x1="67400" y1="9600" x2="89200" y2="23200"/>
                        <a14:foregroundMark x1="61400" y1="14400" x2="87200" y2="17400"/>
                        <a14:foregroundMark x1="77200" y1="7600" x2="79000" y2="26200"/>
                        <a14:foregroundMark x1="60600" y1="19000" x2="93400" y2="13800"/>
                      </a14:backgroundRemoval>
                    </a14:imgEffect>
                  </a14:imgLayer>
                </a14:imgProps>
              </a:ext>
              <a:ext uri="{28A0092B-C50C-407E-A947-70E740481C1C}">
                <a14:useLocalDpi xmlns:a14="http://schemas.microsoft.com/office/drawing/2010/main" val="0"/>
              </a:ext>
            </a:extLst>
          </a:blip>
          <a:srcRect/>
          <a:stretch>
            <a:fillRect/>
          </a:stretch>
        </p:blipFill>
        <p:spPr bwMode="auto">
          <a:xfrm>
            <a:off x="6586781" y="1646516"/>
            <a:ext cx="2807641" cy="280764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art png"/>
          <p:cNvPicPr>
            <a:picLocks noChangeAspect="1" noChangeArrowheads="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394422" y="1646516"/>
            <a:ext cx="2693506" cy="269350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80447" y="4866468"/>
            <a:ext cx="11220773" cy="1754326"/>
          </a:xfrm>
          <a:prstGeom prst="rect">
            <a:avLst/>
          </a:prstGeom>
          <a:noFill/>
        </p:spPr>
        <p:txBody>
          <a:bodyPr wrap="square" rtlCol="0">
            <a:spAutoFit/>
          </a:bodyPr>
          <a:lstStyle/>
          <a:p>
            <a:pPr algn="ctr"/>
            <a:r>
              <a:rPr lang="en-GB" sz="3600" b="1" dirty="0"/>
              <a:t>Examine the images above and speculate as to what you think may have changed in German society under the Weimar government.</a:t>
            </a:r>
          </a:p>
        </p:txBody>
      </p:sp>
    </p:spTree>
    <p:extLst>
      <p:ext uri="{BB962C8B-B14F-4D97-AF65-F5344CB8AC3E}">
        <p14:creationId xmlns:p14="http://schemas.microsoft.com/office/powerpoint/2010/main" val="188844991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0218" y="531940"/>
            <a:ext cx="11449195" cy="1359793"/>
          </a:xfrm>
        </p:spPr>
        <p:txBody>
          <a:bodyPr/>
          <a:lstStyle/>
          <a:p>
            <a:pPr algn="ctr"/>
            <a:r>
              <a:rPr lang="en-GB" sz="3600" b="1" u="sng" dirty="0">
                <a:solidFill>
                  <a:schemeClr val="tx1"/>
                </a:solidFill>
              </a:rPr>
              <a:t>Changes in German Society 1924-1929</a:t>
            </a:r>
          </a:p>
        </p:txBody>
      </p:sp>
      <p:sp>
        <p:nvSpPr>
          <p:cNvPr id="3" name="Subtitle 2"/>
          <p:cNvSpPr>
            <a:spLocks noGrp="1"/>
          </p:cNvSpPr>
          <p:nvPr>
            <p:ph type="subTitle" idx="1"/>
          </p:nvPr>
        </p:nvSpPr>
        <p:spPr>
          <a:xfrm>
            <a:off x="360218" y="2402007"/>
            <a:ext cx="11449195" cy="2402006"/>
          </a:xfrm>
          <a:solidFill>
            <a:schemeClr val="tx1"/>
          </a:solidFill>
        </p:spPr>
        <p:txBody>
          <a:bodyPr>
            <a:normAutofit fontScale="85000" lnSpcReduction="10000"/>
          </a:bodyPr>
          <a:lstStyle/>
          <a:p>
            <a:pPr lvl="0"/>
            <a:r>
              <a:rPr lang="en-GB" b="1" dirty="0">
                <a:solidFill>
                  <a:srgbClr val="002060"/>
                </a:solidFill>
              </a:rPr>
              <a:t>Learning Objectives:</a:t>
            </a:r>
          </a:p>
          <a:p>
            <a:pPr marL="342900" indent="-342900" algn="just">
              <a:buFont typeface="Arial" pitchFamily="34" charset="0"/>
              <a:buChar char="•"/>
            </a:pPr>
            <a:r>
              <a:rPr lang="en-GB" sz="2400" dirty="0">
                <a:solidFill>
                  <a:srgbClr val="002060"/>
                </a:solidFill>
              </a:rPr>
              <a:t>All students will evaluate how the standard of living changed in Weimar Germany between 1924-1929.</a:t>
            </a:r>
          </a:p>
          <a:p>
            <a:pPr marL="342900" indent="-342900" algn="just">
              <a:buFont typeface="Arial" pitchFamily="34" charset="0"/>
              <a:buChar char="•"/>
            </a:pPr>
            <a:r>
              <a:rPr lang="en-GB" sz="2400" dirty="0">
                <a:solidFill>
                  <a:srgbClr val="002060"/>
                </a:solidFill>
              </a:rPr>
              <a:t>Most students will understand how women’s lives changed in the </a:t>
            </a:r>
            <a:r>
              <a:rPr lang="en-GB" sz="2400" dirty="0" err="1">
                <a:solidFill>
                  <a:srgbClr val="002060"/>
                </a:solidFill>
              </a:rPr>
              <a:t>weimar</a:t>
            </a:r>
            <a:r>
              <a:rPr lang="en-GB" sz="2400" dirty="0">
                <a:solidFill>
                  <a:srgbClr val="002060"/>
                </a:solidFill>
              </a:rPr>
              <a:t> republic.</a:t>
            </a:r>
          </a:p>
          <a:p>
            <a:pPr marL="342900" indent="-342900" algn="just">
              <a:buFont typeface="Arial" pitchFamily="34" charset="0"/>
              <a:buChar char="•"/>
            </a:pPr>
            <a:r>
              <a:rPr lang="en-GB" sz="2400" dirty="0">
                <a:solidFill>
                  <a:srgbClr val="002060"/>
                </a:solidFill>
              </a:rPr>
              <a:t>Some students will be able to synthesise information and produce and exam answer to a question regarding cultural changes in the </a:t>
            </a:r>
            <a:r>
              <a:rPr lang="en-GB" sz="2400" dirty="0" err="1">
                <a:solidFill>
                  <a:srgbClr val="002060"/>
                </a:solidFill>
              </a:rPr>
              <a:t>weimar</a:t>
            </a:r>
            <a:r>
              <a:rPr lang="en-GB" sz="2400" dirty="0">
                <a:solidFill>
                  <a:srgbClr val="002060"/>
                </a:solidFill>
              </a:rPr>
              <a:t> republic.</a:t>
            </a:r>
            <a:endParaRPr lang="en-GB" sz="2400" dirty="0">
              <a:solidFill>
                <a:srgbClr val="002060"/>
              </a:solidFill>
              <a:latin typeface="Century Gothic" pitchFamily="34" charset="0"/>
            </a:endParaRPr>
          </a:p>
        </p:txBody>
      </p:sp>
      <p:sp>
        <p:nvSpPr>
          <p:cNvPr id="4" name="Rectangle 3"/>
          <p:cNvSpPr/>
          <p:nvPr/>
        </p:nvSpPr>
        <p:spPr>
          <a:xfrm>
            <a:off x="5427127"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Monday, 30 March 2020</a:t>
            </a:fld>
            <a:endParaRPr lang="en-GB" b="1" u="sng" dirty="0">
              <a:solidFill>
                <a:schemeClr val="tx1"/>
              </a:solidFill>
              <a:latin typeface="Century Gothic" charset="0"/>
              <a:ea typeface="Century Gothic" charset="0"/>
              <a:cs typeface="Century Gothic" charset="0"/>
            </a:endParaRPr>
          </a:p>
        </p:txBody>
      </p:sp>
      <p:sp>
        <p:nvSpPr>
          <p:cNvPr id="5"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7" name="Subtitle 2"/>
          <p:cNvSpPr txBox="1">
            <a:spLocks/>
          </p:cNvSpPr>
          <p:nvPr/>
        </p:nvSpPr>
        <p:spPr>
          <a:xfrm>
            <a:off x="360218" y="4916326"/>
            <a:ext cx="4580272"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KEY WORDS THIS LESSON:</a:t>
            </a:r>
          </a:p>
          <a:p>
            <a:r>
              <a:rPr lang="en-GB" dirty="0">
                <a:solidFill>
                  <a:srgbClr val="002060"/>
                </a:solidFill>
              </a:rPr>
              <a:t> unemployment, interpretation, architecture, </a:t>
            </a:r>
          </a:p>
        </p:txBody>
      </p:sp>
      <p:sp>
        <p:nvSpPr>
          <p:cNvPr id="8" name="Subtitle 2"/>
          <p:cNvSpPr txBox="1">
            <a:spLocks/>
          </p:cNvSpPr>
          <p:nvPr/>
        </p:nvSpPr>
        <p:spPr>
          <a:xfrm>
            <a:off x="5049672" y="4916326"/>
            <a:ext cx="6759741"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HOMEWORK:</a:t>
            </a:r>
          </a:p>
          <a:p>
            <a:r>
              <a:rPr lang="en-GB" dirty="0">
                <a:solidFill>
                  <a:srgbClr val="002060"/>
                </a:solidFill>
              </a:rPr>
              <a:t> </a:t>
            </a:r>
          </a:p>
          <a:p>
            <a:endParaRPr lang="en-GB" b="1" dirty="0">
              <a:solidFill>
                <a:srgbClr val="002060"/>
              </a:solidFill>
            </a:endParaRPr>
          </a:p>
        </p:txBody>
      </p:sp>
    </p:spTree>
    <p:extLst>
      <p:ext uri="{BB962C8B-B14F-4D97-AF65-F5344CB8AC3E}">
        <p14:creationId xmlns:p14="http://schemas.microsoft.com/office/powerpoint/2010/main" val="206056277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170" y="359728"/>
            <a:ext cx="10280193" cy="1400530"/>
          </a:xfrm>
        </p:spPr>
        <p:txBody>
          <a:bodyPr/>
          <a:lstStyle/>
          <a:p>
            <a:pPr algn="just"/>
            <a:r>
              <a:rPr lang="en-GB" sz="3400" b="1" dirty="0">
                <a:solidFill>
                  <a:schemeClr val="tx1"/>
                </a:solidFill>
              </a:rPr>
              <a:t>How did German Society change 1924-1929?</a:t>
            </a:r>
          </a:p>
        </p:txBody>
      </p:sp>
      <p:sp>
        <p:nvSpPr>
          <p:cNvPr id="3" name="Content Placeholder 2"/>
          <p:cNvSpPr>
            <a:spLocks noGrp="1"/>
          </p:cNvSpPr>
          <p:nvPr>
            <p:ph idx="1"/>
          </p:nvPr>
        </p:nvSpPr>
        <p:spPr>
          <a:xfrm>
            <a:off x="157916" y="1448484"/>
            <a:ext cx="11760281" cy="5138296"/>
          </a:xfrm>
        </p:spPr>
        <p:txBody>
          <a:bodyPr>
            <a:normAutofit lnSpcReduction="10000"/>
          </a:bodyPr>
          <a:lstStyle/>
          <a:p>
            <a:r>
              <a:rPr lang="en-GB" dirty="0"/>
              <a:t>So far in lessons we have discussed challenges to the Weimar Republic as well as economic and political issues with the government.</a:t>
            </a:r>
          </a:p>
          <a:p>
            <a:r>
              <a:rPr lang="en-GB" dirty="0"/>
              <a:t>The next question to ask is how did the Weimar Republic change Germany between 1924-1929?</a:t>
            </a:r>
          </a:p>
          <a:p>
            <a:r>
              <a:rPr lang="en-GB" dirty="0"/>
              <a:t>In order to do this we need to examine the following aspects of life in Germany:</a:t>
            </a:r>
          </a:p>
          <a:p>
            <a:pPr marL="457200" indent="-457200">
              <a:buFont typeface="+mj-lt"/>
              <a:buAutoNum type="arabicPeriod"/>
            </a:pPr>
            <a:r>
              <a:rPr lang="en-GB" dirty="0"/>
              <a:t>Employment</a:t>
            </a:r>
          </a:p>
          <a:p>
            <a:pPr marL="457200" indent="-457200">
              <a:buFont typeface="+mj-lt"/>
              <a:buAutoNum type="arabicPeriod"/>
            </a:pPr>
            <a:r>
              <a:rPr lang="en-GB" dirty="0"/>
              <a:t>Work and wages</a:t>
            </a:r>
          </a:p>
          <a:p>
            <a:pPr marL="457200" indent="-457200">
              <a:buFont typeface="+mj-lt"/>
              <a:buAutoNum type="arabicPeriod"/>
            </a:pPr>
            <a:r>
              <a:rPr lang="en-GB" dirty="0"/>
              <a:t>Housing conditions</a:t>
            </a:r>
          </a:p>
          <a:p>
            <a:pPr marL="457200" indent="-457200">
              <a:buFont typeface="+mj-lt"/>
              <a:buAutoNum type="arabicPeriod"/>
            </a:pPr>
            <a:r>
              <a:rPr lang="en-GB" dirty="0"/>
              <a:t>Standard of living</a:t>
            </a:r>
          </a:p>
          <a:p>
            <a:pPr marL="457200" indent="-457200">
              <a:buFont typeface="+mj-lt"/>
              <a:buAutoNum type="arabicPeriod"/>
            </a:pPr>
            <a:r>
              <a:rPr lang="en-GB" dirty="0"/>
              <a:t>Changes for women</a:t>
            </a:r>
          </a:p>
          <a:p>
            <a:pPr marL="457200" indent="-457200">
              <a:buFont typeface="+mj-lt"/>
              <a:buAutoNum type="arabicPeriod"/>
            </a:pPr>
            <a:r>
              <a:rPr lang="en-GB" dirty="0"/>
              <a:t>Art and culture</a:t>
            </a:r>
          </a:p>
          <a:p>
            <a:pPr marL="0" indent="0">
              <a:buNone/>
            </a:pPr>
            <a:endParaRPr lang="en-GB" dirty="0"/>
          </a:p>
          <a:p>
            <a:pPr marL="0" indent="0">
              <a:buNone/>
            </a:pPr>
            <a:r>
              <a:rPr lang="en-GB" dirty="0"/>
              <a:t>Read through the information sheet and complete the tasks at the end of the sheet.</a:t>
            </a:r>
          </a:p>
        </p:txBody>
      </p:sp>
    </p:spTree>
    <p:extLst>
      <p:ext uri="{BB962C8B-B14F-4D97-AF65-F5344CB8AC3E}">
        <p14:creationId xmlns:p14="http://schemas.microsoft.com/office/powerpoint/2010/main" val="369063221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09EA6-DD9B-AB4A-BC01-B07A5AC0EFD4}"/>
              </a:ext>
            </a:extLst>
          </p:cNvPr>
          <p:cNvSpPr>
            <a:spLocks noGrp="1"/>
          </p:cNvSpPr>
          <p:nvPr>
            <p:ph type="title"/>
          </p:nvPr>
        </p:nvSpPr>
        <p:spPr/>
        <p:txBody>
          <a:bodyPr/>
          <a:lstStyle/>
          <a:p>
            <a:r>
              <a:rPr lang="en-US" dirty="0"/>
              <a:t>Exam Q’s</a:t>
            </a:r>
            <a:endParaRPr lang="ru-RU" dirty="0"/>
          </a:p>
        </p:txBody>
      </p:sp>
      <p:sp>
        <p:nvSpPr>
          <p:cNvPr id="3" name="Content Placeholder 2">
            <a:extLst>
              <a:ext uri="{FF2B5EF4-FFF2-40B4-BE49-F238E27FC236}">
                <a16:creationId xmlns:a16="http://schemas.microsoft.com/office/drawing/2014/main" id="{B271684E-0447-F145-98CD-A12CF13D2888}"/>
              </a:ext>
            </a:extLst>
          </p:cNvPr>
          <p:cNvSpPr>
            <a:spLocks noGrp="1"/>
          </p:cNvSpPr>
          <p:nvPr>
            <p:ph idx="1"/>
          </p:nvPr>
        </p:nvSpPr>
        <p:spPr>
          <a:xfrm>
            <a:off x="646111" y="1396935"/>
            <a:ext cx="10252260" cy="4195481"/>
          </a:xfrm>
        </p:spPr>
        <p:txBody>
          <a:bodyPr/>
          <a:lstStyle/>
          <a:p>
            <a:r>
              <a:rPr lang="en-US" sz="3200" b="1" dirty="0"/>
              <a:t>(a)  </a:t>
            </a:r>
            <a:r>
              <a:rPr lang="en-US" sz="3200" dirty="0"/>
              <a:t>What were the roles of (</a:t>
            </a:r>
            <a:r>
              <a:rPr lang="en-US" sz="3200" dirty="0" err="1"/>
              <a:t>i</a:t>
            </a:r>
            <a:r>
              <a:rPr lang="en-US" sz="3200" dirty="0"/>
              <a:t>) the Chancellor and (ii) the President under the Weimar Constitution? [4] </a:t>
            </a:r>
          </a:p>
          <a:p>
            <a:endParaRPr lang="en-US" sz="3200" dirty="0"/>
          </a:p>
          <a:p>
            <a:r>
              <a:rPr lang="en-US" sz="3200" b="1" dirty="0"/>
              <a:t>(a) </a:t>
            </a:r>
            <a:r>
              <a:rPr lang="en-US" sz="3200" dirty="0"/>
              <a:t>What were the disadvantages of proportional representation for Weimar Germany? [4] </a:t>
            </a:r>
          </a:p>
          <a:p>
            <a:endParaRPr lang="en-US" dirty="0"/>
          </a:p>
          <a:p>
            <a:endParaRPr lang="ru-RU" dirty="0"/>
          </a:p>
        </p:txBody>
      </p:sp>
    </p:spTree>
    <p:extLst>
      <p:ext uri="{BB962C8B-B14F-4D97-AF65-F5344CB8AC3E}">
        <p14:creationId xmlns:p14="http://schemas.microsoft.com/office/powerpoint/2010/main" val="365903783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09EA6-DD9B-AB4A-BC01-B07A5AC0EFD4}"/>
              </a:ext>
            </a:extLst>
          </p:cNvPr>
          <p:cNvSpPr>
            <a:spLocks noGrp="1"/>
          </p:cNvSpPr>
          <p:nvPr>
            <p:ph type="title"/>
          </p:nvPr>
        </p:nvSpPr>
        <p:spPr/>
        <p:txBody>
          <a:bodyPr/>
          <a:lstStyle/>
          <a:p>
            <a:r>
              <a:rPr lang="en-US" dirty="0"/>
              <a:t>Exam Q’s (2016s(2)</a:t>
            </a:r>
            <a:endParaRPr lang="ru-RU" dirty="0"/>
          </a:p>
        </p:txBody>
      </p:sp>
      <p:sp>
        <p:nvSpPr>
          <p:cNvPr id="3" name="Content Placeholder 2">
            <a:extLst>
              <a:ext uri="{FF2B5EF4-FFF2-40B4-BE49-F238E27FC236}">
                <a16:creationId xmlns:a16="http://schemas.microsoft.com/office/drawing/2014/main" id="{B271684E-0447-F145-98CD-A12CF13D2888}"/>
              </a:ext>
            </a:extLst>
          </p:cNvPr>
          <p:cNvSpPr>
            <a:spLocks noGrp="1"/>
          </p:cNvSpPr>
          <p:nvPr>
            <p:ph idx="1"/>
          </p:nvPr>
        </p:nvSpPr>
        <p:spPr>
          <a:xfrm>
            <a:off x="646111" y="1396935"/>
            <a:ext cx="10982672" cy="4745448"/>
          </a:xfrm>
        </p:spPr>
        <p:txBody>
          <a:bodyPr/>
          <a:lstStyle/>
          <a:p>
            <a:pPr marL="0" indent="0">
              <a:buNone/>
            </a:pPr>
            <a:endParaRPr lang="en-US" sz="2800" dirty="0"/>
          </a:p>
          <a:p>
            <a:r>
              <a:rPr lang="en-US" sz="2800" b="1" dirty="0"/>
              <a:t>(b)  </a:t>
            </a:r>
            <a:r>
              <a:rPr lang="en-US" sz="2800" dirty="0"/>
              <a:t>Why were the 1920s a period of cultural achievement for Germany? [6] </a:t>
            </a:r>
          </a:p>
          <a:p>
            <a:endParaRPr lang="en-US" sz="2800" dirty="0"/>
          </a:p>
          <a:p>
            <a:endParaRPr lang="en-US" sz="2800" dirty="0"/>
          </a:p>
          <a:p>
            <a:r>
              <a:rPr lang="en-US" sz="2800" b="1" dirty="0"/>
              <a:t>(c)  </a:t>
            </a:r>
            <a:r>
              <a:rPr lang="en-US" sz="2800" dirty="0"/>
              <a:t>How successful had the Weimar Republic been by 1926 in resolving the problems created for Germany by the Treaty of Versailles? Explain your answer. [10] </a:t>
            </a:r>
          </a:p>
          <a:p>
            <a:endParaRPr lang="ru-RU" dirty="0"/>
          </a:p>
        </p:txBody>
      </p:sp>
    </p:spTree>
    <p:extLst>
      <p:ext uri="{BB962C8B-B14F-4D97-AF65-F5344CB8AC3E}">
        <p14:creationId xmlns:p14="http://schemas.microsoft.com/office/powerpoint/2010/main" val="418189561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54" y="224118"/>
            <a:ext cx="9404723" cy="1400530"/>
          </a:xfrm>
        </p:spPr>
        <p:txBody>
          <a:bodyPr>
            <a:normAutofit/>
          </a:bodyPr>
          <a:lstStyle/>
          <a:p>
            <a:r>
              <a:rPr lang="en-GB" b="1" dirty="0">
                <a:solidFill>
                  <a:schemeClr val="tx1"/>
                </a:solidFill>
              </a:rPr>
              <a:t>Plenary</a:t>
            </a:r>
          </a:p>
        </p:txBody>
      </p:sp>
      <p:sp>
        <p:nvSpPr>
          <p:cNvPr id="3" name="TextBox 2"/>
          <p:cNvSpPr txBox="1"/>
          <p:nvPr/>
        </p:nvSpPr>
        <p:spPr>
          <a:xfrm>
            <a:off x="108489" y="1410346"/>
            <a:ext cx="5656881" cy="4708981"/>
          </a:xfrm>
          <a:prstGeom prst="rect">
            <a:avLst/>
          </a:prstGeom>
          <a:noFill/>
        </p:spPr>
        <p:txBody>
          <a:bodyPr wrap="square" rtlCol="0">
            <a:spAutoFit/>
          </a:bodyPr>
          <a:lstStyle/>
          <a:p>
            <a:pPr lvl="0" algn="just"/>
            <a:r>
              <a:rPr lang="en-GB" sz="4000" dirty="0"/>
              <a:t>Write two “Who wants to be a Millionaire” type questions based on the content of today’s lesson with four different answer options in each case.</a:t>
            </a:r>
          </a:p>
          <a:p>
            <a:pPr algn="just"/>
            <a:endParaRPr lang="en-GB" dirty="0"/>
          </a:p>
        </p:txBody>
      </p:sp>
      <p:pic>
        <p:nvPicPr>
          <p:cNvPr id="6146" name="Picture 2" descr="Image result for who wants to be a millionai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5893" y="1410346"/>
            <a:ext cx="5020860" cy="5020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50226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3635</TotalTime>
  <Words>757</Words>
  <Application>Microsoft Macintosh PowerPoint</Application>
  <PresentationFormat>Widescreen</PresentationFormat>
  <Paragraphs>82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Ion</vt:lpstr>
      <vt:lpstr>PowerPoint Presentation</vt:lpstr>
      <vt:lpstr>Recovery of the Weimar Republic 1924-29</vt:lpstr>
      <vt:lpstr>What was Gustav Stressman’s Strategy?</vt:lpstr>
      <vt:lpstr>Stresemann’s Achievements</vt:lpstr>
      <vt:lpstr>Plenary</vt:lpstr>
      <vt:lpstr>PowerPoint Presentation</vt:lpstr>
      <vt:lpstr>Changes in German Society 1924-1929</vt:lpstr>
      <vt:lpstr>How did German Society change 1924-1929?</vt:lpstr>
      <vt:lpstr>Exam Q’s</vt:lpstr>
      <vt:lpstr>Exam Q’s (2016s(2)</vt:lpstr>
      <vt:lpstr>Plenary</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1:</dc:title>
  <dc:creator>Nicky Boughey</dc:creator>
  <cp:lastModifiedBy>John Wilson</cp:lastModifiedBy>
  <cp:revision>336</cp:revision>
  <dcterms:created xsi:type="dcterms:W3CDTF">2017-04-02T20:43:46Z</dcterms:created>
  <dcterms:modified xsi:type="dcterms:W3CDTF">2020-03-31T09:38:36Z</dcterms:modified>
</cp:coreProperties>
</file>