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8" r:id="rId2"/>
    <p:sldId id="260" r:id="rId3"/>
    <p:sldId id="295" r:id="rId4"/>
    <p:sldId id="291" r:id="rId5"/>
    <p:sldId id="293" r:id="rId6"/>
    <p:sldId id="300" r:id="rId7"/>
    <p:sldId id="299" r:id="rId8"/>
    <p:sldId id="302" r:id="rId9"/>
    <p:sldId id="297" r:id="rId10"/>
    <p:sldId id="288" r:id="rId11"/>
    <p:sldId id="301" r:id="rId12"/>
    <p:sldId id="29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DAE3F3"/>
    <a:srgbClr val="B4C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46" autoAdjust="0"/>
    <p:restoredTop sz="91740" autoAdjust="0"/>
  </p:normalViewPr>
  <p:slideViewPr>
    <p:cSldViewPr snapToGrid="0">
      <p:cViewPr varScale="1">
        <p:scale>
          <a:sx n="69" d="100"/>
          <a:sy n="69" d="100"/>
        </p:scale>
        <p:origin x="208" y="1016"/>
      </p:cViewPr>
      <p:guideLst>
        <p:guide orient="horz" pos="2160"/>
        <p:guide pos="3840"/>
      </p:guideLst>
    </p:cSldViewPr>
  </p:slideViewPr>
  <p:notesTextViewPr>
    <p:cViewPr>
      <p:scale>
        <a:sx n="1" d="1"/>
        <a:sy n="1" d="1"/>
      </p:scale>
      <p:origin x="0" y="0"/>
    </p:cViewPr>
  </p:notesTextViewPr>
  <p:sorterViewPr>
    <p:cViewPr>
      <p:scale>
        <a:sx n="100" d="100"/>
        <a:sy n="100" d="100"/>
      </p:scale>
      <p:origin x="0" y="123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404E9E-176E-43CD-8269-9AA2E2A6A6A2}" type="datetimeFigureOut">
              <a:rPr lang="en-GB" smtClean="0"/>
              <a:t>12/11/2020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D0E52A-759C-43BF-82C8-82B53FE2707A}" type="slidenum">
              <a:rPr lang="en-GB" smtClean="0"/>
              <a:t>‹#›</a:t>
            </a:fld>
            <a:endParaRPr lang="en-GB"/>
          </a:p>
        </p:txBody>
      </p:sp>
    </p:spTree>
    <p:extLst>
      <p:ext uri="{BB962C8B-B14F-4D97-AF65-F5344CB8AC3E}">
        <p14:creationId xmlns:p14="http://schemas.microsoft.com/office/powerpoint/2010/main" val="305398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DF82A2E-277A-4BFA-A985-9EAEA3FFE0AA}" type="slidenum">
              <a:rPr lang="en-GB" smtClean="0"/>
              <a:t>2</a:t>
            </a:fld>
            <a:endParaRPr lang="en-GB"/>
          </a:p>
        </p:txBody>
      </p:sp>
    </p:spTree>
    <p:extLst>
      <p:ext uri="{BB962C8B-B14F-4D97-AF65-F5344CB8AC3E}">
        <p14:creationId xmlns:p14="http://schemas.microsoft.com/office/powerpoint/2010/main" val="1923212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information sheet can be given to students</a:t>
            </a:r>
            <a:r>
              <a:rPr lang="en-GB" baseline="0" dirty="0"/>
              <a:t> to aid them with this task.</a:t>
            </a:r>
            <a:endParaRPr lang="en-GB" dirty="0"/>
          </a:p>
        </p:txBody>
      </p:sp>
      <p:sp>
        <p:nvSpPr>
          <p:cNvPr id="4" name="Slide Number Placeholder 3"/>
          <p:cNvSpPr>
            <a:spLocks noGrp="1"/>
          </p:cNvSpPr>
          <p:nvPr>
            <p:ph type="sldNum" sz="quarter" idx="10"/>
          </p:nvPr>
        </p:nvSpPr>
        <p:spPr/>
        <p:txBody>
          <a:bodyPr/>
          <a:lstStyle/>
          <a:p>
            <a:fld id="{82D0E52A-759C-43BF-82C8-82B53FE2707A}" type="slidenum">
              <a:rPr lang="en-GB" smtClean="0"/>
              <a:t>4</a:t>
            </a:fld>
            <a:endParaRPr lang="en-GB"/>
          </a:p>
        </p:txBody>
      </p:sp>
    </p:spTree>
    <p:extLst>
      <p:ext uri="{BB962C8B-B14F-4D97-AF65-F5344CB8AC3E}">
        <p14:creationId xmlns:p14="http://schemas.microsoft.com/office/powerpoint/2010/main" val="331198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12/11/2020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00326997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A779046-DD67-4452-931D-ECEEC7D495C7}" type="datetimeFigureOut">
              <a:rPr lang="en-GB" smtClean="0"/>
              <a:t>12/11/2020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78996061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12/11/2020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83072341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A779046-DD67-4452-931D-ECEEC7D495C7}" type="datetimeFigureOut">
              <a:rPr lang="en-GB" smtClean="0"/>
              <a:t>12/11/2020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8913364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779046-DD67-4452-931D-ECEEC7D495C7}" type="datetimeFigureOut">
              <a:rPr lang="en-GB" smtClean="0"/>
              <a:t>12/11/2020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08979485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A779046-DD67-4452-931D-ECEEC7D495C7}" type="datetimeFigureOut">
              <a:rPr lang="en-GB" smtClean="0"/>
              <a:t>12/11/2020</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38538113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A779046-DD67-4452-931D-ECEEC7D495C7}" type="datetimeFigureOut">
              <a:rPr lang="en-GB" smtClean="0"/>
              <a:t>12/11/2020</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94023238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A779046-DD67-4452-931D-ECEEC7D495C7}" type="datetimeFigureOut">
              <a:rPr lang="en-GB" smtClean="0"/>
              <a:t>12/11/2020</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19353208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779046-DD67-4452-931D-ECEEC7D495C7}" type="datetimeFigureOut">
              <a:rPr lang="en-GB" smtClean="0"/>
              <a:t>12/11/2020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54609973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779046-DD67-4452-931D-ECEEC7D495C7}" type="datetimeFigureOut">
              <a:rPr lang="en-GB" smtClean="0"/>
              <a:t>12/11/2020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1834069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12/11/2020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31109477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12/11/2020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577953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779046-DD67-4452-931D-ECEEC7D495C7}" type="datetimeFigureOut">
              <a:rPr lang="en-GB" smtClean="0"/>
              <a:t>12/11/2020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21336142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A779046-DD67-4452-931D-ECEEC7D495C7}" type="datetimeFigureOut">
              <a:rPr lang="en-GB" smtClean="0"/>
              <a:t>12/11/2020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357915347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A779046-DD67-4452-931D-ECEEC7D495C7}" type="datetimeFigureOut">
              <a:rPr lang="en-GB" smtClean="0"/>
              <a:t>12/11/2020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207927623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12/11/2020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419370947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779046-DD67-4452-931D-ECEEC7D495C7}" type="datetimeFigureOut">
              <a:rPr lang="en-GB" smtClean="0"/>
              <a:t>12/11/2020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30DF1C-BC51-46FD-8117-4AE941208FF2}" type="slidenum">
              <a:rPr lang="en-GB" smtClean="0"/>
              <a:t>‹#›</a:t>
            </a:fld>
            <a:endParaRPr lang="en-GB"/>
          </a:p>
        </p:txBody>
      </p:sp>
    </p:spTree>
    <p:extLst>
      <p:ext uri="{BB962C8B-B14F-4D97-AF65-F5344CB8AC3E}">
        <p14:creationId xmlns:p14="http://schemas.microsoft.com/office/powerpoint/2010/main" val="15496341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A779046-DD67-4452-931D-ECEEC7D495C7}" type="datetimeFigureOut">
              <a:rPr lang="en-GB" smtClean="0"/>
              <a:t>12/11/2020</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730DF1C-BC51-46FD-8117-4AE941208FF2}" type="slidenum">
              <a:rPr lang="en-GB" smtClean="0"/>
              <a:t>‹#›</a:t>
            </a:fld>
            <a:endParaRPr lang="en-GB"/>
          </a:p>
        </p:txBody>
      </p:sp>
    </p:spTree>
    <p:extLst>
      <p:ext uri="{BB962C8B-B14F-4D97-AF65-F5344CB8AC3E}">
        <p14:creationId xmlns:p14="http://schemas.microsoft.com/office/powerpoint/2010/main" val="22703051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3724" y="523220"/>
            <a:ext cx="11449195" cy="1359793"/>
          </a:xfrm>
        </p:spPr>
        <p:txBody>
          <a:bodyPr/>
          <a:lstStyle/>
          <a:p>
            <a:pPr algn="ctr"/>
            <a:r>
              <a:rPr lang="en-GB" sz="4000" b="1" u="sng" dirty="0">
                <a:solidFill>
                  <a:schemeClr val="tx1"/>
                </a:solidFill>
              </a:rPr>
              <a:t>Czechoslovakia 1968</a:t>
            </a:r>
          </a:p>
        </p:txBody>
      </p:sp>
      <p:sp>
        <p:nvSpPr>
          <p:cNvPr id="3" name="Subtitle 2"/>
          <p:cNvSpPr>
            <a:spLocks noGrp="1"/>
          </p:cNvSpPr>
          <p:nvPr>
            <p:ph type="subTitle" idx="1"/>
          </p:nvPr>
        </p:nvSpPr>
        <p:spPr>
          <a:xfrm>
            <a:off x="360218" y="2402007"/>
            <a:ext cx="11449195" cy="2402006"/>
          </a:xfrm>
          <a:solidFill>
            <a:schemeClr val="tx1"/>
          </a:solidFill>
        </p:spPr>
        <p:txBody>
          <a:bodyPr>
            <a:normAutofit lnSpcReduction="10000"/>
          </a:bodyPr>
          <a:lstStyle/>
          <a:p>
            <a:pPr lvl="0"/>
            <a:r>
              <a:rPr lang="en-GB" b="1" dirty="0">
                <a:solidFill>
                  <a:srgbClr val="002060"/>
                </a:solidFill>
              </a:rPr>
              <a:t>Learning Objectives:</a:t>
            </a:r>
          </a:p>
          <a:p>
            <a:pPr marL="342900" indent="-342900" algn="just">
              <a:buFont typeface="Arial" pitchFamily="34" charset="0"/>
              <a:buChar char="•"/>
            </a:pPr>
            <a:r>
              <a:rPr lang="en-GB" dirty="0">
                <a:solidFill>
                  <a:srgbClr val="002060"/>
                </a:solidFill>
              </a:rPr>
              <a:t>All students will Be able to RECALL KEY INDIVIDUALS, EVENTS AND IDEAS FROM THE PRAGUE SPRING.</a:t>
            </a:r>
          </a:p>
          <a:p>
            <a:pPr marL="342900" indent="-342900" algn="just">
              <a:buFont typeface="Arial" pitchFamily="34" charset="0"/>
              <a:buChar char="•"/>
            </a:pPr>
            <a:r>
              <a:rPr lang="en-GB" dirty="0">
                <a:solidFill>
                  <a:srgbClr val="002060"/>
                </a:solidFill>
              </a:rPr>
              <a:t>Most students will Develop and write a speech for a communist leader based on the information.</a:t>
            </a:r>
          </a:p>
          <a:p>
            <a:pPr marL="342900" indent="-342900" algn="just">
              <a:buFont typeface="Arial" pitchFamily="34" charset="0"/>
              <a:buChar char="•"/>
            </a:pPr>
            <a:r>
              <a:rPr lang="en-GB" dirty="0">
                <a:solidFill>
                  <a:srgbClr val="002060"/>
                </a:solidFill>
              </a:rPr>
              <a:t>Some students will be able to EVALUATE THE similarities between </a:t>
            </a:r>
            <a:r>
              <a:rPr lang="en-GB" dirty="0" err="1">
                <a:solidFill>
                  <a:srgbClr val="002060"/>
                </a:solidFill>
              </a:rPr>
              <a:t>hungary</a:t>
            </a:r>
            <a:r>
              <a:rPr lang="en-GB" dirty="0">
                <a:solidFill>
                  <a:srgbClr val="002060"/>
                </a:solidFill>
              </a:rPr>
              <a:t> and Czech uprisings and their effects on soviet control of the region</a:t>
            </a:r>
          </a:p>
        </p:txBody>
      </p:sp>
      <p:sp>
        <p:nvSpPr>
          <p:cNvPr id="4" name="Rectangle 3"/>
          <p:cNvSpPr/>
          <p:nvPr/>
        </p:nvSpPr>
        <p:spPr>
          <a:xfrm>
            <a:off x="5675095"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Thursday, 12 November 2020</a:t>
            </a:fld>
            <a:endParaRPr lang="en-GB" b="1" u="sng" dirty="0">
              <a:solidFill>
                <a:schemeClr val="tx1"/>
              </a:solidFill>
              <a:latin typeface="Century Gothic" charset="0"/>
              <a:ea typeface="Century Gothic" charset="0"/>
              <a:cs typeface="Century Gothic" charset="0"/>
            </a:endParaRPr>
          </a:p>
        </p:txBody>
      </p:sp>
      <p:sp>
        <p:nvSpPr>
          <p:cNvPr id="5"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7" name="Subtitle 2"/>
          <p:cNvSpPr txBox="1">
            <a:spLocks/>
          </p:cNvSpPr>
          <p:nvPr/>
        </p:nvSpPr>
        <p:spPr>
          <a:xfrm>
            <a:off x="360218" y="4916326"/>
            <a:ext cx="4580272"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KEY WORDS THIS LESSON:</a:t>
            </a:r>
          </a:p>
          <a:p>
            <a:r>
              <a:rPr lang="en-GB" dirty="0">
                <a:solidFill>
                  <a:srgbClr val="002060"/>
                </a:solidFill>
              </a:rPr>
              <a:t>Dubcek, </a:t>
            </a:r>
            <a:r>
              <a:rPr lang="en-GB" dirty="0" err="1">
                <a:solidFill>
                  <a:srgbClr val="002060"/>
                </a:solidFill>
              </a:rPr>
              <a:t>prague</a:t>
            </a:r>
            <a:r>
              <a:rPr lang="en-GB" dirty="0">
                <a:solidFill>
                  <a:srgbClr val="002060"/>
                </a:solidFill>
              </a:rPr>
              <a:t> spring, soviet control, resistance</a:t>
            </a:r>
          </a:p>
        </p:txBody>
      </p:sp>
      <p:sp>
        <p:nvSpPr>
          <p:cNvPr id="8" name="Subtitle 2"/>
          <p:cNvSpPr txBox="1">
            <a:spLocks/>
          </p:cNvSpPr>
          <p:nvPr/>
        </p:nvSpPr>
        <p:spPr>
          <a:xfrm>
            <a:off x="5049672" y="4916326"/>
            <a:ext cx="6759741"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pPr algn="just"/>
            <a:r>
              <a:rPr lang="en-GB" b="1" dirty="0">
                <a:solidFill>
                  <a:srgbClr val="002060"/>
                </a:solidFill>
              </a:rPr>
              <a:t>HUNGARY RECAP:</a:t>
            </a:r>
          </a:p>
          <a:p>
            <a:pPr algn="just"/>
            <a:r>
              <a:rPr lang="en-GB" dirty="0">
                <a:solidFill>
                  <a:srgbClr val="002060"/>
                </a:solidFill>
                <a:effectLst>
                  <a:outerShdw blurRad="38100" dist="38100" dir="2700000" algn="tl">
                    <a:srgbClr val="000000">
                      <a:alpha val="43137"/>
                    </a:srgbClr>
                  </a:outerShdw>
                </a:effectLst>
              </a:rPr>
              <a:t>a) What aspects of soviet control were hated by the Hungarian people by 1956? (4) (2016(1))</a:t>
            </a:r>
          </a:p>
          <a:p>
            <a:pPr algn="just">
              <a:spcBef>
                <a:spcPts val="0"/>
              </a:spcBef>
            </a:pPr>
            <a:endParaRPr lang="en-GB" sz="1050" dirty="0">
              <a:solidFill>
                <a:srgbClr val="002060"/>
              </a:solidFill>
            </a:endParaRPr>
          </a:p>
          <a:p>
            <a:pPr algn="just">
              <a:spcBef>
                <a:spcPts val="0"/>
              </a:spcBef>
            </a:pPr>
            <a:endParaRPr lang="en-GB" sz="1050" dirty="0">
              <a:solidFill>
                <a:srgbClr val="002060"/>
              </a:solidFill>
            </a:endParaRPr>
          </a:p>
          <a:p>
            <a:pPr algn="just"/>
            <a:r>
              <a:rPr lang="en-GB" sz="1800" dirty="0">
                <a:solidFill>
                  <a:srgbClr val="002060"/>
                </a:solidFill>
              </a:rPr>
              <a:t> </a:t>
            </a:r>
          </a:p>
          <a:p>
            <a:pPr algn="just">
              <a:spcBef>
                <a:spcPts val="0"/>
              </a:spcBef>
            </a:pPr>
            <a:endParaRPr lang="en-GB" sz="1050" dirty="0">
              <a:solidFill>
                <a:srgbClr val="002060"/>
              </a:solidFill>
            </a:endParaRPr>
          </a:p>
        </p:txBody>
      </p:sp>
      <p:pic>
        <p:nvPicPr>
          <p:cNvPr id="6" name="Picture 5">
            <a:extLst>
              <a:ext uri="{FF2B5EF4-FFF2-40B4-BE49-F238E27FC236}">
                <a16:creationId xmlns:a16="http://schemas.microsoft.com/office/drawing/2014/main" id="{3CEB4DD1-7C33-4937-A14F-F8F5589BF252}"/>
              </a:ext>
            </a:extLst>
          </p:cNvPr>
          <p:cNvPicPr>
            <a:picLocks noChangeAspect="1"/>
          </p:cNvPicPr>
          <p:nvPr/>
        </p:nvPicPr>
        <p:blipFill>
          <a:blip r:embed="rId2"/>
          <a:stretch>
            <a:fillRect/>
          </a:stretch>
        </p:blipFill>
        <p:spPr>
          <a:xfrm>
            <a:off x="1090555" y="1348150"/>
            <a:ext cx="9895531" cy="4509719"/>
          </a:xfrm>
          <a:prstGeom prst="rect">
            <a:avLst/>
          </a:prstGeom>
        </p:spPr>
      </p:pic>
    </p:spTree>
    <p:extLst>
      <p:ext uri="{BB962C8B-B14F-4D97-AF65-F5344CB8AC3E}">
        <p14:creationId xmlns:p14="http://schemas.microsoft.com/office/powerpoint/2010/main" val="85627029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5" name="Rectangle 4"/>
          <p:cNvSpPr/>
          <p:nvPr/>
        </p:nvSpPr>
        <p:spPr>
          <a:xfrm>
            <a:off x="5411859"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Thursday, 12 November 2020</a:t>
            </a:fld>
            <a:endParaRPr lang="en-GB" b="1" u="sng" dirty="0">
              <a:solidFill>
                <a:schemeClr val="tx1"/>
              </a:solidFill>
              <a:latin typeface="Century Gothic" charset="0"/>
              <a:ea typeface="Century Gothic" charset="0"/>
              <a:cs typeface="Century Gothic" charset="0"/>
            </a:endParaRPr>
          </a:p>
        </p:txBody>
      </p:sp>
      <p:sp>
        <p:nvSpPr>
          <p:cNvPr id="6" name="Title 1"/>
          <p:cNvSpPr txBox="1">
            <a:spLocks/>
          </p:cNvSpPr>
          <p:nvPr/>
        </p:nvSpPr>
        <p:spPr>
          <a:xfrm>
            <a:off x="-473788" y="553150"/>
            <a:ext cx="11384924" cy="135979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b="1" dirty="0">
                <a:solidFill>
                  <a:schemeClr val="tx1"/>
                </a:solidFill>
                <a:ea typeface="Calibri"/>
                <a:cs typeface="Times New Roman"/>
              </a:rPr>
              <a:t>Title:</a:t>
            </a:r>
            <a:r>
              <a:rPr lang="en-GB" sz="3200" b="1" dirty="0">
                <a:solidFill>
                  <a:schemeClr val="tx1"/>
                </a:solidFill>
              </a:rPr>
              <a:t> </a:t>
            </a:r>
            <a:r>
              <a:rPr lang="en-GB" sz="3200" b="1" u="sng" dirty="0">
                <a:solidFill>
                  <a:schemeClr val="tx1"/>
                </a:solidFill>
              </a:rPr>
              <a:t>Czechoslovakia - 1968 </a:t>
            </a:r>
          </a:p>
          <a:p>
            <a:pPr lvl="0" algn="ctr"/>
            <a:endParaRPr lang="en-GB" sz="4000" b="1" dirty="0">
              <a:solidFill>
                <a:schemeClr val="tx1"/>
              </a:solidFill>
            </a:endParaRPr>
          </a:p>
          <a:p>
            <a:pPr algn="ctr"/>
            <a:endParaRPr lang="en-GB" sz="4000" b="1" u="sng" dirty="0">
              <a:solidFill>
                <a:schemeClr val="tx1"/>
              </a:solidFill>
            </a:endParaRPr>
          </a:p>
        </p:txBody>
      </p:sp>
      <p:sp>
        <p:nvSpPr>
          <p:cNvPr id="7" name="TextBox 6"/>
          <p:cNvSpPr txBox="1"/>
          <p:nvPr/>
        </p:nvSpPr>
        <p:spPr>
          <a:xfrm>
            <a:off x="0" y="5911027"/>
            <a:ext cx="12192000" cy="984885"/>
          </a:xfrm>
          <a:prstGeom prst="rect">
            <a:avLst/>
          </a:prstGeom>
          <a:noFill/>
        </p:spPr>
        <p:txBody>
          <a:bodyPr wrap="square" rtlCol="0">
            <a:spAutoFit/>
          </a:bodyPr>
          <a:lstStyle/>
          <a:p>
            <a:pPr algn="ctr"/>
            <a:r>
              <a:rPr lang="en-GB" sz="2800" b="1" dirty="0"/>
              <a:t>Write down 5 interesting things about the photograph above.</a:t>
            </a:r>
          </a:p>
          <a:p>
            <a:pPr algn="ctr"/>
            <a:endParaRPr lang="en-GB" sz="3000" dirty="0"/>
          </a:p>
        </p:txBody>
      </p:sp>
      <p:pic>
        <p:nvPicPr>
          <p:cNvPr id="1026" name="Picture 2" descr="Image result for prague spr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6004" y="1233046"/>
            <a:ext cx="5713296" cy="446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92950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6660" y="189247"/>
            <a:ext cx="10125211" cy="1400530"/>
          </a:xfrm>
        </p:spPr>
        <p:txBody>
          <a:bodyPr/>
          <a:lstStyle/>
          <a:p>
            <a:r>
              <a:rPr lang="en-GB" sz="2400" b="1" dirty="0">
                <a:solidFill>
                  <a:schemeClr val="tx1"/>
                </a:solidFill>
              </a:rPr>
              <a:t>For four months in 1968 Czechoslovakia broke free from Soviet rule, allowing freedom of speech and removing some state controls. This period is now referred to as the Prague Spring but why did it only last four months?</a:t>
            </a:r>
            <a:endParaRPr lang="en-GB" sz="2400" dirty="0">
              <a:solidFill>
                <a:schemeClr val="tx1"/>
              </a:solidFill>
            </a:endParaRPr>
          </a:p>
        </p:txBody>
      </p:sp>
      <p:pic>
        <p:nvPicPr>
          <p:cNvPr id="6" name="Module 6 - WHAT WAS THE PRAGUE SPRIN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8968" y="1840422"/>
            <a:ext cx="11716720" cy="4873249"/>
          </a:xfrm>
          <a:prstGeom prst="rect">
            <a:avLst/>
          </a:prstGeom>
        </p:spPr>
      </p:pic>
    </p:spTree>
    <p:extLst>
      <p:ext uri="{BB962C8B-B14F-4D97-AF65-F5344CB8AC3E}">
        <p14:creationId xmlns:p14="http://schemas.microsoft.com/office/powerpoint/2010/main" val="4701788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howbizgeek.com/wp-content/uploads/2014/05/Screen-Shot-2014-05-23-at-23.45.5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501" y="1418069"/>
            <a:ext cx="5819775" cy="38766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170058" y="1261609"/>
            <a:ext cx="4136571" cy="2677656"/>
          </a:xfrm>
          <a:prstGeom prst="rect">
            <a:avLst/>
          </a:prstGeom>
          <a:noFill/>
        </p:spPr>
        <p:txBody>
          <a:bodyPr wrap="square" rtlCol="0">
            <a:spAutoFit/>
          </a:bodyPr>
          <a:lstStyle/>
          <a:p>
            <a:r>
              <a:rPr lang="en-GB" sz="2800" dirty="0"/>
              <a:t>Mind-map in your books what you can remember about the ‘Prague Spring’ from the video that you just watched.</a:t>
            </a:r>
          </a:p>
        </p:txBody>
      </p:sp>
      <p:sp>
        <p:nvSpPr>
          <p:cNvPr id="4" name="Explosion 1 3"/>
          <p:cNvSpPr/>
          <p:nvPr/>
        </p:nvSpPr>
        <p:spPr>
          <a:xfrm>
            <a:off x="7666004" y="3612826"/>
            <a:ext cx="4020458" cy="3135086"/>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 Prague Spring</a:t>
            </a:r>
          </a:p>
        </p:txBody>
      </p:sp>
      <p:sp>
        <p:nvSpPr>
          <p:cNvPr id="3" name="Rectangle 2"/>
          <p:cNvSpPr/>
          <p:nvPr/>
        </p:nvSpPr>
        <p:spPr>
          <a:xfrm>
            <a:off x="145789" y="162142"/>
            <a:ext cx="9092554" cy="923330"/>
          </a:xfrm>
          <a:prstGeom prst="rect">
            <a:avLst/>
          </a:prstGeom>
          <a:noFill/>
        </p:spPr>
        <p:txBody>
          <a:bodyPr wrap="none" lIns="91440" tIns="45720" rIns="91440" bIns="45720">
            <a:spAutoFit/>
          </a:bodyPr>
          <a:lstStyle/>
          <a:p>
            <a:pPr algn="ctr"/>
            <a:r>
              <a:rPr lang="en-US" sz="5400" b="1"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What can you remember?</a:t>
            </a:r>
          </a:p>
        </p:txBody>
      </p:sp>
    </p:spTree>
    <p:extLst>
      <p:ext uri="{BB962C8B-B14F-4D97-AF65-F5344CB8AC3E}">
        <p14:creationId xmlns:p14="http://schemas.microsoft.com/office/powerpoint/2010/main" val="187367959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6481"/>
            <a:ext cx="10383864" cy="1569660"/>
          </a:xfrm>
          <a:prstGeom prst="rect">
            <a:avLst/>
          </a:prstGeom>
          <a:noFill/>
        </p:spPr>
        <p:txBody>
          <a:bodyPr wrap="square" rtlCol="0">
            <a:spAutoFit/>
          </a:bodyPr>
          <a:lstStyle/>
          <a:p>
            <a:pPr algn="just"/>
            <a:r>
              <a:rPr lang="en-US" sz="2400" b="1" dirty="0"/>
              <a:t>You Choose – </a:t>
            </a:r>
            <a:r>
              <a:rPr lang="en-US" sz="2400" dirty="0"/>
              <a:t>Choose one of the following activities to complete based on the information sheet (&amp; your textbook) that you have been given. They have been put into categories based upon their difficulty.</a:t>
            </a:r>
            <a:endParaRPr lang="en-US" sz="2400" b="1" dirty="0"/>
          </a:p>
        </p:txBody>
      </p:sp>
      <p:sp>
        <p:nvSpPr>
          <p:cNvPr id="5" name="TextBox 4"/>
          <p:cNvSpPr txBox="1"/>
          <p:nvPr/>
        </p:nvSpPr>
        <p:spPr>
          <a:xfrm>
            <a:off x="246540" y="1683203"/>
            <a:ext cx="3581400" cy="369332"/>
          </a:xfrm>
          <a:prstGeom prst="rect">
            <a:avLst/>
          </a:prstGeom>
          <a:solidFill>
            <a:schemeClr val="accent5">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b="1" dirty="0">
                <a:solidFill>
                  <a:srgbClr val="002060"/>
                </a:solidFill>
              </a:rPr>
              <a:t>Can be done by all</a:t>
            </a:r>
          </a:p>
        </p:txBody>
      </p:sp>
      <p:sp>
        <p:nvSpPr>
          <p:cNvPr id="6" name="Rectangle 5"/>
          <p:cNvSpPr/>
          <p:nvPr/>
        </p:nvSpPr>
        <p:spPr>
          <a:xfrm>
            <a:off x="4303712" y="3253234"/>
            <a:ext cx="3581400" cy="3508282"/>
          </a:xfrm>
          <a:prstGeom prst="rect">
            <a:avLst/>
          </a:prstGeom>
          <a:solidFill>
            <a:schemeClr val="accent5">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a:solidFill>
                <a:srgbClr val="002060"/>
              </a:solidFill>
            </a:endParaRPr>
          </a:p>
        </p:txBody>
      </p:sp>
      <p:sp>
        <p:nvSpPr>
          <p:cNvPr id="7" name="TextBox 6"/>
          <p:cNvSpPr txBox="1"/>
          <p:nvPr/>
        </p:nvSpPr>
        <p:spPr>
          <a:xfrm>
            <a:off x="4298948" y="1683203"/>
            <a:ext cx="3579812" cy="369332"/>
          </a:xfrm>
          <a:prstGeom prst="rect">
            <a:avLst/>
          </a:prstGeom>
          <a:solidFill>
            <a:schemeClr val="accent5">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b="1" dirty="0">
                <a:solidFill>
                  <a:srgbClr val="002060"/>
                </a:solidFill>
              </a:rPr>
              <a:t>A little more stretch</a:t>
            </a:r>
          </a:p>
        </p:txBody>
      </p:sp>
      <p:sp>
        <p:nvSpPr>
          <p:cNvPr id="8" name="Rectangle 7"/>
          <p:cNvSpPr/>
          <p:nvPr/>
        </p:nvSpPr>
        <p:spPr>
          <a:xfrm>
            <a:off x="8260669" y="1678224"/>
            <a:ext cx="3581400" cy="5080960"/>
          </a:xfrm>
          <a:prstGeom prst="rect">
            <a:avLst/>
          </a:prstGeom>
          <a:solidFill>
            <a:schemeClr val="accent5">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a:solidFill>
                <a:srgbClr val="002060"/>
              </a:solidFill>
            </a:endParaRPr>
          </a:p>
        </p:txBody>
      </p:sp>
      <p:sp>
        <p:nvSpPr>
          <p:cNvPr id="9" name="TextBox 8"/>
          <p:cNvSpPr txBox="1"/>
          <p:nvPr/>
        </p:nvSpPr>
        <p:spPr>
          <a:xfrm>
            <a:off x="8254317" y="1334465"/>
            <a:ext cx="3581400" cy="369332"/>
          </a:xfrm>
          <a:prstGeom prst="rect">
            <a:avLst/>
          </a:prstGeom>
          <a:solidFill>
            <a:schemeClr val="accent5">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b="1" dirty="0">
                <a:solidFill>
                  <a:srgbClr val="002060"/>
                </a:solidFill>
              </a:rPr>
              <a:t>High challenge</a:t>
            </a:r>
          </a:p>
        </p:txBody>
      </p:sp>
      <p:sp>
        <p:nvSpPr>
          <p:cNvPr id="13" name="TextBox 12"/>
          <p:cNvSpPr txBox="1"/>
          <p:nvPr/>
        </p:nvSpPr>
        <p:spPr>
          <a:xfrm>
            <a:off x="246540" y="2052535"/>
            <a:ext cx="3581400" cy="4708981"/>
          </a:xfrm>
          <a:prstGeom prst="rect">
            <a:avLst/>
          </a:prstGeom>
          <a:solidFill>
            <a:schemeClr val="accent5">
              <a:lumMod val="20000"/>
              <a:lumOff val="80000"/>
            </a:schemeClr>
          </a:solidFill>
        </p:spPr>
        <p:txBody>
          <a:bodyPr wrap="square" rtlCol="0">
            <a:spAutoFit/>
          </a:bodyPr>
          <a:lstStyle/>
          <a:p>
            <a:r>
              <a:rPr lang="en-GB" sz="2000" dirty="0">
                <a:solidFill>
                  <a:srgbClr val="002060"/>
                </a:solidFill>
              </a:rPr>
              <a:t>Answer the following questions:</a:t>
            </a:r>
          </a:p>
          <a:p>
            <a:endParaRPr lang="en-GB" sz="2000" dirty="0">
              <a:solidFill>
                <a:srgbClr val="002060"/>
              </a:solidFill>
            </a:endParaRPr>
          </a:p>
          <a:p>
            <a:pPr marL="342900" indent="-342900">
              <a:buAutoNum type="arabicPeriod"/>
            </a:pPr>
            <a:r>
              <a:rPr lang="en-GB" sz="2000" dirty="0">
                <a:solidFill>
                  <a:srgbClr val="002060"/>
                </a:solidFill>
              </a:rPr>
              <a:t>Why did the Czechoslovakians oppose Communist rule?</a:t>
            </a:r>
          </a:p>
          <a:p>
            <a:pPr marL="342900" indent="-342900">
              <a:buAutoNum type="arabicPeriod"/>
            </a:pPr>
            <a:r>
              <a:rPr lang="en-GB" sz="2000" dirty="0">
                <a:solidFill>
                  <a:srgbClr val="002060"/>
                </a:solidFill>
              </a:rPr>
              <a:t>Who was Alexander Dubcek and what was his aims?</a:t>
            </a:r>
          </a:p>
          <a:p>
            <a:pPr marL="342900" indent="-342900">
              <a:buAutoNum type="arabicPeriod"/>
            </a:pPr>
            <a:r>
              <a:rPr lang="en-GB" sz="2000" dirty="0">
                <a:solidFill>
                  <a:srgbClr val="002060"/>
                </a:solidFill>
              </a:rPr>
              <a:t>What was ‘Socialism with a human face’?</a:t>
            </a:r>
          </a:p>
          <a:p>
            <a:pPr marL="342900" indent="-342900">
              <a:buAutoNum type="arabicPeriod"/>
            </a:pPr>
            <a:r>
              <a:rPr lang="en-GB" sz="2000" dirty="0">
                <a:solidFill>
                  <a:srgbClr val="002060"/>
                </a:solidFill>
              </a:rPr>
              <a:t>Who supported them and opposed them and why?</a:t>
            </a:r>
          </a:p>
        </p:txBody>
      </p:sp>
      <p:sp>
        <p:nvSpPr>
          <p:cNvPr id="16" name="TextBox 15"/>
          <p:cNvSpPr txBox="1"/>
          <p:nvPr/>
        </p:nvSpPr>
        <p:spPr>
          <a:xfrm>
            <a:off x="4305300" y="2052535"/>
            <a:ext cx="3579812" cy="2677656"/>
          </a:xfrm>
          <a:prstGeom prst="rect">
            <a:avLst/>
          </a:prstGeom>
          <a:solidFill>
            <a:schemeClr val="accent5">
              <a:lumMod val="20000"/>
              <a:lumOff val="80000"/>
            </a:schemeClr>
          </a:solidFill>
        </p:spPr>
        <p:txBody>
          <a:bodyPr wrap="square" rtlCol="0">
            <a:spAutoFit/>
          </a:bodyPr>
          <a:lstStyle/>
          <a:p>
            <a:pPr algn="ctr"/>
            <a:r>
              <a:rPr lang="en-GB" sz="2400" dirty="0">
                <a:solidFill>
                  <a:srgbClr val="002060"/>
                </a:solidFill>
              </a:rPr>
              <a:t>Write a speech that Dubcek would have given to people in Czechoslovakia.</a:t>
            </a:r>
          </a:p>
          <a:p>
            <a:pPr algn="ctr"/>
            <a:endParaRPr lang="en-GB" sz="2400" dirty="0">
              <a:solidFill>
                <a:srgbClr val="002060"/>
              </a:solidFill>
            </a:endParaRPr>
          </a:p>
          <a:p>
            <a:pPr algn="ctr"/>
            <a:r>
              <a:rPr lang="en-GB" sz="2400" dirty="0">
                <a:solidFill>
                  <a:srgbClr val="002060"/>
                </a:solidFill>
              </a:rPr>
              <a:t>Be passionate and enthusiastic.</a:t>
            </a:r>
          </a:p>
        </p:txBody>
      </p:sp>
      <p:sp>
        <p:nvSpPr>
          <p:cNvPr id="26" name="TextBox 25"/>
          <p:cNvSpPr txBox="1"/>
          <p:nvPr/>
        </p:nvSpPr>
        <p:spPr>
          <a:xfrm>
            <a:off x="8260669" y="1729370"/>
            <a:ext cx="3579812" cy="3908762"/>
          </a:xfrm>
          <a:prstGeom prst="rect">
            <a:avLst/>
          </a:prstGeom>
          <a:solidFill>
            <a:schemeClr val="accent5">
              <a:lumMod val="20000"/>
              <a:lumOff val="80000"/>
            </a:schemeClr>
          </a:solidFill>
        </p:spPr>
        <p:txBody>
          <a:bodyPr wrap="square" rtlCol="0">
            <a:spAutoFit/>
          </a:bodyPr>
          <a:lstStyle/>
          <a:p>
            <a:r>
              <a:rPr lang="en-GB" sz="2400" b="1" dirty="0">
                <a:solidFill>
                  <a:srgbClr val="002060"/>
                </a:solidFill>
              </a:rPr>
              <a:t>How far was the Prague Spring more of a threat to Soviet Control than the Hungarian Uprising of 1956?</a:t>
            </a:r>
          </a:p>
          <a:p>
            <a:endParaRPr lang="en-GB" sz="2400" b="1" dirty="0">
              <a:solidFill>
                <a:srgbClr val="002060"/>
              </a:solidFill>
            </a:endParaRPr>
          </a:p>
          <a:p>
            <a:r>
              <a:rPr lang="en-GB" sz="2000" dirty="0">
                <a:solidFill>
                  <a:srgbClr val="002060"/>
                </a:solidFill>
              </a:rPr>
              <a:t>Use the table template on p.136 in your textbooks to help in collating information </a:t>
            </a:r>
            <a:endParaRPr lang="en-GB" dirty="0">
              <a:solidFill>
                <a:srgbClr val="002060"/>
              </a:solidFill>
            </a:endParaRPr>
          </a:p>
        </p:txBody>
      </p:sp>
    </p:spTree>
    <p:extLst>
      <p:ext uri="{BB962C8B-B14F-4D97-AF65-F5344CB8AC3E}">
        <p14:creationId xmlns:p14="http://schemas.microsoft.com/office/powerpoint/2010/main" val="99312059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61068-4B99-7949-856E-D9F06C0D0E1C}"/>
              </a:ext>
            </a:extLst>
          </p:cNvPr>
          <p:cNvSpPr>
            <a:spLocks noGrp="1"/>
          </p:cNvSpPr>
          <p:nvPr>
            <p:ph type="title"/>
          </p:nvPr>
        </p:nvSpPr>
        <p:spPr>
          <a:xfrm>
            <a:off x="646111" y="452718"/>
            <a:ext cx="9404723" cy="1057105"/>
          </a:xfrm>
        </p:spPr>
        <p:txBody>
          <a:bodyPr/>
          <a:lstStyle/>
          <a:p>
            <a:r>
              <a:rPr lang="en-US" dirty="0"/>
              <a:t>Prague Spring: Summary of events</a:t>
            </a:r>
            <a:endParaRPr lang="ru-RU" dirty="0"/>
          </a:p>
        </p:txBody>
      </p:sp>
      <p:sp>
        <p:nvSpPr>
          <p:cNvPr id="3" name="Content Placeholder 2">
            <a:extLst>
              <a:ext uri="{FF2B5EF4-FFF2-40B4-BE49-F238E27FC236}">
                <a16:creationId xmlns:a16="http://schemas.microsoft.com/office/drawing/2014/main" id="{8A9E075A-B3CF-AF44-B98F-0A77F23EE886}"/>
              </a:ext>
            </a:extLst>
          </p:cNvPr>
          <p:cNvSpPr>
            <a:spLocks noGrp="1"/>
          </p:cNvSpPr>
          <p:nvPr>
            <p:ph idx="1"/>
          </p:nvPr>
        </p:nvSpPr>
        <p:spPr>
          <a:xfrm>
            <a:off x="1412045" y="1334461"/>
            <a:ext cx="8946541" cy="2464653"/>
          </a:xfrm>
        </p:spPr>
        <p:txBody>
          <a:bodyPr/>
          <a:lstStyle/>
          <a:p>
            <a:r>
              <a:rPr lang="en-US" dirty="0"/>
              <a:t>Using the following method break down your overall interpretation / analysis of events in the Czech capital in 1968 to one word!</a:t>
            </a:r>
            <a:endParaRPr lang="ru-RU" dirty="0"/>
          </a:p>
        </p:txBody>
      </p:sp>
      <p:sp>
        <p:nvSpPr>
          <p:cNvPr id="4" name="Rectangle 3">
            <a:extLst>
              <a:ext uri="{FF2B5EF4-FFF2-40B4-BE49-F238E27FC236}">
                <a16:creationId xmlns:a16="http://schemas.microsoft.com/office/drawing/2014/main" id="{13ACEF6C-1D34-DE45-92AF-2B70DC50FF39}"/>
              </a:ext>
            </a:extLst>
          </p:cNvPr>
          <p:cNvSpPr/>
          <p:nvPr/>
        </p:nvSpPr>
        <p:spPr>
          <a:xfrm>
            <a:off x="1556657" y="2993571"/>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4">
            <a:extLst>
              <a:ext uri="{FF2B5EF4-FFF2-40B4-BE49-F238E27FC236}">
                <a16:creationId xmlns:a16="http://schemas.microsoft.com/office/drawing/2014/main" id="{EF2CB0A8-7EE4-AD49-A271-EBC0CF409771}"/>
              </a:ext>
            </a:extLst>
          </p:cNvPr>
          <p:cNvSpPr/>
          <p:nvPr/>
        </p:nvSpPr>
        <p:spPr>
          <a:xfrm>
            <a:off x="3947659" y="2993571"/>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5">
            <a:extLst>
              <a:ext uri="{FF2B5EF4-FFF2-40B4-BE49-F238E27FC236}">
                <a16:creationId xmlns:a16="http://schemas.microsoft.com/office/drawing/2014/main" id="{ED1C1F6C-A431-F740-B67F-E094331C6554}"/>
              </a:ext>
            </a:extLst>
          </p:cNvPr>
          <p:cNvSpPr/>
          <p:nvPr/>
        </p:nvSpPr>
        <p:spPr>
          <a:xfrm>
            <a:off x="6174539" y="2993571"/>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6">
            <a:extLst>
              <a:ext uri="{FF2B5EF4-FFF2-40B4-BE49-F238E27FC236}">
                <a16:creationId xmlns:a16="http://schemas.microsoft.com/office/drawing/2014/main" id="{F7EE722C-209B-AE4D-98AE-2E02D67AAA30}"/>
              </a:ext>
            </a:extLst>
          </p:cNvPr>
          <p:cNvSpPr/>
          <p:nvPr/>
        </p:nvSpPr>
        <p:spPr>
          <a:xfrm>
            <a:off x="8565541" y="2993571"/>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7">
            <a:extLst>
              <a:ext uri="{FF2B5EF4-FFF2-40B4-BE49-F238E27FC236}">
                <a16:creationId xmlns:a16="http://schemas.microsoft.com/office/drawing/2014/main" id="{B7ABB2E4-9810-2A4E-84F7-095C64668418}"/>
              </a:ext>
            </a:extLst>
          </p:cNvPr>
          <p:cNvSpPr/>
          <p:nvPr/>
        </p:nvSpPr>
        <p:spPr>
          <a:xfrm>
            <a:off x="576942" y="2198913"/>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Change?</a:t>
            </a:r>
            <a:endParaRPr lang="ru-RU" dirty="0"/>
          </a:p>
        </p:txBody>
      </p:sp>
      <p:sp>
        <p:nvSpPr>
          <p:cNvPr id="9" name="Rectangle 8">
            <a:extLst>
              <a:ext uri="{FF2B5EF4-FFF2-40B4-BE49-F238E27FC236}">
                <a16:creationId xmlns:a16="http://schemas.microsoft.com/office/drawing/2014/main" id="{3D38122E-2B33-A84B-956C-6F02C6DF1E34}"/>
              </a:ext>
            </a:extLst>
          </p:cNvPr>
          <p:cNvSpPr/>
          <p:nvPr/>
        </p:nvSpPr>
        <p:spPr>
          <a:xfrm>
            <a:off x="2764972" y="2198913"/>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Radical ?</a:t>
            </a:r>
            <a:endParaRPr lang="ru-RU" dirty="0"/>
          </a:p>
        </p:txBody>
      </p:sp>
      <p:sp>
        <p:nvSpPr>
          <p:cNvPr id="10" name="Rectangle 9">
            <a:extLst>
              <a:ext uri="{FF2B5EF4-FFF2-40B4-BE49-F238E27FC236}">
                <a16:creationId xmlns:a16="http://schemas.microsoft.com/office/drawing/2014/main" id="{E50779BC-03DB-3A45-ACBB-F222EC953D1E}"/>
              </a:ext>
            </a:extLst>
          </p:cNvPr>
          <p:cNvSpPr/>
          <p:nvPr/>
        </p:nvSpPr>
        <p:spPr>
          <a:xfrm>
            <a:off x="4953002" y="2198913"/>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Challenge Authority?</a:t>
            </a:r>
            <a:endParaRPr lang="ru-RU" dirty="0"/>
          </a:p>
        </p:txBody>
      </p:sp>
      <p:sp>
        <p:nvSpPr>
          <p:cNvPr id="11" name="Rectangle 10">
            <a:extLst>
              <a:ext uri="{FF2B5EF4-FFF2-40B4-BE49-F238E27FC236}">
                <a16:creationId xmlns:a16="http://schemas.microsoft.com/office/drawing/2014/main" id="{2622F83D-E428-084E-A64F-926854BC3B42}"/>
              </a:ext>
            </a:extLst>
          </p:cNvPr>
          <p:cNvSpPr/>
          <p:nvPr/>
        </p:nvSpPr>
        <p:spPr>
          <a:xfrm>
            <a:off x="7228114" y="2198913"/>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Break the </a:t>
            </a:r>
            <a:r>
              <a:rPr lang="en-US" dirty="0" err="1"/>
              <a:t>mould</a:t>
            </a:r>
            <a:r>
              <a:rPr lang="en-US" dirty="0"/>
              <a:t>?</a:t>
            </a:r>
            <a:endParaRPr lang="ru-RU" dirty="0"/>
          </a:p>
        </p:txBody>
      </p:sp>
      <p:sp>
        <p:nvSpPr>
          <p:cNvPr id="12" name="Rectangle 11">
            <a:extLst>
              <a:ext uri="{FF2B5EF4-FFF2-40B4-BE49-F238E27FC236}">
                <a16:creationId xmlns:a16="http://schemas.microsoft.com/office/drawing/2014/main" id="{2EBB4B7E-B6C5-0C47-918C-6BC62733D809}"/>
              </a:ext>
            </a:extLst>
          </p:cNvPr>
          <p:cNvSpPr/>
          <p:nvPr/>
        </p:nvSpPr>
        <p:spPr>
          <a:xfrm>
            <a:off x="9534369" y="2198913"/>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New Way?</a:t>
            </a:r>
            <a:endParaRPr lang="ru-RU" dirty="0"/>
          </a:p>
        </p:txBody>
      </p:sp>
      <p:sp>
        <p:nvSpPr>
          <p:cNvPr id="13" name="Rectangle 12">
            <a:extLst>
              <a:ext uri="{FF2B5EF4-FFF2-40B4-BE49-F238E27FC236}">
                <a16:creationId xmlns:a16="http://schemas.microsoft.com/office/drawing/2014/main" id="{358B809B-DCAD-064F-94D6-7B2861C28F1B}"/>
              </a:ext>
            </a:extLst>
          </p:cNvPr>
          <p:cNvSpPr/>
          <p:nvPr/>
        </p:nvSpPr>
        <p:spPr>
          <a:xfrm>
            <a:off x="2764972" y="3815442"/>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13">
            <a:extLst>
              <a:ext uri="{FF2B5EF4-FFF2-40B4-BE49-F238E27FC236}">
                <a16:creationId xmlns:a16="http://schemas.microsoft.com/office/drawing/2014/main" id="{20B845AD-A01F-0B4C-9A9A-0229FF107214}"/>
              </a:ext>
            </a:extLst>
          </p:cNvPr>
          <p:cNvSpPr/>
          <p:nvPr/>
        </p:nvSpPr>
        <p:spPr>
          <a:xfrm>
            <a:off x="5294043" y="3815442"/>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Rectangle 14">
            <a:extLst>
              <a:ext uri="{FF2B5EF4-FFF2-40B4-BE49-F238E27FC236}">
                <a16:creationId xmlns:a16="http://schemas.microsoft.com/office/drawing/2014/main" id="{F8DAE9B4-FD91-FC4D-8615-61DB4E9E68CE}"/>
              </a:ext>
            </a:extLst>
          </p:cNvPr>
          <p:cNvSpPr/>
          <p:nvPr/>
        </p:nvSpPr>
        <p:spPr>
          <a:xfrm>
            <a:off x="7575777" y="3815442"/>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15">
            <a:extLst>
              <a:ext uri="{FF2B5EF4-FFF2-40B4-BE49-F238E27FC236}">
                <a16:creationId xmlns:a16="http://schemas.microsoft.com/office/drawing/2014/main" id="{7D1F8790-CD9C-7A4B-8791-ABEA940F72E2}"/>
              </a:ext>
            </a:extLst>
          </p:cNvPr>
          <p:cNvSpPr/>
          <p:nvPr/>
        </p:nvSpPr>
        <p:spPr>
          <a:xfrm>
            <a:off x="4103915" y="4488204"/>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16">
            <a:extLst>
              <a:ext uri="{FF2B5EF4-FFF2-40B4-BE49-F238E27FC236}">
                <a16:creationId xmlns:a16="http://schemas.microsoft.com/office/drawing/2014/main" id="{AA9CC1BF-0B84-894E-B0AE-405B92711391}"/>
              </a:ext>
            </a:extLst>
          </p:cNvPr>
          <p:cNvSpPr/>
          <p:nvPr/>
        </p:nvSpPr>
        <p:spPr>
          <a:xfrm>
            <a:off x="6455228" y="4488204"/>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Rectangle 17">
            <a:extLst>
              <a:ext uri="{FF2B5EF4-FFF2-40B4-BE49-F238E27FC236}">
                <a16:creationId xmlns:a16="http://schemas.microsoft.com/office/drawing/2014/main" id="{6EBD10C2-E94F-0845-8C5F-B2C2112E31A5}"/>
              </a:ext>
            </a:extLst>
          </p:cNvPr>
          <p:cNvSpPr/>
          <p:nvPr/>
        </p:nvSpPr>
        <p:spPr>
          <a:xfrm>
            <a:off x="5290457" y="5289293"/>
            <a:ext cx="1937657" cy="566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Crushed dreams?</a:t>
            </a:r>
            <a:endParaRPr lang="ru-RU" dirty="0"/>
          </a:p>
        </p:txBody>
      </p:sp>
    </p:spTree>
    <p:extLst>
      <p:ext uri="{BB962C8B-B14F-4D97-AF65-F5344CB8AC3E}">
        <p14:creationId xmlns:p14="http://schemas.microsoft.com/office/powerpoint/2010/main" val="324496336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3724" y="523220"/>
            <a:ext cx="11449195" cy="1359793"/>
          </a:xfrm>
        </p:spPr>
        <p:txBody>
          <a:bodyPr/>
          <a:lstStyle/>
          <a:p>
            <a:pPr algn="ctr"/>
            <a:r>
              <a:rPr lang="en-GB" sz="4000" b="1" u="sng" dirty="0">
                <a:solidFill>
                  <a:schemeClr val="tx1"/>
                </a:solidFill>
              </a:rPr>
              <a:t>Spring becomes winter: Brezhnev Doctrine</a:t>
            </a:r>
          </a:p>
        </p:txBody>
      </p:sp>
      <p:sp>
        <p:nvSpPr>
          <p:cNvPr id="3" name="Subtitle 2"/>
          <p:cNvSpPr>
            <a:spLocks noGrp="1"/>
          </p:cNvSpPr>
          <p:nvPr>
            <p:ph type="subTitle" idx="1"/>
          </p:nvPr>
        </p:nvSpPr>
        <p:spPr>
          <a:xfrm>
            <a:off x="360218" y="2402007"/>
            <a:ext cx="11449195" cy="2402006"/>
          </a:xfrm>
          <a:solidFill>
            <a:schemeClr val="tx1"/>
          </a:solidFill>
        </p:spPr>
        <p:txBody>
          <a:bodyPr>
            <a:normAutofit lnSpcReduction="10000"/>
          </a:bodyPr>
          <a:lstStyle/>
          <a:p>
            <a:pPr lvl="0"/>
            <a:r>
              <a:rPr lang="en-GB" b="1" dirty="0">
                <a:solidFill>
                  <a:srgbClr val="002060"/>
                </a:solidFill>
              </a:rPr>
              <a:t>Learning Objectives:</a:t>
            </a:r>
          </a:p>
          <a:p>
            <a:pPr marL="342900" indent="-342900" algn="just">
              <a:buFont typeface="Arial" pitchFamily="34" charset="0"/>
              <a:buChar char="•"/>
            </a:pPr>
            <a:r>
              <a:rPr lang="en-GB" dirty="0">
                <a:solidFill>
                  <a:srgbClr val="002060"/>
                </a:solidFill>
              </a:rPr>
              <a:t>All students will Be able to describe how the soviets responded to the events of 1968.</a:t>
            </a:r>
          </a:p>
          <a:p>
            <a:pPr marL="342900" indent="-342900" algn="just">
              <a:buFont typeface="Arial" pitchFamily="34" charset="0"/>
              <a:buChar char="•"/>
            </a:pPr>
            <a:r>
              <a:rPr lang="en-GB" dirty="0">
                <a:solidFill>
                  <a:srgbClr val="002060"/>
                </a:solidFill>
              </a:rPr>
              <a:t>Most students will Develop an analysis of why the Brezhnev Doctrine showed either a weakening or strengthening of soviet control in eastern Europe.</a:t>
            </a:r>
          </a:p>
          <a:p>
            <a:pPr marL="342900" indent="-342900" algn="just">
              <a:buFont typeface="Arial" pitchFamily="34" charset="0"/>
              <a:buChar char="•"/>
            </a:pPr>
            <a:r>
              <a:rPr lang="en-GB" dirty="0">
                <a:solidFill>
                  <a:srgbClr val="002060"/>
                </a:solidFill>
              </a:rPr>
              <a:t>Some students will be able to EVALUATE THE effects of Brezhnev’s actions in shaping soviet international relations with the wider world</a:t>
            </a:r>
          </a:p>
        </p:txBody>
      </p:sp>
      <p:sp>
        <p:nvSpPr>
          <p:cNvPr id="4" name="Rectangle 3"/>
          <p:cNvSpPr/>
          <p:nvPr/>
        </p:nvSpPr>
        <p:spPr>
          <a:xfrm>
            <a:off x="5675095" y="0"/>
            <a:ext cx="5569528" cy="523220"/>
          </a:xfrm>
          <a:prstGeom prst="rect">
            <a:avLst/>
          </a:prstGeom>
        </p:spPr>
        <p:txBody>
          <a:bodyPr wrap="square">
            <a:spAutoFit/>
          </a:bodyPr>
          <a:lstStyle/>
          <a:p>
            <a:pPr algn="ctr"/>
            <a:fld id="{CD021EF2-9E5B-4750-96E0-BE5FCAE3AA67}" type="datetime2">
              <a:rPr lang="en-GB" sz="2800" b="1" u="sng" smtClean="0">
                <a:solidFill>
                  <a:schemeClr val="tx1"/>
                </a:solidFill>
                <a:latin typeface="Century Gothic" charset="0"/>
                <a:ea typeface="Century Gothic" charset="0"/>
                <a:cs typeface="Century Gothic" charset="0"/>
              </a:rPr>
              <a:pPr algn="ctr"/>
              <a:t>Thursday, 12 November 2020</a:t>
            </a:fld>
            <a:endParaRPr lang="en-GB" b="1" u="sng" dirty="0">
              <a:solidFill>
                <a:schemeClr val="tx1"/>
              </a:solidFill>
              <a:latin typeface="Century Gothic" charset="0"/>
              <a:ea typeface="Century Gothic" charset="0"/>
              <a:cs typeface="Century Gothic" charset="0"/>
            </a:endParaRPr>
          </a:p>
        </p:txBody>
      </p:sp>
      <p:sp>
        <p:nvSpPr>
          <p:cNvPr id="5" name="TextBox 5"/>
          <p:cNvSpPr txBox="1">
            <a:spLocks noChangeArrowheads="1"/>
          </p:cNvSpPr>
          <p:nvPr/>
        </p:nvSpPr>
        <p:spPr bwMode="auto">
          <a:xfrm>
            <a:off x="12877" y="8065"/>
            <a:ext cx="25072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800" b="1" u="sng" dirty="0">
                <a:latin typeface="Century Gothic" pitchFamily="34" charset="0"/>
              </a:rPr>
              <a:t>Classwork</a:t>
            </a:r>
          </a:p>
        </p:txBody>
      </p:sp>
      <p:sp>
        <p:nvSpPr>
          <p:cNvPr id="7" name="Subtitle 2"/>
          <p:cNvSpPr txBox="1">
            <a:spLocks/>
          </p:cNvSpPr>
          <p:nvPr/>
        </p:nvSpPr>
        <p:spPr>
          <a:xfrm>
            <a:off x="360218" y="4916326"/>
            <a:ext cx="4580272"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GB" b="1" dirty="0">
                <a:solidFill>
                  <a:srgbClr val="002060"/>
                </a:solidFill>
              </a:rPr>
              <a:t>KEY WORDS THIS LESSON:</a:t>
            </a:r>
          </a:p>
          <a:p>
            <a:r>
              <a:rPr lang="en-GB" dirty="0">
                <a:solidFill>
                  <a:srgbClr val="002060"/>
                </a:solidFill>
              </a:rPr>
              <a:t>Brezhnev; Brezhnev Doctrine; International Relations </a:t>
            </a:r>
          </a:p>
        </p:txBody>
      </p:sp>
      <p:sp>
        <p:nvSpPr>
          <p:cNvPr id="8" name="Subtitle 2"/>
          <p:cNvSpPr txBox="1">
            <a:spLocks/>
          </p:cNvSpPr>
          <p:nvPr/>
        </p:nvSpPr>
        <p:spPr>
          <a:xfrm>
            <a:off x="5049672" y="4916326"/>
            <a:ext cx="6759741" cy="1741507"/>
          </a:xfrm>
          <a:prstGeom prst="rect">
            <a:avLst/>
          </a:prstGeom>
          <a:solidFill>
            <a:schemeClr val="tx1"/>
          </a:solidFill>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pPr algn="just"/>
            <a:r>
              <a:rPr lang="en-GB" b="1" dirty="0">
                <a:solidFill>
                  <a:srgbClr val="002060"/>
                </a:solidFill>
              </a:rPr>
              <a:t>Prague RECAP:</a:t>
            </a:r>
          </a:p>
          <a:p>
            <a:pPr algn="just"/>
            <a:r>
              <a:rPr lang="en-GB" dirty="0">
                <a:solidFill>
                  <a:srgbClr val="002060"/>
                </a:solidFill>
                <a:effectLst>
                  <a:outerShdw blurRad="38100" dist="38100" dir="2700000" algn="tl">
                    <a:srgbClr val="000000">
                      <a:alpha val="43137"/>
                    </a:srgbClr>
                  </a:outerShdw>
                </a:effectLst>
              </a:rPr>
              <a:t>a) What aspects of soviet control were hated by the people of Czechoslovakia? (4) (2016(3))</a:t>
            </a:r>
          </a:p>
          <a:p>
            <a:pPr algn="just">
              <a:spcBef>
                <a:spcPts val="0"/>
              </a:spcBef>
            </a:pPr>
            <a:endParaRPr lang="en-GB" sz="1050" dirty="0">
              <a:solidFill>
                <a:srgbClr val="002060"/>
              </a:solidFill>
            </a:endParaRPr>
          </a:p>
          <a:p>
            <a:pPr algn="just">
              <a:spcBef>
                <a:spcPts val="0"/>
              </a:spcBef>
            </a:pPr>
            <a:endParaRPr lang="en-GB" sz="1050" dirty="0">
              <a:solidFill>
                <a:srgbClr val="002060"/>
              </a:solidFill>
            </a:endParaRPr>
          </a:p>
          <a:p>
            <a:pPr algn="just"/>
            <a:r>
              <a:rPr lang="en-GB" sz="1800" dirty="0">
                <a:solidFill>
                  <a:srgbClr val="002060"/>
                </a:solidFill>
              </a:rPr>
              <a:t> </a:t>
            </a:r>
          </a:p>
          <a:p>
            <a:pPr algn="just">
              <a:spcBef>
                <a:spcPts val="0"/>
              </a:spcBef>
            </a:pPr>
            <a:endParaRPr lang="en-GB" sz="1050" dirty="0">
              <a:solidFill>
                <a:srgbClr val="002060"/>
              </a:solidFill>
            </a:endParaRPr>
          </a:p>
        </p:txBody>
      </p:sp>
      <p:pic>
        <p:nvPicPr>
          <p:cNvPr id="9" name="Picture 8">
            <a:extLst>
              <a:ext uri="{FF2B5EF4-FFF2-40B4-BE49-F238E27FC236}">
                <a16:creationId xmlns:a16="http://schemas.microsoft.com/office/drawing/2014/main" id="{D76BB671-153A-D44A-8275-4A43B3429574}"/>
              </a:ext>
            </a:extLst>
          </p:cNvPr>
          <p:cNvPicPr>
            <a:picLocks noChangeAspect="1"/>
          </p:cNvPicPr>
          <p:nvPr/>
        </p:nvPicPr>
        <p:blipFill>
          <a:blip r:embed="rId2"/>
          <a:stretch>
            <a:fillRect/>
          </a:stretch>
        </p:blipFill>
        <p:spPr>
          <a:xfrm>
            <a:off x="565150" y="1447799"/>
            <a:ext cx="11061700" cy="4591493"/>
          </a:xfrm>
          <a:prstGeom prst="rect">
            <a:avLst/>
          </a:prstGeom>
        </p:spPr>
      </p:pic>
    </p:spTree>
    <p:extLst>
      <p:ext uri="{BB962C8B-B14F-4D97-AF65-F5344CB8AC3E}">
        <p14:creationId xmlns:p14="http://schemas.microsoft.com/office/powerpoint/2010/main" val="49567189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1163D-E5FE-B743-AB54-1034CC68B0D8}"/>
              </a:ext>
            </a:extLst>
          </p:cNvPr>
          <p:cNvSpPr>
            <a:spLocks noGrp="1"/>
          </p:cNvSpPr>
          <p:nvPr>
            <p:ph type="title"/>
          </p:nvPr>
        </p:nvSpPr>
        <p:spPr>
          <a:xfrm>
            <a:off x="646112" y="93490"/>
            <a:ext cx="9404723" cy="820911"/>
          </a:xfrm>
        </p:spPr>
        <p:txBody>
          <a:bodyPr/>
          <a:lstStyle/>
          <a:p>
            <a:r>
              <a:rPr lang="en-US" dirty="0"/>
              <a:t>News Reporter Task</a:t>
            </a:r>
            <a:endParaRPr lang="ru-RU" dirty="0"/>
          </a:p>
        </p:txBody>
      </p:sp>
      <p:sp>
        <p:nvSpPr>
          <p:cNvPr id="3" name="Content Placeholder 2">
            <a:extLst>
              <a:ext uri="{FF2B5EF4-FFF2-40B4-BE49-F238E27FC236}">
                <a16:creationId xmlns:a16="http://schemas.microsoft.com/office/drawing/2014/main" id="{2E9B3AA7-67E8-214D-9CA5-1E4BA2E48713}"/>
              </a:ext>
            </a:extLst>
          </p:cNvPr>
          <p:cNvSpPr>
            <a:spLocks noGrp="1"/>
          </p:cNvSpPr>
          <p:nvPr>
            <p:ph idx="1"/>
          </p:nvPr>
        </p:nvSpPr>
        <p:spPr>
          <a:xfrm>
            <a:off x="70437" y="914401"/>
            <a:ext cx="10239602" cy="4452256"/>
          </a:xfrm>
        </p:spPr>
        <p:txBody>
          <a:bodyPr>
            <a:normAutofit/>
          </a:bodyPr>
          <a:lstStyle/>
          <a:p>
            <a:r>
              <a:rPr lang="en-US" sz="1800" dirty="0"/>
              <a:t>In pairs imagine you are a news reporter working for one of the following:</a:t>
            </a:r>
          </a:p>
          <a:p>
            <a:pPr lvl="1"/>
            <a:r>
              <a:rPr lang="en-US" sz="1600" dirty="0"/>
              <a:t>New York Times</a:t>
            </a:r>
          </a:p>
          <a:p>
            <a:pPr lvl="1"/>
            <a:r>
              <a:rPr lang="en-US" sz="1600" dirty="0"/>
              <a:t>Pravda</a:t>
            </a:r>
          </a:p>
          <a:p>
            <a:r>
              <a:rPr lang="en-US" sz="1800" dirty="0"/>
              <a:t>Your task is write a newspaper headline or a tweet (maximum 140 Characters!) on events in Prague in 1968. Remember depending on what side you choose you will have to add some bias and agenda to your reporting!</a:t>
            </a:r>
            <a:endParaRPr lang="ru-RU" sz="1800" dirty="0"/>
          </a:p>
        </p:txBody>
      </p:sp>
      <p:pic>
        <p:nvPicPr>
          <p:cNvPr id="5" name="Picture 4">
            <a:extLst>
              <a:ext uri="{FF2B5EF4-FFF2-40B4-BE49-F238E27FC236}">
                <a16:creationId xmlns:a16="http://schemas.microsoft.com/office/drawing/2014/main" id="{5BBF39BF-4590-044C-9F70-BC67CA540751}"/>
              </a:ext>
            </a:extLst>
          </p:cNvPr>
          <p:cNvPicPr>
            <a:picLocks noChangeAspect="1"/>
          </p:cNvPicPr>
          <p:nvPr/>
        </p:nvPicPr>
        <p:blipFill>
          <a:blip r:embed="rId2"/>
          <a:stretch>
            <a:fillRect/>
          </a:stretch>
        </p:blipFill>
        <p:spPr>
          <a:xfrm>
            <a:off x="371021" y="3140529"/>
            <a:ext cx="4309835" cy="3431721"/>
          </a:xfrm>
          <a:prstGeom prst="rect">
            <a:avLst/>
          </a:prstGeom>
        </p:spPr>
      </p:pic>
      <p:pic>
        <p:nvPicPr>
          <p:cNvPr id="6" name="Picture 5">
            <a:extLst>
              <a:ext uri="{FF2B5EF4-FFF2-40B4-BE49-F238E27FC236}">
                <a16:creationId xmlns:a16="http://schemas.microsoft.com/office/drawing/2014/main" id="{29D0CB02-9630-C840-89EC-C3290B143353}"/>
              </a:ext>
            </a:extLst>
          </p:cNvPr>
          <p:cNvPicPr>
            <a:picLocks noChangeAspect="1"/>
          </p:cNvPicPr>
          <p:nvPr/>
        </p:nvPicPr>
        <p:blipFill>
          <a:blip r:embed="rId3"/>
          <a:stretch>
            <a:fillRect/>
          </a:stretch>
        </p:blipFill>
        <p:spPr>
          <a:xfrm>
            <a:off x="7601719" y="3364539"/>
            <a:ext cx="4394338" cy="2823029"/>
          </a:xfrm>
          <a:prstGeom prst="rect">
            <a:avLst/>
          </a:prstGeom>
        </p:spPr>
      </p:pic>
      <p:pic>
        <p:nvPicPr>
          <p:cNvPr id="7" name="Picture 6">
            <a:extLst>
              <a:ext uri="{FF2B5EF4-FFF2-40B4-BE49-F238E27FC236}">
                <a16:creationId xmlns:a16="http://schemas.microsoft.com/office/drawing/2014/main" id="{1C3EFAF9-6A0F-C14D-AFFC-418C4D66DCED}"/>
              </a:ext>
            </a:extLst>
          </p:cNvPr>
          <p:cNvPicPr>
            <a:picLocks noChangeAspect="1"/>
          </p:cNvPicPr>
          <p:nvPr/>
        </p:nvPicPr>
        <p:blipFill>
          <a:blip r:embed="rId4"/>
          <a:stretch>
            <a:fillRect/>
          </a:stretch>
        </p:blipFill>
        <p:spPr>
          <a:xfrm>
            <a:off x="4550159" y="4433207"/>
            <a:ext cx="2757714" cy="2240643"/>
          </a:xfrm>
          <a:prstGeom prst="rect">
            <a:avLst/>
          </a:prstGeom>
        </p:spPr>
      </p:pic>
    </p:spTree>
    <p:extLst>
      <p:ext uri="{BB962C8B-B14F-4D97-AF65-F5344CB8AC3E}">
        <p14:creationId xmlns:p14="http://schemas.microsoft.com/office/powerpoint/2010/main" val="422169352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8344" y="6481"/>
            <a:ext cx="9704613" cy="1107996"/>
          </a:xfrm>
          <a:prstGeom prst="rect">
            <a:avLst/>
          </a:prstGeom>
          <a:noFill/>
        </p:spPr>
        <p:txBody>
          <a:bodyPr wrap="square" rtlCol="0">
            <a:spAutoFit/>
          </a:bodyPr>
          <a:lstStyle/>
          <a:p>
            <a:pPr algn="just"/>
            <a:r>
              <a:rPr lang="en-US" sz="2200" b="1" dirty="0"/>
              <a:t>You Choose </a:t>
            </a:r>
            <a:r>
              <a:rPr lang="en-US" sz="2200" dirty="0"/>
              <a:t>– Choose one of the following activities to complete based on the information from the Brezhnev Doctrine information sheet. They have been put into categories based upon their difficulty.</a:t>
            </a:r>
          </a:p>
        </p:txBody>
      </p:sp>
      <p:sp>
        <p:nvSpPr>
          <p:cNvPr id="4" name="Rectangle 3"/>
          <p:cNvSpPr/>
          <p:nvPr/>
        </p:nvSpPr>
        <p:spPr>
          <a:xfrm>
            <a:off x="348343" y="1360037"/>
            <a:ext cx="3581400" cy="3937677"/>
          </a:xfrm>
          <a:prstGeom prst="rect">
            <a:avLst/>
          </a:prstGeom>
          <a:solidFill>
            <a:schemeClr val="accent5">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a:solidFill>
                <a:srgbClr val="002060"/>
              </a:solidFill>
            </a:endParaRPr>
          </a:p>
        </p:txBody>
      </p:sp>
      <p:sp>
        <p:nvSpPr>
          <p:cNvPr id="5" name="TextBox 4"/>
          <p:cNvSpPr txBox="1"/>
          <p:nvPr/>
        </p:nvSpPr>
        <p:spPr>
          <a:xfrm>
            <a:off x="348343" y="1360038"/>
            <a:ext cx="3581400" cy="369332"/>
          </a:xfrm>
          <a:prstGeom prst="rect">
            <a:avLst/>
          </a:prstGeom>
          <a:solidFill>
            <a:schemeClr val="accent5">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b="1" dirty="0">
                <a:solidFill>
                  <a:srgbClr val="002060"/>
                </a:solidFill>
              </a:rPr>
              <a:t>Can be done by all</a:t>
            </a:r>
          </a:p>
        </p:txBody>
      </p:sp>
      <p:sp>
        <p:nvSpPr>
          <p:cNvPr id="6" name="Rectangle 5"/>
          <p:cNvSpPr/>
          <p:nvPr/>
        </p:nvSpPr>
        <p:spPr>
          <a:xfrm>
            <a:off x="4305300" y="1360038"/>
            <a:ext cx="3581400" cy="3508282"/>
          </a:xfrm>
          <a:prstGeom prst="rect">
            <a:avLst/>
          </a:prstGeom>
          <a:solidFill>
            <a:schemeClr val="accent5">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a:solidFill>
                <a:srgbClr val="002060"/>
              </a:solidFill>
            </a:endParaRPr>
          </a:p>
        </p:txBody>
      </p:sp>
      <p:sp>
        <p:nvSpPr>
          <p:cNvPr id="7" name="TextBox 6"/>
          <p:cNvSpPr txBox="1"/>
          <p:nvPr/>
        </p:nvSpPr>
        <p:spPr>
          <a:xfrm>
            <a:off x="4305300" y="1360038"/>
            <a:ext cx="3579812" cy="369332"/>
          </a:xfrm>
          <a:prstGeom prst="rect">
            <a:avLst/>
          </a:prstGeom>
          <a:solidFill>
            <a:schemeClr val="accent5">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b="1" dirty="0">
                <a:solidFill>
                  <a:srgbClr val="002060"/>
                </a:solidFill>
              </a:rPr>
              <a:t>A little more stretch</a:t>
            </a:r>
          </a:p>
        </p:txBody>
      </p:sp>
      <p:sp>
        <p:nvSpPr>
          <p:cNvPr id="8" name="Rectangle 7"/>
          <p:cNvSpPr/>
          <p:nvPr/>
        </p:nvSpPr>
        <p:spPr>
          <a:xfrm>
            <a:off x="8262257" y="1360038"/>
            <a:ext cx="3581400" cy="5080960"/>
          </a:xfrm>
          <a:prstGeom prst="rect">
            <a:avLst/>
          </a:prstGeom>
          <a:solidFill>
            <a:schemeClr val="accent5">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a:solidFill>
                <a:srgbClr val="002060"/>
              </a:solidFill>
            </a:endParaRPr>
          </a:p>
        </p:txBody>
      </p:sp>
      <p:sp>
        <p:nvSpPr>
          <p:cNvPr id="9" name="TextBox 8"/>
          <p:cNvSpPr txBox="1"/>
          <p:nvPr/>
        </p:nvSpPr>
        <p:spPr>
          <a:xfrm>
            <a:off x="8257493" y="1360038"/>
            <a:ext cx="3581400" cy="369332"/>
          </a:xfrm>
          <a:prstGeom prst="rect">
            <a:avLst/>
          </a:prstGeom>
          <a:solidFill>
            <a:schemeClr val="accent5">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GB" b="1" dirty="0">
                <a:solidFill>
                  <a:srgbClr val="002060"/>
                </a:solidFill>
              </a:rPr>
              <a:t>High challenge</a:t>
            </a:r>
          </a:p>
        </p:txBody>
      </p:sp>
      <p:sp>
        <p:nvSpPr>
          <p:cNvPr id="13" name="TextBox 12"/>
          <p:cNvSpPr txBox="1"/>
          <p:nvPr/>
        </p:nvSpPr>
        <p:spPr>
          <a:xfrm>
            <a:off x="348343" y="1729370"/>
            <a:ext cx="3581400" cy="3816429"/>
          </a:xfrm>
          <a:prstGeom prst="rect">
            <a:avLst/>
          </a:prstGeom>
          <a:solidFill>
            <a:schemeClr val="accent5">
              <a:lumMod val="20000"/>
              <a:lumOff val="80000"/>
            </a:schemeClr>
          </a:solidFill>
        </p:spPr>
        <p:txBody>
          <a:bodyPr wrap="square" rtlCol="0">
            <a:spAutoFit/>
          </a:bodyPr>
          <a:lstStyle/>
          <a:p>
            <a:r>
              <a:rPr lang="en-GB" sz="2200" dirty="0">
                <a:solidFill>
                  <a:srgbClr val="002060"/>
                </a:solidFill>
              </a:rPr>
              <a:t>Answer the following questions using full sentences;</a:t>
            </a:r>
          </a:p>
          <a:p>
            <a:pPr marL="457200" indent="-457200">
              <a:buAutoNum type="arabicPeriod"/>
            </a:pPr>
            <a:r>
              <a:rPr lang="en-GB" sz="2200" dirty="0">
                <a:solidFill>
                  <a:srgbClr val="002060"/>
                </a:solidFill>
              </a:rPr>
              <a:t>What was Brezhnev’s dilemma?</a:t>
            </a:r>
          </a:p>
          <a:p>
            <a:pPr marL="457200" indent="-457200">
              <a:buAutoNum type="arabicPeriod"/>
            </a:pPr>
            <a:r>
              <a:rPr lang="en-GB" sz="2200" dirty="0">
                <a:solidFill>
                  <a:srgbClr val="002060"/>
                </a:solidFill>
              </a:rPr>
              <a:t>What was the Brezhnev Doctrine?</a:t>
            </a:r>
          </a:p>
          <a:p>
            <a:pPr marL="457200" indent="-457200">
              <a:buAutoNum type="arabicPeriod"/>
            </a:pPr>
            <a:r>
              <a:rPr lang="en-GB" sz="2200" dirty="0">
                <a:solidFill>
                  <a:srgbClr val="002060"/>
                </a:solidFill>
              </a:rPr>
              <a:t>Explain what happened during the invasion of Czechoslovakia.</a:t>
            </a:r>
          </a:p>
        </p:txBody>
      </p:sp>
      <p:sp>
        <p:nvSpPr>
          <p:cNvPr id="16" name="TextBox 15"/>
          <p:cNvSpPr txBox="1"/>
          <p:nvPr/>
        </p:nvSpPr>
        <p:spPr>
          <a:xfrm>
            <a:off x="4305300" y="1729370"/>
            <a:ext cx="3579812" cy="3477875"/>
          </a:xfrm>
          <a:prstGeom prst="rect">
            <a:avLst/>
          </a:prstGeom>
          <a:solidFill>
            <a:schemeClr val="accent5">
              <a:lumMod val="20000"/>
              <a:lumOff val="80000"/>
            </a:schemeClr>
          </a:solidFill>
        </p:spPr>
        <p:txBody>
          <a:bodyPr wrap="square" rtlCol="0">
            <a:spAutoFit/>
          </a:bodyPr>
          <a:lstStyle/>
          <a:p>
            <a:r>
              <a:rPr lang="en-GB" sz="2000" dirty="0">
                <a:solidFill>
                  <a:srgbClr val="002060"/>
                </a:solidFill>
              </a:rPr>
              <a:t>Answer the following questions using full sentences;</a:t>
            </a:r>
          </a:p>
          <a:p>
            <a:pPr marL="342900" indent="-342900">
              <a:buAutoNum type="arabicPeriod"/>
            </a:pPr>
            <a:r>
              <a:rPr lang="en-GB" sz="2000" dirty="0">
                <a:solidFill>
                  <a:srgbClr val="002060"/>
                </a:solidFill>
              </a:rPr>
              <a:t>What inferences can you make from Brezhnev’s dilemma?</a:t>
            </a:r>
          </a:p>
          <a:p>
            <a:pPr marL="342900" indent="-342900">
              <a:buAutoNum type="arabicPeriod"/>
            </a:pPr>
            <a:r>
              <a:rPr lang="en-GB" sz="2000" dirty="0">
                <a:solidFill>
                  <a:srgbClr val="002060"/>
                </a:solidFill>
              </a:rPr>
              <a:t>What is your opinion of the Brezhnev Doctrine?</a:t>
            </a:r>
          </a:p>
          <a:p>
            <a:pPr marL="342900" indent="-342900">
              <a:buAutoNum type="arabicPeriod"/>
            </a:pPr>
            <a:r>
              <a:rPr lang="en-GB" sz="2000" dirty="0">
                <a:solidFill>
                  <a:srgbClr val="002060"/>
                </a:solidFill>
              </a:rPr>
              <a:t>How would you justify the Soviet invasion and the consequences?</a:t>
            </a:r>
          </a:p>
        </p:txBody>
      </p:sp>
      <p:sp>
        <p:nvSpPr>
          <p:cNvPr id="26" name="TextBox 25"/>
          <p:cNvSpPr txBox="1"/>
          <p:nvPr/>
        </p:nvSpPr>
        <p:spPr>
          <a:xfrm>
            <a:off x="8260669" y="1729370"/>
            <a:ext cx="3579812" cy="5078313"/>
          </a:xfrm>
          <a:prstGeom prst="rect">
            <a:avLst/>
          </a:prstGeom>
          <a:solidFill>
            <a:schemeClr val="accent5">
              <a:lumMod val="20000"/>
              <a:lumOff val="80000"/>
            </a:schemeClr>
          </a:solidFill>
        </p:spPr>
        <p:txBody>
          <a:bodyPr wrap="square" rtlCol="0">
            <a:spAutoFit/>
          </a:bodyPr>
          <a:lstStyle/>
          <a:p>
            <a:r>
              <a:rPr lang="en-GB" sz="2400" b="1" dirty="0">
                <a:solidFill>
                  <a:srgbClr val="002060"/>
                </a:solidFill>
              </a:rPr>
              <a:t>Your choice!</a:t>
            </a:r>
          </a:p>
          <a:p>
            <a:endParaRPr lang="en-GB" sz="2400" b="1" dirty="0">
              <a:solidFill>
                <a:srgbClr val="002060"/>
              </a:solidFill>
            </a:endParaRPr>
          </a:p>
          <a:p>
            <a:r>
              <a:rPr lang="en-GB" sz="2300" b="1" dirty="0">
                <a:solidFill>
                  <a:srgbClr val="002060"/>
                </a:solidFill>
              </a:rPr>
              <a:t>Either;</a:t>
            </a:r>
          </a:p>
          <a:p>
            <a:r>
              <a:rPr lang="en-GB" sz="2300" dirty="0">
                <a:solidFill>
                  <a:srgbClr val="002060"/>
                </a:solidFill>
              </a:rPr>
              <a:t>- Create a cartoon of the Brezhnev Doctrine which would be shown in a British newspaper.</a:t>
            </a:r>
          </a:p>
          <a:p>
            <a:endParaRPr lang="en-GB" sz="2300" dirty="0">
              <a:solidFill>
                <a:srgbClr val="002060"/>
              </a:solidFill>
            </a:endParaRPr>
          </a:p>
          <a:p>
            <a:r>
              <a:rPr lang="en-GB" sz="2300" b="1" dirty="0">
                <a:solidFill>
                  <a:srgbClr val="002060"/>
                </a:solidFill>
              </a:rPr>
              <a:t>Or;</a:t>
            </a:r>
          </a:p>
          <a:p>
            <a:r>
              <a:rPr lang="en-GB" sz="2300" dirty="0">
                <a:solidFill>
                  <a:srgbClr val="002060"/>
                </a:solidFill>
              </a:rPr>
              <a:t>- Create an conversation with a Soviet and Czech person about what has happened.</a:t>
            </a:r>
          </a:p>
        </p:txBody>
      </p:sp>
      <p:sp>
        <p:nvSpPr>
          <p:cNvPr id="2" name="TextBox 1">
            <a:extLst>
              <a:ext uri="{FF2B5EF4-FFF2-40B4-BE49-F238E27FC236}">
                <a16:creationId xmlns:a16="http://schemas.microsoft.com/office/drawing/2014/main" id="{9419EDE5-7EF7-A54A-A66B-BE15F74657C3}"/>
              </a:ext>
            </a:extLst>
          </p:cNvPr>
          <p:cNvSpPr txBox="1"/>
          <p:nvPr/>
        </p:nvSpPr>
        <p:spPr>
          <a:xfrm>
            <a:off x="0" y="5884353"/>
            <a:ext cx="6230404" cy="923330"/>
          </a:xfrm>
          <a:prstGeom prst="rect">
            <a:avLst/>
          </a:prstGeom>
          <a:noFill/>
        </p:spPr>
        <p:txBody>
          <a:bodyPr wrap="square" rtlCol="0">
            <a:spAutoFit/>
          </a:bodyPr>
          <a:lstStyle/>
          <a:p>
            <a:r>
              <a:rPr lang="en-US" dirty="0"/>
              <a:t>Extension Task: Focus Task B p.132 textbooks. On a scale 1-5 mark how secure Soviet control really was for the key events in both Hungary and Czechoslovakia</a:t>
            </a:r>
            <a:endParaRPr lang="ru-RU" dirty="0"/>
          </a:p>
        </p:txBody>
      </p:sp>
    </p:spTree>
    <p:extLst>
      <p:ext uri="{BB962C8B-B14F-4D97-AF65-F5344CB8AC3E}">
        <p14:creationId xmlns:p14="http://schemas.microsoft.com/office/powerpoint/2010/main" val="215389958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Plenary:</a:t>
            </a:r>
          </a:p>
        </p:txBody>
      </p:sp>
      <p:sp>
        <p:nvSpPr>
          <p:cNvPr id="3" name="Content Placeholder 2"/>
          <p:cNvSpPr>
            <a:spLocks noGrp="1"/>
          </p:cNvSpPr>
          <p:nvPr>
            <p:ph idx="1"/>
          </p:nvPr>
        </p:nvSpPr>
        <p:spPr>
          <a:xfrm>
            <a:off x="728421" y="1565330"/>
            <a:ext cx="5377912" cy="4683070"/>
          </a:xfrm>
        </p:spPr>
        <p:txBody>
          <a:bodyPr>
            <a:normAutofit fontScale="92500"/>
          </a:bodyPr>
          <a:lstStyle/>
          <a:p>
            <a:pPr lvl="0" algn="just"/>
            <a:r>
              <a:rPr lang="en-GB" sz="4000" b="1" dirty="0"/>
              <a:t>60 second challenge – sum up knowledge of text, or write down all the words you can think of to describe Soviet Control of Eastern Europe so far…</a:t>
            </a:r>
            <a:endParaRPr lang="en-GB" sz="4000" dirty="0"/>
          </a:p>
          <a:p>
            <a:endParaRPr lang="en-GB" dirty="0"/>
          </a:p>
        </p:txBody>
      </p:sp>
      <p:sp>
        <p:nvSpPr>
          <p:cNvPr id="4" name="AutoShape 2" descr="Image result for 60 seconds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Image result for 60 seconds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4" name="Picture 6" descr="Related image"/>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221" b="96787" l="10000" r="90000">
                        <a14:foregroundMark x1="21200" y1="48594" x2="38000" y2="29719"/>
                        <a14:foregroundMark x1="44800" y1="27711" x2="62000" y2="32129"/>
                        <a14:foregroundMark x1="55600" y1="28514" x2="71600" y2="37349"/>
                        <a14:foregroundMark x1="75200" y1="43775" x2="79600" y2="57831"/>
                        <a14:foregroundMark x1="80400" y1="70281" x2="80400" y2="63454"/>
                        <a14:foregroundMark x1="25200" y1="37349" x2="19200" y2="47791"/>
                        <a14:foregroundMark x1="19200" y1="49799" x2="18000" y2="56627"/>
                        <a14:foregroundMark x1="19600" y1="70683" x2="17600" y2="61446"/>
                        <a14:foregroundMark x1="26400" y1="24900" x2="32000" y2="34538"/>
                        <a14:foregroundMark x1="28000" y1="24096" x2="33200" y2="32932"/>
                        <a14:foregroundMark x1="50400" y1="14859" x2="50000" y2="24900"/>
                        <a14:foregroundMark x1="47600" y1="14859" x2="47600" y2="28112"/>
                        <a14:foregroundMark x1="51600" y1="23695" x2="54400" y2="20482"/>
                        <a14:foregroundMark x1="68000" y1="32530" x2="70000" y2="26506"/>
                        <a14:foregroundMark x1="46000" y1="9639" x2="43200" y2="12851"/>
                        <a14:foregroundMark x1="47600" y1="10040" x2="52000" y2="9237"/>
                        <a14:foregroundMark x1="42800" y1="15663" x2="42800" y2="20080"/>
                      </a14:backgroundRemoval>
                    </a14:imgEffect>
                  </a14:imgLayer>
                </a14:imgProps>
              </a:ext>
              <a:ext uri="{28A0092B-C50C-407E-A947-70E740481C1C}">
                <a14:useLocalDpi xmlns:a14="http://schemas.microsoft.com/office/drawing/2010/main" val="0"/>
              </a:ext>
            </a:extLst>
          </a:blip>
          <a:srcRect/>
          <a:stretch>
            <a:fillRect/>
          </a:stretch>
        </p:blipFill>
        <p:spPr bwMode="auto">
          <a:xfrm>
            <a:off x="7219595" y="1689315"/>
            <a:ext cx="4104769" cy="408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343379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A201A-D611-2543-8585-2E7AFEDC7E1C}"/>
              </a:ext>
            </a:extLst>
          </p:cNvPr>
          <p:cNvSpPr>
            <a:spLocks noGrp="1"/>
          </p:cNvSpPr>
          <p:nvPr>
            <p:ph type="title"/>
          </p:nvPr>
        </p:nvSpPr>
        <p:spPr>
          <a:xfrm>
            <a:off x="646111" y="452718"/>
            <a:ext cx="9404723" cy="820911"/>
          </a:xfrm>
        </p:spPr>
        <p:txBody>
          <a:bodyPr/>
          <a:lstStyle/>
          <a:p>
            <a:r>
              <a:rPr lang="en-US" sz="4000" dirty="0"/>
              <a:t>Exam Style Q’s: Prague Spring</a:t>
            </a:r>
            <a:endParaRPr lang="ru-RU" sz="4000" dirty="0"/>
          </a:p>
        </p:txBody>
      </p:sp>
      <p:sp>
        <p:nvSpPr>
          <p:cNvPr id="3" name="Content Placeholder 2">
            <a:extLst>
              <a:ext uri="{FF2B5EF4-FFF2-40B4-BE49-F238E27FC236}">
                <a16:creationId xmlns:a16="http://schemas.microsoft.com/office/drawing/2014/main" id="{E59FAA71-68C5-B54F-8BFF-01428F5E56FF}"/>
              </a:ext>
            </a:extLst>
          </p:cNvPr>
          <p:cNvSpPr>
            <a:spLocks noGrp="1"/>
          </p:cNvSpPr>
          <p:nvPr>
            <p:ph idx="1"/>
          </p:nvPr>
        </p:nvSpPr>
        <p:spPr>
          <a:xfrm>
            <a:off x="646112" y="1567544"/>
            <a:ext cx="10631488" cy="4680856"/>
          </a:xfrm>
        </p:spPr>
        <p:txBody>
          <a:bodyPr/>
          <a:lstStyle/>
          <a:p>
            <a:r>
              <a:rPr lang="en-US" b="1" dirty="0"/>
              <a:t>(b)  </a:t>
            </a:r>
            <a:r>
              <a:rPr lang="en-US" dirty="0"/>
              <a:t>Why did the Soviet Union oppose the changes proposed by Dubcek for Czechoslovakia? [6] (2017m(2))</a:t>
            </a:r>
          </a:p>
          <a:p>
            <a:r>
              <a:rPr lang="en-US" b="1" dirty="0"/>
              <a:t>b) </a:t>
            </a:r>
            <a:r>
              <a:rPr lang="en-US" dirty="0"/>
              <a:t>Why were the Soviets worried about events in Czechoslovakia in 1968? (6) (2014s(1))</a:t>
            </a:r>
          </a:p>
          <a:p>
            <a:endParaRPr lang="en-US" dirty="0"/>
          </a:p>
          <a:p>
            <a:endParaRPr lang="en-US" dirty="0"/>
          </a:p>
          <a:p>
            <a:r>
              <a:rPr lang="en-US" b="1" dirty="0"/>
              <a:t>(c)  </a:t>
            </a:r>
            <a:r>
              <a:rPr lang="en-US" dirty="0"/>
              <a:t>How different were events in Hungary in 1956 and Czechoslovakia in 1968? Explain your answer. [10]  (2015s(1))</a:t>
            </a:r>
          </a:p>
          <a:p>
            <a:endParaRPr lang="ru-RU" dirty="0"/>
          </a:p>
        </p:txBody>
      </p:sp>
    </p:spTree>
    <p:extLst>
      <p:ext uri="{BB962C8B-B14F-4D97-AF65-F5344CB8AC3E}">
        <p14:creationId xmlns:p14="http://schemas.microsoft.com/office/powerpoint/2010/main" val="83045013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01AD3-6E05-4BD4-A393-EA36CDE8AA05}"/>
              </a:ext>
            </a:extLst>
          </p:cNvPr>
          <p:cNvSpPr>
            <a:spLocks noGrp="1"/>
          </p:cNvSpPr>
          <p:nvPr>
            <p:ph type="title"/>
          </p:nvPr>
        </p:nvSpPr>
        <p:spPr>
          <a:xfrm>
            <a:off x="646111" y="452718"/>
            <a:ext cx="9404723" cy="897111"/>
          </a:xfrm>
        </p:spPr>
        <p:txBody>
          <a:bodyPr/>
          <a:lstStyle/>
          <a:p>
            <a:r>
              <a:rPr lang="en-GB" dirty="0"/>
              <a:t>Holidays Homework!</a:t>
            </a:r>
          </a:p>
        </p:txBody>
      </p:sp>
      <p:sp>
        <p:nvSpPr>
          <p:cNvPr id="3" name="Content Placeholder 2">
            <a:extLst>
              <a:ext uri="{FF2B5EF4-FFF2-40B4-BE49-F238E27FC236}">
                <a16:creationId xmlns:a16="http://schemas.microsoft.com/office/drawing/2014/main" id="{09FC8708-486A-419A-9E7E-B4359A05AF65}"/>
              </a:ext>
            </a:extLst>
          </p:cNvPr>
          <p:cNvSpPr>
            <a:spLocks noGrp="1"/>
          </p:cNvSpPr>
          <p:nvPr>
            <p:ph idx="1"/>
          </p:nvPr>
        </p:nvSpPr>
        <p:spPr>
          <a:xfrm>
            <a:off x="645130" y="1646518"/>
            <a:ext cx="8946541" cy="4195481"/>
          </a:xfrm>
        </p:spPr>
        <p:txBody>
          <a:bodyPr/>
          <a:lstStyle/>
          <a:p>
            <a:r>
              <a:rPr lang="en-GB" dirty="0"/>
              <a:t>Obviously you will be missing from lessons the week following your break due to your Geography trip!</a:t>
            </a:r>
          </a:p>
          <a:p>
            <a:endParaRPr lang="en-GB" dirty="0"/>
          </a:p>
          <a:p>
            <a:r>
              <a:rPr lang="en-GB" dirty="0"/>
              <a:t>Please complete the following Q’s. You will need to do your own research into the causes behind why the Berlin Wall was constructed. </a:t>
            </a:r>
            <a:r>
              <a:rPr lang="en-GB"/>
              <a:t>(2017(2))</a:t>
            </a:r>
            <a:endParaRPr lang="en-GB" dirty="0"/>
          </a:p>
        </p:txBody>
      </p:sp>
      <p:pic>
        <p:nvPicPr>
          <p:cNvPr id="4" name="Picture 3">
            <a:extLst>
              <a:ext uri="{FF2B5EF4-FFF2-40B4-BE49-F238E27FC236}">
                <a16:creationId xmlns:a16="http://schemas.microsoft.com/office/drawing/2014/main" id="{FA4C1C58-3392-4AB4-A265-58CC5F43AE7F}"/>
              </a:ext>
            </a:extLst>
          </p:cNvPr>
          <p:cNvPicPr>
            <a:picLocks noChangeAspect="1"/>
          </p:cNvPicPr>
          <p:nvPr/>
        </p:nvPicPr>
        <p:blipFill>
          <a:blip r:embed="rId2"/>
          <a:stretch>
            <a:fillRect/>
          </a:stretch>
        </p:blipFill>
        <p:spPr>
          <a:xfrm>
            <a:off x="1872342" y="4123870"/>
            <a:ext cx="8476343" cy="2281411"/>
          </a:xfrm>
          <a:prstGeom prst="rect">
            <a:avLst/>
          </a:prstGeom>
        </p:spPr>
      </p:pic>
    </p:spTree>
    <p:extLst>
      <p:ext uri="{BB962C8B-B14F-4D97-AF65-F5344CB8AC3E}">
        <p14:creationId xmlns:p14="http://schemas.microsoft.com/office/powerpoint/2010/main" val="189276236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2088</TotalTime>
  <Words>916</Words>
  <Application>Microsoft Macintosh PowerPoint</Application>
  <PresentationFormat>Widescreen</PresentationFormat>
  <Paragraphs>100</Paragraphs>
  <Slides>12</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Times New Roman</vt:lpstr>
      <vt:lpstr>Wingdings 3</vt:lpstr>
      <vt:lpstr>Ion</vt:lpstr>
      <vt:lpstr>Czechoslovakia 1968</vt:lpstr>
      <vt:lpstr>PowerPoint Presentation</vt:lpstr>
      <vt:lpstr>For four months in 1968 Czechoslovakia broke free from Soviet rule, allowing freedom of speech and removing some state controls. This period is now referred to as the Prague Spring but why did it only last four months?</vt:lpstr>
      <vt:lpstr>PowerPoint Presentation</vt:lpstr>
      <vt:lpstr>PowerPoint Presentation</vt:lpstr>
      <vt:lpstr>Prague Spring: Summary of events</vt:lpstr>
      <vt:lpstr>Spring becomes winter: Brezhnev Doctrine</vt:lpstr>
      <vt:lpstr>News Reporter Task</vt:lpstr>
      <vt:lpstr>PowerPoint Presentation</vt:lpstr>
      <vt:lpstr>Plenary:</vt:lpstr>
      <vt:lpstr>Exam Style Q’s: Prague Spring</vt:lpstr>
      <vt:lpstr>Holidays Homework!</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1:</dc:title>
  <dc:creator>user</dc:creator>
  <cp:lastModifiedBy>John Wilson</cp:lastModifiedBy>
  <cp:revision>232</cp:revision>
  <dcterms:created xsi:type="dcterms:W3CDTF">2017-04-02T20:43:46Z</dcterms:created>
  <dcterms:modified xsi:type="dcterms:W3CDTF">2020-11-12T10:06:25Z</dcterms:modified>
</cp:coreProperties>
</file>