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95" r:id="rId3"/>
    <p:sldId id="264" r:id="rId4"/>
    <p:sldId id="303" r:id="rId5"/>
    <p:sldId id="315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7"/>
    <p:restoredTop sz="95714"/>
  </p:normalViewPr>
  <p:slideViewPr>
    <p:cSldViewPr snapToGrid="0" snapToObjects="1">
      <p:cViewPr varScale="1">
        <p:scale>
          <a:sx n="56" d="100"/>
          <a:sy n="56" d="100"/>
        </p:scale>
        <p:origin x="208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F8050-B028-2541-AF30-A99C6D3FA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E2E92-4664-834A-B6D2-2360EAE06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0A216-556E-1944-8144-1E2A5FF04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988EB-E0EE-4149-9C97-43483201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2F4AF-FB77-9D45-86BD-13282646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12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E4DE-3B8C-9B43-88A1-73A2783D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D05F6-DD2D-4743-8A4E-91F17B83C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857B8-C732-084A-BBBE-6E29D3FEF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F7EF6-A0AA-4540-88D4-99F73257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35734-3FE9-6A41-ABD9-26FA5E725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55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02C5-31A4-8D4C-9F18-A81E666BB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DBEBF-EC7B-684A-9C12-F4908336A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17345-3297-FB49-9E21-F1689251C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1AFE2-2C47-E54C-A57F-26FD2697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1632-6665-9B4B-9D08-F5E0C5A8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46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74CA-89C7-3140-9712-147138B7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35DE5-C28A-7C45-B5C5-C3BE73D55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873F0-8417-944A-95EB-C29A20B37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96C44-3EF0-2E40-9A61-F682F4A7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3BEA8-16C8-8247-B6F1-1345C2288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A2D31-E86C-F042-97CC-80B9A7AC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6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F464-5DF0-F44D-97C7-654D0A929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201A5-B60A-2D44-BA64-136B1FC76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B7FDD-90B6-0B40-8545-D0ABCB0F3E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D8366-B012-344C-84EE-B7CFAE9F2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076CED-211F-9F4F-8892-CAB9B948B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B0027-E009-5B49-9BF0-950E7895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3F587-4E25-7246-96F7-744AFD89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6A39AB-2D5B-4B45-9D63-44DE9225B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6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210C-4BEA-9B4C-A658-DAD1C169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8683F-F0F8-7F44-BABA-BF481796C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1B7DDE-FBC4-0549-B917-8480CE5E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D4640-6BE4-1F4A-B651-308F7EC7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09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F10BF-DB97-7240-BDD1-2AEB50053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17355-CC61-B14A-9B1F-ACE465AC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6063E-B8D6-4A44-9374-B93D2520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17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D2982-DFEA-2545-B45A-46194AB22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7AD6-D647-5F41-9934-25F05CED0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215C5-FE73-7248-AB2D-3DB85369E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1CF32-6C83-6D4F-AD94-FD77B9EB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4D7A6-E1DC-1B45-9089-9662C142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1F1D6-DA2A-5E40-9742-52DC9638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31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9FA3E-1864-BB47-813A-0401C6598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D58D56-B34F-D544-A183-25FDD5455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D42AA-ADF1-0B4A-A520-6059A0E08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BEC97-40C4-A042-9BE4-E944B603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75704-B8DE-D440-89BC-EA6C5D00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286D7-E49F-5E41-BC95-71723C49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15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3D08-7DE3-D641-A26D-F6E0B471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947D7B-E650-F742-90EF-B2499CA75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3F5C8-E639-3C47-88EF-24634FD9F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DA39A-8BA6-0C42-85C0-272F11F8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D74FD-EBC2-6F4E-80E7-3CD6CDA7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60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5C599-522F-C945-ADE2-BEDB2D04F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460DD-53C4-0A4F-AFB7-52D841CB9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80B4B-1F24-EF4D-9ECE-154A4BE19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3BA57-2FFC-EF41-A6F5-6115C4036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A5459-E082-A44D-AB8B-139AF269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0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6FF114-18BF-1F43-9A86-A4B09A1A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DDFC6-874A-CE42-A049-CB4A15634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F536C-8028-464B-9AEC-34A8C72BE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9FC55-7BBC-4147-BA92-0B95C701D699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ADFF3-42DA-A041-8B1F-8EE0DA627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2E42B-05AD-D742-B224-6A0ED73A7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63A58-80C5-4443-9745-FA07E8C74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8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A1E20B5B-E6B6-4C4C-8348-D1690CEF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706438"/>
          </a:xfrm>
        </p:spPr>
        <p:txBody>
          <a:bodyPr/>
          <a:lstStyle/>
          <a:p>
            <a:pPr eaLnBrk="1" hangingPunct="1"/>
            <a:r>
              <a:rPr lang="en-GB" altLang="en-US" sz="2800" b="1" u="sng"/>
              <a:t>2. REVOLUTIONS IN GERMANY IN 1848-9.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91854149-7CFD-4ACA-BD1B-4C62B67B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765176"/>
            <a:ext cx="38877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u="sng" dirty="0">
                <a:latin typeface="+mj-lt"/>
              </a:rPr>
              <a:t>WHAT WERE THE MAIN DEVELOPMENTS IN THE REVOLUTIONS?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u="sng" dirty="0">
                <a:solidFill>
                  <a:srgbClr val="990000"/>
                </a:solidFill>
                <a:latin typeface="+mj-lt"/>
              </a:rPr>
              <a:t>THE FRANKFURT PARLIAMENT: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dirty="0">
                <a:latin typeface="+mj-lt"/>
              </a:rPr>
              <a:t>The Frankfurt Parliament was a liberal assembly of 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596 men from all states</a:t>
            </a:r>
            <a:r>
              <a:rPr lang="en-GB" sz="2400" b="1" dirty="0">
                <a:latin typeface="+mj-lt"/>
              </a:rPr>
              <a:t> given the task of 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drawing up a Constitution for a United Germany. </a:t>
            </a:r>
          </a:p>
        </p:txBody>
      </p:sp>
      <p:pic>
        <p:nvPicPr>
          <p:cNvPr id="34819" name="Picture 5" descr="http://jordanbrbr.files.wordpress.com/2011/09/germania.jpg">
            <a:extLst>
              <a:ext uri="{FF2B5EF4-FFF2-40B4-BE49-F238E27FC236}">
                <a16:creationId xmlns:a16="http://schemas.microsoft.com/office/drawing/2014/main" id="{46C90535-F852-8A4C-B857-2FF6E24BE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1268414"/>
            <a:ext cx="26638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4 Rectángulo">
            <a:extLst>
              <a:ext uri="{FF2B5EF4-FFF2-40B4-BE49-F238E27FC236}">
                <a16:creationId xmlns:a16="http://schemas.microsoft.com/office/drawing/2014/main" id="{41FA61E2-0D64-6A4B-B6BB-6F9C6306C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3" y="5103814"/>
            <a:ext cx="273526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Germania, the personification of Germany. She holds the Revolutionary Flag used by the Frankfurt Parliament</a:t>
            </a:r>
          </a:p>
        </p:txBody>
      </p:sp>
    </p:spTree>
    <p:extLst>
      <p:ext uri="{BB962C8B-B14F-4D97-AF65-F5344CB8AC3E}">
        <p14:creationId xmlns:p14="http://schemas.microsoft.com/office/powerpoint/2010/main" val="120291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180DA3EB-F916-6E4E-A344-18835CC3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706438"/>
          </a:xfrm>
        </p:spPr>
        <p:txBody>
          <a:bodyPr/>
          <a:lstStyle/>
          <a:p>
            <a:pPr eaLnBrk="1" hangingPunct="1"/>
            <a:r>
              <a:rPr lang="en-GB" altLang="en-US" sz="2800" b="1" u="sng"/>
              <a:t>2. REVOLUTIONS IN GERMANY IN 1848-9.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067E9459-054E-46F9-91F7-D9CCFCAFC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765175"/>
            <a:ext cx="403225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u="sng" dirty="0">
                <a:latin typeface="+mj-lt"/>
              </a:rPr>
              <a:t>WHAT WERE THE MAIN DEVELOPMENTS IN THE REVOLUTIONS?</a:t>
            </a:r>
          </a:p>
          <a:p>
            <a:pPr algn="ctr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dirty="0">
                <a:latin typeface="+mj-lt"/>
              </a:rPr>
              <a:t>However, it 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FAILED</a:t>
            </a:r>
            <a:r>
              <a:rPr lang="en-GB" sz="2400" b="1" dirty="0">
                <a:latin typeface="+mj-lt"/>
              </a:rPr>
              <a:t> because: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dirty="0">
                <a:latin typeface="+mj-lt"/>
              </a:rPr>
              <a:t> it became a 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‘talking shop’</a:t>
            </a:r>
            <a:r>
              <a:rPr lang="en-GB" sz="2400" b="1" dirty="0">
                <a:latin typeface="+mj-lt"/>
              </a:rPr>
              <a:t> without real action; there were too many different representatives who called for different things 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dirty="0">
                <a:latin typeface="+mj-lt"/>
              </a:rPr>
              <a:t>e.g. 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‘</a:t>
            </a:r>
            <a:r>
              <a:rPr lang="en-GB" sz="2400" b="1" dirty="0" err="1">
                <a:solidFill>
                  <a:srgbClr val="990000"/>
                </a:solidFill>
                <a:latin typeface="+mj-lt"/>
              </a:rPr>
              <a:t>Kleindeutschland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’</a:t>
            </a:r>
            <a:r>
              <a:rPr lang="en-GB" sz="2400" b="1" dirty="0">
                <a:latin typeface="+mj-lt"/>
              </a:rPr>
              <a:t> (a small Germany without Austria) 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400" b="1" dirty="0">
                <a:solidFill>
                  <a:srgbClr val="990000"/>
                </a:solidFill>
                <a:latin typeface="+mj-lt"/>
              </a:rPr>
              <a:t>‘</a:t>
            </a:r>
            <a:r>
              <a:rPr lang="en-GB" sz="2400" b="1" dirty="0" err="1">
                <a:solidFill>
                  <a:srgbClr val="990000"/>
                </a:solidFill>
                <a:latin typeface="+mj-lt"/>
              </a:rPr>
              <a:t>Grossdeutschland</a:t>
            </a:r>
            <a:r>
              <a:rPr lang="en-GB" sz="2400" b="1" dirty="0">
                <a:solidFill>
                  <a:srgbClr val="990000"/>
                </a:solidFill>
                <a:latin typeface="+mj-lt"/>
              </a:rPr>
              <a:t>’</a:t>
            </a:r>
            <a:r>
              <a:rPr lang="en-GB" sz="2400" b="1" dirty="0">
                <a:latin typeface="+mj-lt"/>
              </a:rPr>
              <a:t> (a larger Germany to include Austria); </a:t>
            </a:r>
            <a:endParaRPr lang="en-GB" sz="2400" b="1" dirty="0">
              <a:solidFill>
                <a:srgbClr val="990000"/>
              </a:solidFill>
              <a:latin typeface="+mj-lt"/>
            </a:endParaRPr>
          </a:p>
        </p:txBody>
      </p:sp>
      <p:pic>
        <p:nvPicPr>
          <p:cNvPr id="35843" name="Picture 6" descr="http://upload.wikimedia.org/wikipedia/commons/e/e7/Karikatur_reichsschneiderei1849.jpg">
            <a:extLst>
              <a:ext uri="{FF2B5EF4-FFF2-40B4-BE49-F238E27FC236}">
                <a16:creationId xmlns:a16="http://schemas.microsoft.com/office/drawing/2014/main" id="{65208493-2179-3B45-8464-35A4C445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1484314"/>
            <a:ext cx="4392612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5 Rectángulo">
            <a:extLst>
              <a:ext uri="{FF2B5EF4-FFF2-40B4-BE49-F238E27FC236}">
                <a16:creationId xmlns:a16="http://schemas.microsoft.com/office/drawing/2014/main" id="{D6F6FA02-2470-024C-88F3-8FDB5014D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1" y="6237289"/>
            <a:ext cx="4532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800">
                <a:latin typeface="Arial" panose="020B0604020202020204" pitchFamily="34" charset="0"/>
              </a:rPr>
              <a:t>Propaganda de la Kleindeutschland, 1849.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97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FE8E1B1D-0A09-C242-8BA1-5BBB6BA8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50" y="1"/>
            <a:ext cx="8229600" cy="777875"/>
          </a:xfrm>
        </p:spPr>
        <p:txBody>
          <a:bodyPr/>
          <a:lstStyle/>
          <a:p>
            <a:pPr eaLnBrk="1" hangingPunct="1"/>
            <a:r>
              <a:rPr lang="en-GB" altLang="en-US" sz="2800" b="1" u="sng"/>
              <a:t>2. REVOLUTIONS IN GERMANY IN 1848-9.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66AA50F9-ACB8-4E53-9B98-CF3DE9927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9" y="1863726"/>
            <a:ext cx="309562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000" b="1" dirty="0">
                <a:latin typeface="+mj-lt"/>
              </a:rPr>
              <a:t>The </a:t>
            </a:r>
            <a:r>
              <a:rPr lang="en-GB" sz="2000" b="1" dirty="0">
                <a:solidFill>
                  <a:srgbClr val="990000"/>
                </a:solidFill>
                <a:latin typeface="+mj-lt"/>
              </a:rPr>
              <a:t>old Confederation Diet had proposed/supported a ‘</a:t>
            </a:r>
            <a:r>
              <a:rPr lang="en-GB" sz="2000" b="1" dirty="0" err="1">
                <a:solidFill>
                  <a:srgbClr val="990000"/>
                </a:solidFill>
                <a:latin typeface="+mj-lt"/>
              </a:rPr>
              <a:t>Grossdeutschland</a:t>
            </a:r>
            <a:r>
              <a:rPr lang="en-GB" sz="2000" b="1" dirty="0">
                <a:solidFill>
                  <a:srgbClr val="990000"/>
                </a:solidFill>
                <a:latin typeface="+mj-lt"/>
              </a:rPr>
              <a:t>’ under the leadership of Austria.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GB" sz="2000" b="1" dirty="0">
              <a:solidFill>
                <a:srgbClr val="99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sz="2000" b="1" dirty="0">
                <a:latin typeface="+mj-lt"/>
              </a:rPr>
              <a:t>However the 1849 constitution was to be a </a:t>
            </a:r>
            <a:r>
              <a:rPr lang="en-GB" sz="2000" b="1" dirty="0">
                <a:solidFill>
                  <a:srgbClr val="990000"/>
                </a:solidFill>
                <a:latin typeface="+mj-lt"/>
              </a:rPr>
              <a:t>‘</a:t>
            </a:r>
            <a:r>
              <a:rPr lang="en-GB" sz="2000" b="1" dirty="0" err="1">
                <a:solidFill>
                  <a:srgbClr val="990000"/>
                </a:solidFill>
                <a:latin typeface="+mj-lt"/>
              </a:rPr>
              <a:t>KleineDeutschland</a:t>
            </a:r>
            <a:r>
              <a:rPr lang="en-GB" sz="2000" b="1" dirty="0">
                <a:solidFill>
                  <a:srgbClr val="990000"/>
                </a:solidFill>
                <a:latin typeface="+mj-lt"/>
              </a:rPr>
              <a:t>’ without Austria</a:t>
            </a:r>
          </a:p>
        </p:txBody>
      </p:sp>
      <p:sp>
        <p:nvSpPr>
          <p:cNvPr id="36867" name="AutoShape 5" descr="https://encrypted-tbn0.gstatic.com/images?q=tbn:ANd9GcRxZgv8PU-_fyaIKvOxnT29AkvUh5fJibRhYFtu4zDmTOIvOz8r8Q">
            <a:extLst>
              <a:ext uri="{FF2B5EF4-FFF2-40B4-BE49-F238E27FC236}">
                <a16:creationId xmlns:a16="http://schemas.microsoft.com/office/drawing/2014/main" id="{ADA54579-D03F-7246-879A-C8D338FB9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922338"/>
            <a:ext cx="2362200" cy="193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68" name="8 Rectángulo">
            <a:extLst>
              <a:ext uri="{FF2B5EF4-FFF2-40B4-BE49-F238E27FC236}">
                <a16:creationId xmlns:a16="http://schemas.microsoft.com/office/drawing/2014/main" id="{92A5C548-3CC9-DE40-9D6F-2684327A2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8" y="1916114"/>
            <a:ext cx="33131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GB" altLang="en-US" sz="1800" b="1">
                <a:latin typeface="Arial" panose="020B0604020202020204" pitchFamily="34" charset="0"/>
              </a:rPr>
              <a:t>However, Prussia confirmed its economic control after </a:t>
            </a:r>
            <a:r>
              <a:rPr lang="en-GB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Austria attempted to set up a rival Customs Union to the Zollverein called the Zollunion</a:t>
            </a:r>
            <a:r>
              <a:rPr lang="en-GB" altLang="en-US" sz="1800" b="1"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GB" altLang="en-US" sz="1800" b="1">
                <a:latin typeface="Arial" panose="020B0604020202020204" pitchFamily="34" charset="0"/>
              </a:rPr>
              <a:t> Its failure meant:</a:t>
            </a:r>
          </a:p>
        </p:txBody>
      </p:sp>
      <p:sp>
        <p:nvSpPr>
          <p:cNvPr id="36869" name="9 Rectángulo">
            <a:extLst>
              <a:ext uri="{FF2B5EF4-FFF2-40B4-BE49-F238E27FC236}">
                <a16:creationId xmlns:a16="http://schemas.microsoft.com/office/drawing/2014/main" id="{BF5F8629-C0E4-0049-A30A-E5FF0C642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981076"/>
            <a:ext cx="64817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GB" altLang="en-US" sz="1800" b="1" u="sng">
                <a:latin typeface="Arial" panose="020B0604020202020204" pitchFamily="34" charset="0"/>
              </a:rPr>
              <a:t>WHAT WAS THE IMPACT OF THE REVOLUTION ON WHO CONTROLLED THE CONFEDERATION?</a:t>
            </a:r>
          </a:p>
        </p:txBody>
      </p:sp>
      <p:sp>
        <p:nvSpPr>
          <p:cNvPr id="36870" name="10 Rectángulo">
            <a:extLst>
              <a:ext uri="{FF2B5EF4-FFF2-40B4-BE49-F238E27FC236}">
                <a16:creationId xmlns:a16="http://schemas.microsoft.com/office/drawing/2014/main" id="{66CBD639-9096-0E49-8240-4C396DC3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0" y="5373689"/>
            <a:ext cx="4572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GB" altLang="en-US" sz="1800" b="1" u="sng">
                <a:solidFill>
                  <a:srgbClr val="990000"/>
                </a:solidFill>
                <a:latin typeface="Arial" panose="020B0604020202020204" pitchFamily="34" charset="0"/>
              </a:rPr>
              <a:t>PRUSSIA KEPT ECONOMIC CONTROL VS AUSTRIA KEPT POLITICAL CONTROL.</a:t>
            </a:r>
          </a:p>
        </p:txBody>
      </p:sp>
      <p:sp>
        <p:nvSpPr>
          <p:cNvPr id="36871" name="AutoShape 7" descr="https://encrypted-tbn0.gstatic.com/images?q=tbn:ANd9GcRxZgv8PU-_fyaIKvOxnT29AkvUh5fJibRhYFtu4zDmTOIvOz8r8Q">
            <a:extLst>
              <a:ext uri="{FF2B5EF4-FFF2-40B4-BE49-F238E27FC236}">
                <a16:creationId xmlns:a16="http://schemas.microsoft.com/office/drawing/2014/main" id="{EC83390B-BDF6-AB4A-81A5-6C6FF75C1D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922338"/>
            <a:ext cx="2362200" cy="193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72" name="AutoShape 9" descr="https://encrypted-tbn0.gstatic.com/images?q=tbn:ANd9GcRxZgv8PU-_fyaIKvOxnT29AkvUh5fJibRhYFtu4zDmTOIvOz8r8Q">
            <a:extLst>
              <a:ext uri="{FF2B5EF4-FFF2-40B4-BE49-F238E27FC236}">
                <a16:creationId xmlns:a16="http://schemas.microsoft.com/office/drawing/2014/main" id="{41898C71-7A2B-8E49-B317-0329201C7D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922338"/>
            <a:ext cx="2362200" cy="193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73" name="AutoShape 11" descr="https://encrypted-tbn0.gstatic.com/images?q=tbn:ANd9GcRxZgv8PU-_fyaIKvOxnT29AkvUh5fJibRhYFtu4zDmTOIvOz8r8Q">
            <a:extLst>
              <a:ext uri="{FF2B5EF4-FFF2-40B4-BE49-F238E27FC236}">
                <a16:creationId xmlns:a16="http://schemas.microsoft.com/office/drawing/2014/main" id="{CD0DAE81-A999-004E-9EC6-4D00B7FBF9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922338"/>
            <a:ext cx="2362200" cy="193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74" name="AutoShape 13" descr="https://encrypted-tbn0.gstatic.com/images?q=tbn:ANd9GcRxZgv8PU-_fyaIKvOxnT29AkvUh5fJibRhYFtu4zDmTOIvOz8r8Q">
            <a:extLst>
              <a:ext uri="{FF2B5EF4-FFF2-40B4-BE49-F238E27FC236}">
                <a16:creationId xmlns:a16="http://schemas.microsoft.com/office/drawing/2014/main" id="{D97C2936-54F2-DA46-9A8C-850B33FF9B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-922338"/>
            <a:ext cx="2362200" cy="193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2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2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36875" name="Picture 15" descr="http://www.emporium-coins.com/WebRoot/GH/Shops/gh/MediaGallery/Stimmungsbilder_Kategorien/Taler.png">
            <a:extLst>
              <a:ext uri="{FF2B5EF4-FFF2-40B4-BE49-F238E27FC236}">
                <a16:creationId xmlns:a16="http://schemas.microsoft.com/office/drawing/2014/main" id="{3D622BF5-B84F-5149-BBC2-F29A70C6E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5" y="4508500"/>
            <a:ext cx="22685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53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4EE35C91-3404-E44C-ABE3-17AB9CDE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188914"/>
            <a:ext cx="8229600" cy="782637"/>
          </a:xfrm>
        </p:spPr>
        <p:txBody>
          <a:bodyPr/>
          <a:lstStyle/>
          <a:p>
            <a:r>
              <a:rPr lang="en-GB" altLang="en-US"/>
              <a:t>Recap Questions</a:t>
            </a:r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307FFA92-B3AC-3248-AA7C-459D4F370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008063"/>
            <a:ext cx="9144000" cy="573405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Describe the main economic and social problems in 1840s Germany. Do you notice any similarities with any other areas of study? (p36-38)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Was 1848 in Germany more a case of growing class consciousness or nationalism? Explain (p37-38)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What effects did Metternich’s fall have on events of 1848? (p.39-40)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To what extent did Fredrick Wilhelm of Prussia deal successfully with the revolt? (p40/41)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What were the key weaknesses which undermined the Frankfurt Parliament from its inception? (p.45-48)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1800"/>
              <a:t>To what extent was the Frankfurt Parliament a failure. Must argue both sides of argument here. (p42-52)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GB" altLang="en-US" sz="180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GB" altLang="en-US" sz="2000"/>
              <a:t>Copy diagram on page 52 into copybook</a:t>
            </a:r>
          </a:p>
        </p:txBody>
      </p:sp>
    </p:spTree>
    <p:extLst>
      <p:ext uri="{BB962C8B-B14F-4D97-AF65-F5344CB8AC3E}">
        <p14:creationId xmlns:p14="http://schemas.microsoft.com/office/powerpoint/2010/main" val="68193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DEAEA8CD-247F-ED42-8991-0B5B4F8B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636588"/>
          </a:xfrm>
        </p:spPr>
        <p:txBody>
          <a:bodyPr>
            <a:normAutofit fontScale="90000"/>
          </a:bodyPr>
          <a:lstStyle/>
          <a:p>
            <a:r>
              <a:rPr lang="en-GB" altLang="ru-RU"/>
              <a:t>Arise, Prussia</a:t>
            </a: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3A7DD61A-0A2B-1F43-A68F-E9427D796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950" y="1557338"/>
            <a:ext cx="8928100" cy="5040312"/>
          </a:xfrm>
        </p:spPr>
        <p:txBody>
          <a:bodyPr/>
          <a:lstStyle/>
          <a:p>
            <a:r>
              <a:rPr lang="en-GB" altLang="ru-RU" sz="2000"/>
              <a:t>Prussia was fast becoming the litmus test in terms of how German politics and self-identity might shape in the aftermath of 1848-49</a:t>
            </a:r>
          </a:p>
          <a:p>
            <a:r>
              <a:rPr lang="en-GB" altLang="ru-RU" sz="2000"/>
              <a:t>Fredrick William – in keeping with much of successful yet idiosyncratic regime – flirted between reforming and reactionary ideals </a:t>
            </a:r>
          </a:p>
          <a:p>
            <a:r>
              <a:rPr lang="en-GB" altLang="ru-RU" sz="2000"/>
              <a:t>The Prussian Constitution of December 1848 attempted to placate both radical and conservatives and find a balance between popular reforms whilst upholding traditions of the ‘Divine Right of Kings.’</a:t>
            </a:r>
          </a:p>
          <a:p>
            <a:endParaRPr lang="en-GB" altLang="ru-RU" sz="2000"/>
          </a:p>
          <a:p>
            <a:r>
              <a:rPr lang="en-GB" altLang="ru-RU" sz="2000"/>
              <a:t>Prussia’s ‘progress’ from an absolutist to somewhat constitutional form of monarchy was held up as a future blueprint for a United Germany, one more conservative / less liberal infused than the doomed Frankfurt Parliament, ultimately undermining the revolutions of 1848-49</a:t>
            </a:r>
          </a:p>
          <a:p>
            <a:endParaRPr lang="en-GB" altLang="ru-RU" sz="2000"/>
          </a:p>
          <a:p>
            <a:r>
              <a:rPr lang="en-GB" altLang="ru-RU" sz="2400" u="sng">
                <a:latin typeface="Tw Cen MT" panose="020B0602020104020603" pitchFamily="34" charset="77"/>
              </a:rPr>
              <a:t>Complete the worksheets on why the Revolutions of 1848-49 failed</a:t>
            </a:r>
          </a:p>
        </p:txBody>
      </p:sp>
    </p:spTree>
    <p:extLst>
      <p:ext uri="{BB962C8B-B14F-4D97-AF65-F5344CB8AC3E}">
        <p14:creationId xmlns:p14="http://schemas.microsoft.com/office/powerpoint/2010/main" val="2443210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Macintosh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Tw Cen MT</vt:lpstr>
      <vt:lpstr>Office Theme</vt:lpstr>
      <vt:lpstr>2. REVOLUTIONS IN GERMANY IN 1848-9.</vt:lpstr>
      <vt:lpstr>2. REVOLUTIONS IN GERMANY IN 1848-9.</vt:lpstr>
      <vt:lpstr>2. REVOLUTIONS IN GERMANY IN 1848-9.</vt:lpstr>
      <vt:lpstr>Recap Questions</vt:lpstr>
      <vt:lpstr>Arise, Prussia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REVOLUTIONS IN GERMANY IN 1848-9.</dc:title>
  <dc:creator>John Wilson</dc:creator>
  <cp:lastModifiedBy>John Wilson</cp:lastModifiedBy>
  <cp:revision>1</cp:revision>
  <dcterms:created xsi:type="dcterms:W3CDTF">2021-01-24T19:17:55Z</dcterms:created>
  <dcterms:modified xsi:type="dcterms:W3CDTF">2021-01-24T19:18:24Z</dcterms:modified>
</cp:coreProperties>
</file>