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413" r:id="rId2"/>
    <p:sldId id="421" r:id="rId3"/>
    <p:sldId id="414" r:id="rId4"/>
    <p:sldId id="381" r:id="rId5"/>
    <p:sldId id="384" r:id="rId6"/>
    <p:sldId id="385" r:id="rId7"/>
    <p:sldId id="285" r:id="rId8"/>
    <p:sldId id="386" r:id="rId9"/>
    <p:sldId id="261" r:id="rId10"/>
    <p:sldId id="260" r:id="rId11"/>
    <p:sldId id="264" r:id="rId12"/>
    <p:sldId id="263" r:id="rId13"/>
    <p:sldId id="387" r:id="rId14"/>
    <p:sldId id="388" r:id="rId15"/>
    <p:sldId id="415" r:id="rId16"/>
    <p:sldId id="400" r:id="rId17"/>
    <p:sldId id="408" r:id="rId18"/>
    <p:sldId id="375" r:id="rId19"/>
    <p:sldId id="382" r:id="rId20"/>
    <p:sldId id="409" r:id="rId21"/>
    <p:sldId id="403" r:id="rId22"/>
    <p:sldId id="404" r:id="rId23"/>
    <p:sldId id="410" r:id="rId24"/>
    <p:sldId id="405" r:id="rId25"/>
    <p:sldId id="372" r:id="rId26"/>
    <p:sldId id="411" r:id="rId27"/>
    <p:sldId id="406" r:id="rId28"/>
    <p:sldId id="376" r:id="rId29"/>
    <p:sldId id="407" r:id="rId30"/>
    <p:sldId id="412" r:id="rId31"/>
    <p:sldId id="416" r:id="rId32"/>
    <p:sldId id="37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C7E7"/>
    <a:srgbClr val="5B9BD5"/>
    <a:srgbClr val="FDF1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56" autoAdjust="0"/>
    <p:restoredTop sz="91746" autoAdjust="0"/>
  </p:normalViewPr>
  <p:slideViewPr>
    <p:cSldViewPr snapToGrid="0">
      <p:cViewPr varScale="1">
        <p:scale>
          <a:sx n="59" d="100"/>
          <a:sy n="59" d="100"/>
        </p:scale>
        <p:origin x="192" y="1056"/>
      </p:cViewPr>
      <p:guideLst>
        <p:guide orient="horz" pos="2160"/>
        <p:guide pos="3840"/>
      </p:guideLst>
    </p:cSldViewPr>
  </p:slideViewPr>
  <p:notesTextViewPr>
    <p:cViewPr>
      <p:scale>
        <a:sx n="1" d="1"/>
        <a:sy n="1" d="1"/>
      </p:scale>
      <p:origin x="0" y="0"/>
    </p:cViewPr>
  </p:notesTextViewPr>
  <p:sorterViewPr>
    <p:cViewPr>
      <p:scale>
        <a:sx n="100" d="100"/>
        <a:sy n="100" d="100"/>
      </p:scale>
      <p:origin x="0" y="270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39996E-D76C-4E82-B756-7F4531A10E4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F0395D44-4C70-4CE6-852B-0FA9823D7950}">
      <dgm:prSet phldrT="[Text]" custT="1"/>
      <dgm:spPr/>
      <dgm:t>
        <a:bodyPr/>
        <a:lstStyle/>
        <a:p>
          <a:r>
            <a:rPr lang="en-GB" sz="1600" dirty="0"/>
            <a:t>Hitler was found guilty of treason and sentenced to 3 years in </a:t>
          </a:r>
          <a:r>
            <a:rPr lang="en-GB" sz="1600" dirty="0" err="1"/>
            <a:t>Landsberg</a:t>
          </a:r>
          <a:r>
            <a:rPr lang="en-GB" sz="1600" dirty="0"/>
            <a:t> Prison.</a:t>
          </a:r>
        </a:p>
      </dgm:t>
    </dgm:pt>
    <dgm:pt modelId="{36C96EB5-39B8-4CEB-87C8-5E0F04926075}" type="parTrans" cxnId="{42F507B9-E80B-4AE0-AD0F-44915729299F}">
      <dgm:prSet/>
      <dgm:spPr/>
      <dgm:t>
        <a:bodyPr/>
        <a:lstStyle/>
        <a:p>
          <a:endParaRPr lang="en-GB"/>
        </a:p>
      </dgm:t>
    </dgm:pt>
    <dgm:pt modelId="{D4513F81-348F-4989-BFA2-AED2C63C3175}" type="sibTrans" cxnId="{42F507B9-E80B-4AE0-AD0F-44915729299F}">
      <dgm:prSet/>
      <dgm:spPr/>
      <dgm:t>
        <a:bodyPr/>
        <a:lstStyle/>
        <a:p>
          <a:endParaRPr lang="en-GB"/>
        </a:p>
      </dgm:t>
    </dgm:pt>
    <dgm:pt modelId="{BC82BD48-1CBB-4B3A-832F-4A5756404070}">
      <dgm:prSet phldrT="[Text]" custT="1"/>
      <dgm:spPr/>
      <dgm:t>
        <a:bodyPr/>
        <a:lstStyle/>
        <a:p>
          <a:r>
            <a:rPr lang="en-GB" sz="1800" dirty="0"/>
            <a:t>Hitler used his trial to  gain national publicity.</a:t>
          </a:r>
        </a:p>
      </dgm:t>
    </dgm:pt>
    <dgm:pt modelId="{C48FA851-EFD0-4DD5-8E5C-E6E4B35A018E}" type="parTrans" cxnId="{AFF3CD52-46FD-4003-B63B-109D151C0341}">
      <dgm:prSet/>
      <dgm:spPr/>
      <dgm:t>
        <a:bodyPr/>
        <a:lstStyle/>
        <a:p>
          <a:endParaRPr lang="en-GB"/>
        </a:p>
      </dgm:t>
    </dgm:pt>
    <dgm:pt modelId="{D67D1F57-B1DE-4022-9970-98CD1841AC52}" type="sibTrans" cxnId="{AFF3CD52-46FD-4003-B63B-109D151C0341}">
      <dgm:prSet/>
      <dgm:spPr/>
      <dgm:t>
        <a:bodyPr/>
        <a:lstStyle/>
        <a:p>
          <a:endParaRPr lang="en-GB"/>
        </a:p>
      </dgm:t>
    </dgm:pt>
    <dgm:pt modelId="{E983868E-2834-4125-B594-E1221494C814}">
      <dgm:prSet phldrT="[Text]" custT="1"/>
      <dgm:spPr/>
      <dgm:t>
        <a:bodyPr/>
        <a:lstStyle/>
        <a:p>
          <a:r>
            <a:rPr lang="en-GB" sz="1600" dirty="0"/>
            <a:t>Hitler </a:t>
          </a:r>
          <a:r>
            <a:rPr lang="en-GB" sz="1600" dirty="0" err="1"/>
            <a:t>strategised</a:t>
          </a:r>
          <a:r>
            <a:rPr lang="en-GB" sz="1600" dirty="0"/>
            <a:t> and wrote Mein Kampf which inspired his manifesto.</a:t>
          </a:r>
        </a:p>
      </dgm:t>
    </dgm:pt>
    <dgm:pt modelId="{44DB786C-CF28-49FD-BE12-B1B345B97AC4}" type="parTrans" cxnId="{17A868B2-515D-47CD-8A71-B0AD9947F228}">
      <dgm:prSet/>
      <dgm:spPr/>
      <dgm:t>
        <a:bodyPr/>
        <a:lstStyle/>
        <a:p>
          <a:endParaRPr lang="en-GB"/>
        </a:p>
      </dgm:t>
    </dgm:pt>
    <dgm:pt modelId="{298AE2E1-CEEF-41BC-B7D8-8AE80623AB3E}" type="sibTrans" cxnId="{17A868B2-515D-47CD-8A71-B0AD9947F228}">
      <dgm:prSet/>
      <dgm:spPr/>
      <dgm:t>
        <a:bodyPr/>
        <a:lstStyle/>
        <a:p>
          <a:endParaRPr lang="en-GB"/>
        </a:p>
      </dgm:t>
    </dgm:pt>
    <dgm:pt modelId="{D20ED12E-C9F6-419C-AF42-E1FEDB3EF857}">
      <dgm:prSet phldrT="[Text]" custT="1"/>
      <dgm:spPr/>
      <dgm:t>
        <a:bodyPr/>
        <a:lstStyle/>
        <a:p>
          <a:r>
            <a:rPr lang="en-GB" sz="1600" dirty="0"/>
            <a:t>NSDAP was banned but they still managed to win 32 seats.</a:t>
          </a:r>
        </a:p>
      </dgm:t>
    </dgm:pt>
    <dgm:pt modelId="{869B576D-DC24-47E6-BEC5-33011B91FD94}" type="parTrans" cxnId="{8B4C6622-A39E-4F86-ABF8-C746FE62D539}">
      <dgm:prSet/>
      <dgm:spPr/>
      <dgm:t>
        <a:bodyPr/>
        <a:lstStyle/>
        <a:p>
          <a:endParaRPr lang="en-GB"/>
        </a:p>
      </dgm:t>
    </dgm:pt>
    <dgm:pt modelId="{EA73DAAA-EA3E-4B83-A42A-2743BEA29044}" type="sibTrans" cxnId="{8B4C6622-A39E-4F86-ABF8-C746FE62D539}">
      <dgm:prSet/>
      <dgm:spPr/>
      <dgm:t>
        <a:bodyPr/>
        <a:lstStyle/>
        <a:p>
          <a:endParaRPr lang="en-GB"/>
        </a:p>
      </dgm:t>
    </dgm:pt>
    <dgm:pt modelId="{FC0063E8-D24B-41CA-A228-987AE827783C}">
      <dgm:prSet phldrT="[Text]" custT="1"/>
      <dgm:spPr/>
      <dgm:t>
        <a:bodyPr/>
        <a:lstStyle/>
        <a:p>
          <a:r>
            <a:rPr lang="en-GB" sz="1800" dirty="0"/>
            <a:t>Hitler realised that he needed a new strategy.</a:t>
          </a:r>
        </a:p>
      </dgm:t>
    </dgm:pt>
    <dgm:pt modelId="{559CDB31-C761-41C3-A2E7-CA970A860514}" type="parTrans" cxnId="{B1FB9BBA-2A99-4518-9D05-83FD7E4187DB}">
      <dgm:prSet/>
      <dgm:spPr/>
      <dgm:t>
        <a:bodyPr/>
        <a:lstStyle/>
        <a:p>
          <a:endParaRPr lang="en-GB"/>
        </a:p>
      </dgm:t>
    </dgm:pt>
    <dgm:pt modelId="{BAEFAC21-0D67-41C1-9F41-9D7C5209E69E}" type="sibTrans" cxnId="{B1FB9BBA-2A99-4518-9D05-83FD7E4187DB}">
      <dgm:prSet/>
      <dgm:spPr/>
      <dgm:t>
        <a:bodyPr/>
        <a:lstStyle/>
        <a:p>
          <a:endParaRPr lang="en-GB"/>
        </a:p>
      </dgm:t>
    </dgm:pt>
    <dgm:pt modelId="{A542925F-6B8B-4734-B46D-85074680EF31}" type="pres">
      <dgm:prSet presAssocID="{0B39996E-D76C-4E82-B756-7F4531A10E43}" presName="cycle" presStyleCnt="0">
        <dgm:presLayoutVars>
          <dgm:dir/>
          <dgm:resizeHandles val="exact"/>
        </dgm:presLayoutVars>
      </dgm:prSet>
      <dgm:spPr/>
    </dgm:pt>
    <dgm:pt modelId="{A2F7010C-30ED-4D1F-A0E9-A6D171FE9E32}" type="pres">
      <dgm:prSet presAssocID="{F0395D44-4C70-4CE6-852B-0FA9823D7950}" presName="node" presStyleLbl="node1" presStyleIdx="0" presStyleCnt="5" custScaleX="164825">
        <dgm:presLayoutVars>
          <dgm:bulletEnabled val="1"/>
        </dgm:presLayoutVars>
      </dgm:prSet>
      <dgm:spPr/>
    </dgm:pt>
    <dgm:pt modelId="{5DB82165-2BAB-42F5-850B-2D36A6616AB4}" type="pres">
      <dgm:prSet presAssocID="{D4513F81-348F-4989-BFA2-AED2C63C3175}" presName="sibTrans" presStyleLbl="sibTrans2D1" presStyleIdx="0" presStyleCnt="5"/>
      <dgm:spPr/>
    </dgm:pt>
    <dgm:pt modelId="{F964615C-6375-4D64-A4DD-74FDA48BDC8C}" type="pres">
      <dgm:prSet presAssocID="{D4513F81-348F-4989-BFA2-AED2C63C3175}" presName="connectorText" presStyleLbl="sibTrans2D1" presStyleIdx="0" presStyleCnt="5"/>
      <dgm:spPr/>
    </dgm:pt>
    <dgm:pt modelId="{77EBF807-1111-4B7E-B8BA-E2F14171857B}" type="pres">
      <dgm:prSet presAssocID="{BC82BD48-1CBB-4B3A-832F-4A5756404070}" presName="node" presStyleLbl="node1" presStyleIdx="1" presStyleCnt="5" custScaleX="150217">
        <dgm:presLayoutVars>
          <dgm:bulletEnabled val="1"/>
        </dgm:presLayoutVars>
      </dgm:prSet>
      <dgm:spPr/>
    </dgm:pt>
    <dgm:pt modelId="{7FA84E20-A226-40C3-8AD2-DE099D4E098E}" type="pres">
      <dgm:prSet presAssocID="{D67D1F57-B1DE-4022-9970-98CD1841AC52}" presName="sibTrans" presStyleLbl="sibTrans2D1" presStyleIdx="1" presStyleCnt="5"/>
      <dgm:spPr/>
    </dgm:pt>
    <dgm:pt modelId="{9638ACC0-8FB1-4621-B837-42AA789E55AE}" type="pres">
      <dgm:prSet presAssocID="{D67D1F57-B1DE-4022-9970-98CD1841AC52}" presName="connectorText" presStyleLbl="sibTrans2D1" presStyleIdx="1" presStyleCnt="5"/>
      <dgm:spPr/>
    </dgm:pt>
    <dgm:pt modelId="{61031682-B956-4C95-B913-8F6E7ABF0E37}" type="pres">
      <dgm:prSet presAssocID="{E983868E-2834-4125-B594-E1221494C814}" presName="node" presStyleLbl="node1" presStyleIdx="2" presStyleCnt="5" custScaleX="139272">
        <dgm:presLayoutVars>
          <dgm:bulletEnabled val="1"/>
        </dgm:presLayoutVars>
      </dgm:prSet>
      <dgm:spPr/>
    </dgm:pt>
    <dgm:pt modelId="{B06D0CEF-D4A2-4422-AD7D-50E910344FFE}" type="pres">
      <dgm:prSet presAssocID="{298AE2E1-CEEF-41BC-B7D8-8AE80623AB3E}" presName="sibTrans" presStyleLbl="sibTrans2D1" presStyleIdx="2" presStyleCnt="5"/>
      <dgm:spPr/>
    </dgm:pt>
    <dgm:pt modelId="{6B676335-7E44-4393-A640-B4968FA24376}" type="pres">
      <dgm:prSet presAssocID="{298AE2E1-CEEF-41BC-B7D8-8AE80623AB3E}" presName="connectorText" presStyleLbl="sibTrans2D1" presStyleIdx="2" presStyleCnt="5"/>
      <dgm:spPr/>
    </dgm:pt>
    <dgm:pt modelId="{3ADC6C1A-95DE-486B-9B49-3CA3BE52AA50}" type="pres">
      <dgm:prSet presAssocID="{D20ED12E-C9F6-419C-AF42-E1FEDB3EF857}" presName="node" presStyleLbl="node1" presStyleIdx="3" presStyleCnt="5" custScaleX="142124">
        <dgm:presLayoutVars>
          <dgm:bulletEnabled val="1"/>
        </dgm:presLayoutVars>
      </dgm:prSet>
      <dgm:spPr/>
    </dgm:pt>
    <dgm:pt modelId="{A6E8C76B-EF2C-4897-8F1C-B9D64161672C}" type="pres">
      <dgm:prSet presAssocID="{EA73DAAA-EA3E-4B83-A42A-2743BEA29044}" presName="sibTrans" presStyleLbl="sibTrans2D1" presStyleIdx="3" presStyleCnt="5"/>
      <dgm:spPr/>
    </dgm:pt>
    <dgm:pt modelId="{6A76DCF9-2FB8-4B83-896D-731FFDACCD99}" type="pres">
      <dgm:prSet presAssocID="{EA73DAAA-EA3E-4B83-A42A-2743BEA29044}" presName="connectorText" presStyleLbl="sibTrans2D1" presStyleIdx="3" presStyleCnt="5"/>
      <dgm:spPr/>
    </dgm:pt>
    <dgm:pt modelId="{A9593F29-A3B2-49BB-A1C6-425A9371948D}" type="pres">
      <dgm:prSet presAssocID="{FC0063E8-D24B-41CA-A228-987AE827783C}" presName="node" presStyleLbl="node1" presStyleIdx="4" presStyleCnt="5" custScaleX="166331">
        <dgm:presLayoutVars>
          <dgm:bulletEnabled val="1"/>
        </dgm:presLayoutVars>
      </dgm:prSet>
      <dgm:spPr/>
    </dgm:pt>
    <dgm:pt modelId="{92EC40C8-34EE-4038-BBB4-E640FB9FCA48}" type="pres">
      <dgm:prSet presAssocID="{BAEFAC21-0D67-41C1-9F41-9D7C5209E69E}" presName="sibTrans" presStyleLbl="sibTrans2D1" presStyleIdx="4" presStyleCnt="5"/>
      <dgm:spPr/>
    </dgm:pt>
    <dgm:pt modelId="{0C01C676-E58D-463E-B477-49F842315CA9}" type="pres">
      <dgm:prSet presAssocID="{BAEFAC21-0D67-41C1-9F41-9D7C5209E69E}" presName="connectorText" presStyleLbl="sibTrans2D1" presStyleIdx="4" presStyleCnt="5"/>
      <dgm:spPr/>
    </dgm:pt>
  </dgm:ptLst>
  <dgm:cxnLst>
    <dgm:cxn modelId="{0C45CC0D-D5F0-4842-B901-DF665CF0144B}" type="presOf" srcId="{D4513F81-348F-4989-BFA2-AED2C63C3175}" destId="{5DB82165-2BAB-42F5-850B-2D36A6616AB4}" srcOrd="0" destOrd="0" presId="urn:microsoft.com/office/officeart/2005/8/layout/cycle2"/>
    <dgm:cxn modelId="{8B22DC0E-8CAC-4722-BFC7-FE78C20B9489}" type="presOf" srcId="{D67D1F57-B1DE-4022-9970-98CD1841AC52}" destId="{7FA84E20-A226-40C3-8AD2-DE099D4E098E}" srcOrd="0" destOrd="0" presId="urn:microsoft.com/office/officeart/2005/8/layout/cycle2"/>
    <dgm:cxn modelId="{A6C1E711-7B33-4C62-AB8C-6B4371609F27}" type="presOf" srcId="{EA73DAAA-EA3E-4B83-A42A-2743BEA29044}" destId="{6A76DCF9-2FB8-4B83-896D-731FFDACCD99}" srcOrd="1" destOrd="0" presId="urn:microsoft.com/office/officeart/2005/8/layout/cycle2"/>
    <dgm:cxn modelId="{22452812-42FD-47F1-9211-DC23C709DE64}" type="presOf" srcId="{BC82BD48-1CBB-4B3A-832F-4A5756404070}" destId="{77EBF807-1111-4B7E-B8BA-E2F14171857B}" srcOrd="0" destOrd="0" presId="urn:microsoft.com/office/officeart/2005/8/layout/cycle2"/>
    <dgm:cxn modelId="{5F71AF1C-5FC1-46B8-9910-4E249C1F3F98}" type="presOf" srcId="{D4513F81-348F-4989-BFA2-AED2C63C3175}" destId="{F964615C-6375-4D64-A4DD-74FDA48BDC8C}" srcOrd="1" destOrd="0" presId="urn:microsoft.com/office/officeart/2005/8/layout/cycle2"/>
    <dgm:cxn modelId="{8B4C6622-A39E-4F86-ABF8-C746FE62D539}" srcId="{0B39996E-D76C-4E82-B756-7F4531A10E43}" destId="{D20ED12E-C9F6-419C-AF42-E1FEDB3EF857}" srcOrd="3" destOrd="0" parTransId="{869B576D-DC24-47E6-BEC5-33011B91FD94}" sibTransId="{EA73DAAA-EA3E-4B83-A42A-2743BEA29044}"/>
    <dgm:cxn modelId="{57A7AA25-1F04-4D55-A0DD-6A2752C16D1A}" type="presOf" srcId="{D67D1F57-B1DE-4022-9970-98CD1841AC52}" destId="{9638ACC0-8FB1-4621-B837-42AA789E55AE}" srcOrd="1" destOrd="0" presId="urn:microsoft.com/office/officeart/2005/8/layout/cycle2"/>
    <dgm:cxn modelId="{AFF3CD52-46FD-4003-B63B-109D151C0341}" srcId="{0B39996E-D76C-4E82-B756-7F4531A10E43}" destId="{BC82BD48-1CBB-4B3A-832F-4A5756404070}" srcOrd="1" destOrd="0" parTransId="{C48FA851-EFD0-4DD5-8E5C-E6E4B35A018E}" sibTransId="{D67D1F57-B1DE-4022-9970-98CD1841AC52}"/>
    <dgm:cxn modelId="{602E7983-D965-4E41-BB9E-84EEB3872A1B}" type="presOf" srcId="{E983868E-2834-4125-B594-E1221494C814}" destId="{61031682-B956-4C95-B913-8F6E7ABF0E37}" srcOrd="0" destOrd="0" presId="urn:microsoft.com/office/officeart/2005/8/layout/cycle2"/>
    <dgm:cxn modelId="{9865C883-7A41-49CC-8CA3-BD2D6B216538}" type="presOf" srcId="{0B39996E-D76C-4E82-B756-7F4531A10E43}" destId="{A542925F-6B8B-4734-B46D-85074680EF31}" srcOrd="0" destOrd="0" presId="urn:microsoft.com/office/officeart/2005/8/layout/cycle2"/>
    <dgm:cxn modelId="{E64D6E8E-0C1A-407E-B3B4-9436EF8ED5AF}" type="presOf" srcId="{298AE2E1-CEEF-41BC-B7D8-8AE80623AB3E}" destId="{B06D0CEF-D4A2-4422-AD7D-50E910344FFE}" srcOrd="0" destOrd="0" presId="urn:microsoft.com/office/officeart/2005/8/layout/cycle2"/>
    <dgm:cxn modelId="{DF96A3A4-51EB-47C5-842D-460975ED50AD}" type="presOf" srcId="{298AE2E1-CEEF-41BC-B7D8-8AE80623AB3E}" destId="{6B676335-7E44-4393-A640-B4968FA24376}" srcOrd="1" destOrd="0" presId="urn:microsoft.com/office/officeart/2005/8/layout/cycle2"/>
    <dgm:cxn modelId="{7FED31A7-F0D9-429B-B5F0-2147C5F72523}" type="presOf" srcId="{F0395D44-4C70-4CE6-852B-0FA9823D7950}" destId="{A2F7010C-30ED-4D1F-A0E9-A6D171FE9E32}" srcOrd="0" destOrd="0" presId="urn:microsoft.com/office/officeart/2005/8/layout/cycle2"/>
    <dgm:cxn modelId="{17A868B2-515D-47CD-8A71-B0AD9947F228}" srcId="{0B39996E-D76C-4E82-B756-7F4531A10E43}" destId="{E983868E-2834-4125-B594-E1221494C814}" srcOrd="2" destOrd="0" parTransId="{44DB786C-CF28-49FD-BE12-B1B345B97AC4}" sibTransId="{298AE2E1-CEEF-41BC-B7D8-8AE80623AB3E}"/>
    <dgm:cxn modelId="{42F507B9-E80B-4AE0-AD0F-44915729299F}" srcId="{0B39996E-D76C-4E82-B756-7F4531A10E43}" destId="{F0395D44-4C70-4CE6-852B-0FA9823D7950}" srcOrd="0" destOrd="0" parTransId="{36C96EB5-39B8-4CEB-87C8-5E0F04926075}" sibTransId="{D4513F81-348F-4989-BFA2-AED2C63C3175}"/>
    <dgm:cxn modelId="{B1FB9BBA-2A99-4518-9D05-83FD7E4187DB}" srcId="{0B39996E-D76C-4E82-B756-7F4531A10E43}" destId="{FC0063E8-D24B-41CA-A228-987AE827783C}" srcOrd="4" destOrd="0" parTransId="{559CDB31-C761-41C3-A2E7-CA970A860514}" sibTransId="{BAEFAC21-0D67-41C1-9F41-9D7C5209E69E}"/>
    <dgm:cxn modelId="{178F2ECE-871D-4A15-A4DA-F29D82D5E9D8}" type="presOf" srcId="{D20ED12E-C9F6-419C-AF42-E1FEDB3EF857}" destId="{3ADC6C1A-95DE-486B-9B49-3CA3BE52AA50}" srcOrd="0" destOrd="0" presId="urn:microsoft.com/office/officeart/2005/8/layout/cycle2"/>
    <dgm:cxn modelId="{E5AE7BD4-6534-424B-AF73-3441C4C0E812}" type="presOf" srcId="{EA73DAAA-EA3E-4B83-A42A-2743BEA29044}" destId="{A6E8C76B-EF2C-4897-8F1C-B9D64161672C}" srcOrd="0" destOrd="0" presId="urn:microsoft.com/office/officeart/2005/8/layout/cycle2"/>
    <dgm:cxn modelId="{D57D99EE-D96A-4836-916F-3944B8712D96}" type="presOf" srcId="{BAEFAC21-0D67-41C1-9F41-9D7C5209E69E}" destId="{92EC40C8-34EE-4038-BBB4-E640FB9FCA48}" srcOrd="0" destOrd="0" presId="urn:microsoft.com/office/officeart/2005/8/layout/cycle2"/>
    <dgm:cxn modelId="{CD5D2EF2-26AC-4434-AE77-BDE11EB509A4}" type="presOf" srcId="{BAEFAC21-0D67-41C1-9F41-9D7C5209E69E}" destId="{0C01C676-E58D-463E-B477-49F842315CA9}" srcOrd="1" destOrd="0" presId="urn:microsoft.com/office/officeart/2005/8/layout/cycle2"/>
    <dgm:cxn modelId="{B1047CFE-FE7B-4C07-9390-8E02CEA84EEA}" type="presOf" srcId="{FC0063E8-D24B-41CA-A228-987AE827783C}" destId="{A9593F29-A3B2-49BB-A1C6-425A9371948D}" srcOrd="0" destOrd="0" presId="urn:microsoft.com/office/officeart/2005/8/layout/cycle2"/>
    <dgm:cxn modelId="{93D6BBC9-7C06-45A1-92BD-C1395F0DCC39}" type="presParOf" srcId="{A542925F-6B8B-4734-B46D-85074680EF31}" destId="{A2F7010C-30ED-4D1F-A0E9-A6D171FE9E32}" srcOrd="0" destOrd="0" presId="urn:microsoft.com/office/officeart/2005/8/layout/cycle2"/>
    <dgm:cxn modelId="{155A67EB-B639-495A-82F8-886FA62EA5A2}" type="presParOf" srcId="{A542925F-6B8B-4734-B46D-85074680EF31}" destId="{5DB82165-2BAB-42F5-850B-2D36A6616AB4}" srcOrd="1" destOrd="0" presId="urn:microsoft.com/office/officeart/2005/8/layout/cycle2"/>
    <dgm:cxn modelId="{B7048801-122A-48DD-B4BF-1CEE74C0E49D}" type="presParOf" srcId="{5DB82165-2BAB-42F5-850B-2D36A6616AB4}" destId="{F964615C-6375-4D64-A4DD-74FDA48BDC8C}" srcOrd="0" destOrd="0" presId="urn:microsoft.com/office/officeart/2005/8/layout/cycle2"/>
    <dgm:cxn modelId="{6E70C53A-8281-41F3-A037-B13F1056B83C}" type="presParOf" srcId="{A542925F-6B8B-4734-B46D-85074680EF31}" destId="{77EBF807-1111-4B7E-B8BA-E2F14171857B}" srcOrd="2" destOrd="0" presId="urn:microsoft.com/office/officeart/2005/8/layout/cycle2"/>
    <dgm:cxn modelId="{D1BC4C9F-4C16-46A3-8ED7-8B3C4AF3FDC7}" type="presParOf" srcId="{A542925F-6B8B-4734-B46D-85074680EF31}" destId="{7FA84E20-A226-40C3-8AD2-DE099D4E098E}" srcOrd="3" destOrd="0" presId="urn:microsoft.com/office/officeart/2005/8/layout/cycle2"/>
    <dgm:cxn modelId="{3C132463-18B0-45E1-860C-9FBE3672E365}" type="presParOf" srcId="{7FA84E20-A226-40C3-8AD2-DE099D4E098E}" destId="{9638ACC0-8FB1-4621-B837-42AA789E55AE}" srcOrd="0" destOrd="0" presId="urn:microsoft.com/office/officeart/2005/8/layout/cycle2"/>
    <dgm:cxn modelId="{A9BFB8C7-4847-417C-A8B3-7F1763F4C7EA}" type="presParOf" srcId="{A542925F-6B8B-4734-B46D-85074680EF31}" destId="{61031682-B956-4C95-B913-8F6E7ABF0E37}" srcOrd="4" destOrd="0" presId="urn:microsoft.com/office/officeart/2005/8/layout/cycle2"/>
    <dgm:cxn modelId="{C76F06BC-D568-48A6-A010-8550B711761A}" type="presParOf" srcId="{A542925F-6B8B-4734-B46D-85074680EF31}" destId="{B06D0CEF-D4A2-4422-AD7D-50E910344FFE}" srcOrd="5" destOrd="0" presId="urn:microsoft.com/office/officeart/2005/8/layout/cycle2"/>
    <dgm:cxn modelId="{A6213DFF-8EB9-450B-8ED6-956293C9E37E}" type="presParOf" srcId="{B06D0CEF-D4A2-4422-AD7D-50E910344FFE}" destId="{6B676335-7E44-4393-A640-B4968FA24376}" srcOrd="0" destOrd="0" presId="urn:microsoft.com/office/officeart/2005/8/layout/cycle2"/>
    <dgm:cxn modelId="{0BE776A7-813F-46F5-B6E5-CA1CF4C676A5}" type="presParOf" srcId="{A542925F-6B8B-4734-B46D-85074680EF31}" destId="{3ADC6C1A-95DE-486B-9B49-3CA3BE52AA50}" srcOrd="6" destOrd="0" presId="urn:microsoft.com/office/officeart/2005/8/layout/cycle2"/>
    <dgm:cxn modelId="{B02A609A-6ACD-4AA9-9BEA-2FAFC0A83C80}" type="presParOf" srcId="{A542925F-6B8B-4734-B46D-85074680EF31}" destId="{A6E8C76B-EF2C-4897-8F1C-B9D64161672C}" srcOrd="7" destOrd="0" presId="urn:microsoft.com/office/officeart/2005/8/layout/cycle2"/>
    <dgm:cxn modelId="{639B1C67-DB1E-42E7-B6ED-106C7740EC25}" type="presParOf" srcId="{A6E8C76B-EF2C-4897-8F1C-B9D64161672C}" destId="{6A76DCF9-2FB8-4B83-896D-731FFDACCD99}" srcOrd="0" destOrd="0" presId="urn:microsoft.com/office/officeart/2005/8/layout/cycle2"/>
    <dgm:cxn modelId="{E131DA91-EEBB-4915-9735-D61F187E38A9}" type="presParOf" srcId="{A542925F-6B8B-4734-B46D-85074680EF31}" destId="{A9593F29-A3B2-49BB-A1C6-425A9371948D}" srcOrd="8" destOrd="0" presId="urn:microsoft.com/office/officeart/2005/8/layout/cycle2"/>
    <dgm:cxn modelId="{DCCE7942-8DA5-4D51-9004-D7A70FD34C36}" type="presParOf" srcId="{A542925F-6B8B-4734-B46D-85074680EF31}" destId="{92EC40C8-34EE-4038-BBB4-E640FB9FCA48}" srcOrd="9" destOrd="0" presId="urn:microsoft.com/office/officeart/2005/8/layout/cycle2"/>
    <dgm:cxn modelId="{39138DA8-5469-4F01-8AF1-F1E21CF459A0}" type="presParOf" srcId="{92EC40C8-34EE-4038-BBB4-E640FB9FCA48}" destId="{0C01C676-E58D-463E-B477-49F842315CA9}"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7010C-30ED-4D1F-A0E9-A6D171FE9E32}">
      <dsp:nvSpPr>
        <dsp:cNvPr id="0" name=""/>
        <dsp:cNvSpPr/>
      </dsp:nvSpPr>
      <dsp:spPr>
        <a:xfrm>
          <a:off x="4544921" y="1571"/>
          <a:ext cx="2696702" cy="163610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Hitler was found guilty of treason and sentenced to 3 years in </a:t>
          </a:r>
          <a:r>
            <a:rPr lang="en-GB" sz="1600" kern="1200" dirty="0" err="1"/>
            <a:t>Landsberg</a:t>
          </a:r>
          <a:r>
            <a:rPr lang="en-GB" sz="1600" kern="1200" dirty="0"/>
            <a:t> Prison.</a:t>
          </a:r>
        </a:p>
      </dsp:txBody>
      <dsp:txXfrm>
        <a:off x="4939844" y="241172"/>
        <a:ext cx="1906856" cy="1156898"/>
      </dsp:txXfrm>
    </dsp:sp>
    <dsp:sp modelId="{5DB82165-2BAB-42F5-850B-2D36A6616AB4}">
      <dsp:nvSpPr>
        <dsp:cNvPr id="0" name=""/>
        <dsp:cNvSpPr/>
      </dsp:nvSpPr>
      <dsp:spPr>
        <a:xfrm rot="2160000">
          <a:off x="6803577" y="1274527"/>
          <a:ext cx="191653" cy="552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6809067" y="1368066"/>
        <a:ext cx="134157" cy="331309"/>
      </dsp:txXfrm>
    </dsp:sp>
    <dsp:sp modelId="{77EBF807-1111-4B7E-B8BA-E2F14171857B}">
      <dsp:nvSpPr>
        <dsp:cNvPr id="0" name=""/>
        <dsp:cNvSpPr/>
      </dsp:nvSpPr>
      <dsp:spPr>
        <a:xfrm>
          <a:off x="6651382" y="1445182"/>
          <a:ext cx="2457700" cy="163610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Hitler used his trial to  gain national publicity.</a:t>
          </a:r>
        </a:p>
      </dsp:txBody>
      <dsp:txXfrm>
        <a:off x="7011304" y="1684783"/>
        <a:ext cx="1737856" cy="1156898"/>
      </dsp:txXfrm>
    </dsp:sp>
    <dsp:sp modelId="{7FA84E20-A226-40C3-8AD2-DE099D4E098E}">
      <dsp:nvSpPr>
        <dsp:cNvPr id="0" name=""/>
        <dsp:cNvSpPr/>
      </dsp:nvSpPr>
      <dsp:spPr>
        <a:xfrm rot="6480000">
          <a:off x="7297811" y="3145404"/>
          <a:ext cx="412157" cy="552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rot="10800000">
        <a:off x="7378739" y="3197043"/>
        <a:ext cx="288510" cy="331309"/>
      </dsp:txXfrm>
    </dsp:sp>
    <dsp:sp modelId="{61031682-B956-4C95-B913-8F6E7ABF0E37}">
      <dsp:nvSpPr>
        <dsp:cNvPr id="0" name=""/>
        <dsp:cNvSpPr/>
      </dsp:nvSpPr>
      <dsp:spPr>
        <a:xfrm>
          <a:off x="5981967" y="3780995"/>
          <a:ext cx="2278629" cy="163610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Hitler </a:t>
          </a:r>
          <a:r>
            <a:rPr lang="en-GB" sz="1600" kern="1200" dirty="0" err="1"/>
            <a:t>strategised</a:t>
          </a:r>
          <a:r>
            <a:rPr lang="en-GB" sz="1600" kern="1200" dirty="0"/>
            <a:t> and wrote Mein Kampf which inspired his manifesto.</a:t>
          </a:r>
        </a:p>
      </dsp:txBody>
      <dsp:txXfrm>
        <a:off x="6315664" y="4020596"/>
        <a:ext cx="1611235" cy="1156898"/>
      </dsp:txXfrm>
    </dsp:sp>
    <dsp:sp modelId="{B06D0CEF-D4A2-4422-AD7D-50E910344FFE}">
      <dsp:nvSpPr>
        <dsp:cNvPr id="0" name=""/>
        <dsp:cNvSpPr/>
      </dsp:nvSpPr>
      <dsp:spPr>
        <a:xfrm rot="10800000">
          <a:off x="5866423" y="4322953"/>
          <a:ext cx="81650" cy="552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rot="10800000">
        <a:off x="5890918" y="4433390"/>
        <a:ext cx="57155" cy="331309"/>
      </dsp:txXfrm>
    </dsp:sp>
    <dsp:sp modelId="{3ADC6C1A-95DE-486B-9B49-3CA3BE52AA50}">
      <dsp:nvSpPr>
        <dsp:cNvPr id="0" name=""/>
        <dsp:cNvSpPr/>
      </dsp:nvSpPr>
      <dsp:spPr>
        <a:xfrm>
          <a:off x="3502618" y="3780995"/>
          <a:ext cx="2325291" cy="163610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NSDAP was banned but they still managed to win 32 seats.</a:t>
          </a:r>
        </a:p>
      </dsp:txBody>
      <dsp:txXfrm>
        <a:off x="3843149" y="4020596"/>
        <a:ext cx="1644229" cy="1156898"/>
      </dsp:txXfrm>
    </dsp:sp>
    <dsp:sp modelId="{A6E8C76B-EF2C-4897-8F1C-B9D64161672C}">
      <dsp:nvSpPr>
        <dsp:cNvPr id="0" name=""/>
        <dsp:cNvSpPr/>
      </dsp:nvSpPr>
      <dsp:spPr>
        <a:xfrm rot="15120000">
          <a:off x="4085322" y="3168778"/>
          <a:ext cx="409854" cy="552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rot="10800000">
        <a:off x="4165798" y="3337684"/>
        <a:ext cx="286898" cy="331309"/>
      </dsp:txXfrm>
    </dsp:sp>
    <dsp:sp modelId="{A9593F29-A3B2-49BB-A1C6-425A9371948D}">
      <dsp:nvSpPr>
        <dsp:cNvPr id="0" name=""/>
        <dsp:cNvSpPr/>
      </dsp:nvSpPr>
      <dsp:spPr>
        <a:xfrm>
          <a:off x="2545641" y="1445182"/>
          <a:ext cx="2721342" cy="163610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Hitler realised that he needed a new strategy.</a:t>
          </a:r>
        </a:p>
      </dsp:txBody>
      <dsp:txXfrm>
        <a:off x="2944172" y="1684783"/>
        <a:ext cx="1924280" cy="1156898"/>
      </dsp:txXfrm>
    </dsp:sp>
    <dsp:sp modelId="{92EC40C8-34EE-4038-BBB4-E640FB9FCA48}">
      <dsp:nvSpPr>
        <dsp:cNvPr id="0" name=""/>
        <dsp:cNvSpPr/>
      </dsp:nvSpPr>
      <dsp:spPr>
        <a:xfrm rot="19440000">
          <a:off x="4813963" y="1266948"/>
          <a:ext cx="167219" cy="5521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4818753" y="1392128"/>
        <a:ext cx="117053" cy="33130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04E9E-176E-43CD-8269-9AA2E2A6A6A2}" type="datetimeFigureOut">
              <a:rPr lang="en-GB" smtClean="0"/>
              <a:t>12/01/2021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0E52A-759C-43BF-82C8-82B53FE2707A}" type="slidenum">
              <a:rPr lang="en-GB" smtClean="0"/>
              <a:t>‹#›</a:t>
            </a:fld>
            <a:endParaRPr lang="en-GB"/>
          </a:p>
        </p:txBody>
      </p:sp>
    </p:spTree>
    <p:extLst>
      <p:ext uri="{BB962C8B-B14F-4D97-AF65-F5344CB8AC3E}">
        <p14:creationId xmlns:p14="http://schemas.microsoft.com/office/powerpoint/2010/main" val="30539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Adolf Hitler was in charge of the Nazi Party from 1922.</a:t>
            </a:r>
          </a:p>
        </p:txBody>
      </p:sp>
      <p:sp>
        <p:nvSpPr>
          <p:cNvPr id="4" name="Slide Number Placeholder 3"/>
          <p:cNvSpPr>
            <a:spLocks noGrp="1"/>
          </p:cNvSpPr>
          <p:nvPr>
            <p:ph type="sldNum" sz="quarter" idx="10"/>
          </p:nvPr>
        </p:nvSpPr>
        <p:spPr/>
        <p:txBody>
          <a:bodyPr/>
          <a:lstStyle/>
          <a:p>
            <a:fld id="{82D0E52A-759C-43BF-82C8-82B53FE2707A}" type="slidenum">
              <a:rPr lang="en-GB" smtClean="0"/>
              <a:t>28</a:t>
            </a:fld>
            <a:endParaRPr lang="en-GB"/>
          </a:p>
        </p:txBody>
      </p:sp>
    </p:spTree>
    <p:extLst>
      <p:ext uri="{BB962C8B-B14F-4D97-AF65-F5344CB8AC3E}">
        <p14:creationId xmlns:p14="http://schemas.microsoft.com/office/powerpoint/2010/main" val="861775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032699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7899606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307234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779046-DD67-4452-931D-ECEEC7D495C7}" type="datetimeFigureOut">
              <a:rPr lang="en-GB" smtClean="0"/>
              <a:t>12/01/2021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91336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779046-DD67-4452-931D-ECEEC7D495C7}" type="datetimeFigureOut">
              <a:rPr lang="en-GB" smtClean="0"/>
              <a:t>12/01/2021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897948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3853811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9402323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1935320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12/01/2021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54609973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12/01/2021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83406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311094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57795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2133614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5791534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0792762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937094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549634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A779046-DD67-4452-931D-ECEEC7D495C7}" type="datetimeFigureOut">
              <a:rPr lang="en-GB" smtClean="0"/>
              <a:t>12/01/2021</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30DF1C-BC51-46FD-8117-4AE941208FF2}" type="slidenum">
              <a:rPr lang="en-GB" smtClean="0"/>
              <a:t>‹#›</a:t>
            </a:fld>
            <a:endParaRPr lang="en-GB"/>
          </a:p>
        </p:txBody>
      </p:sp>
    </p:spTree>
    <p:extLst>
      <p:ext uri="{BB962C8B-B14F-4D97-AF65-F5344CB8AC3E}">
        <p14:creationId xmlns:p14="http://schemas.microsoft.com/office/powerpoint/2010/main" val="22703051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yEk6zGYwyhc&amp;t=3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DC6F-22AE-894F-B40E-92BBE114B455}"/>
              </a:ext>
            </a:extLst>
          </p:cNvPr>
          <p:cNvSpPr>
            <a:spLocks noGrp="1"/>
          </p:cNvSpPr>
          <p:nvPr>
            <p:ph type="title"/>
          </p:nvPr>
        </p:nvSpPr>
        <p:spPr>
          <a:xfrm>
            <a:off x="646111" y="452718"/>
            <a:ext cx="9404723" cy="897111"/>
          </a:xfrm>
        </p:spPr>
        <p:txBody>
          <a:bodyPr/>
          <a:lstStyle/>
          <a:p>
            <a:pPr algn="ctr"/>
            <a:r>
              <a:rPr lang="en-US" sz="3200" dirty="0"/>
              <a:t>Stresemann’s Germany – Success of Failure?</a:t>
            </a:r>
            <a:endParaRPr lang="ru-RU" sz="3200" dirty="0"/>
          </a:p>
        </p:txBody>
      </p:sp>
      <p:sp>
        <p:nvSpPr>
          <p:cNvPr id="3" name="Content Placeholder 2">
            <a:extLst>
              <a:ext uri="{FF2B5EF4-FFF2-40B4-BE49-F238E27FC236}">
                <a16:creationId xmlns:a16="http://schemas.microsoft.com/office/drawing/2014/main" id="{9FFB19D1-254A-F149-8478-A6DCB332E2D6}"/>
              </a:ext>
            </a:extLst>
          </p:cNvPr>
          <p:cNvSpPr>
            <a:spLocks noGrp="1"/>
          </p:cNvSpPr>
          <p:nvPr>
            <p:ph idx="1"/>
          </p:nvPr>
        </p:nvSpPr>
        <p:spPr>
          <a:xfrm>
            <a:off x="380999" y="1197427"/>
            <a:ext cx="11059886" cy="4571999"/>
          </a:xfrm>
        </p:spPr>
        <p:txBody>
          <a:bodyPr>
            <a:normAutofit/>
          </a:bodyPr>
          <a:lstStyle/>
          <a:p>
            <a:r>
              <a:rPr lang="en-US" sz="1800" dirty="0"/>
              <a:t>You are now in a position where you can weigh up the evidence to say whether or not Weimar Germany until 1929 was a success or not (</a:t>
            </a:r>
            <a:r>
              <a:rPr lang="en-US" sz="1600" dirty="0"/>
              <a:t>on the one hand …. The other..)</a:t>
            </a:r>
          </a:p>
          <a:p>
            <a:r>
              <a:rPr lang="en-US" sz="1800" dirty="0"/>
              <a:t>Complete the following mind-map (think task p.251) and develop your own summary on what the Weimar Republic did well and where it remained weak.</a:t>
            </a:r>
            <a:endParaRPr lang="ru-RU" sz="1800" dirty="0"/>
          </a:p>
        </p:txBody>
      </p:sp>
      <p:sp>
        <p:nvSpPr>
          <p:cNvPr id="4" name="Oval 3">
            <a:extLst>
              <a:ext uri="{FF2B5EF4-FFF2-40B4-BE49-F238E27FC236}">
                <a16:creationId xmlns:a16="http://schemas.microsoft.com/office/drawing/2014/main" id="{D8167D73-F8FE-EE44-810B-C3C638C9E144}"/>
              </a:ext>
            </a:extLst>
          </p:cNvPr>
          <p:cNvSpPr/>
          <p:nvPr/>
        </p:nvSpPr>
        <p:spPr>
          <a:xfrm>
            <a:off x="4049485" y="3744685"/>
            <a:ext cx="3722915" cy="14369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 far has the Weimar Republic recovered?</a:t>
            </a:r>
            <a:endParaRPr lang="ru-RU" dirty="0"/>
          </a:p>
        </p:txBody>
      </p:sp>
      <p:sp>
        <p:nvSpPr>
          <p:cNvPr id="5" name="Oval 4">
            <a:extLst>
              <a:ext uri="{FF2B5EF4-FFF2-40B4-BE49-F238E27FC236}">
                <a16:creationId xmlns:a16="http://schemas.microsoft.com/office/drawing/2014/main" id="{61F7642D-31D7-C343-B6B3-FEBCA294F190}"/>
              </a:ext>
            </a:extLst>
          </p:cNvPr>
          <p:cNvSpPr/>
          <p:nvPr/>
        </p:nvSpPr>
        <p:spPr>
          <a:xfrm>
            <a:off x="7772400" y="3080657"/>
            <a:ext cx="1817914" cy="805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economy</a:t>
            </a:r>
            <a:endParaRPr lang="ru-RU" dirty="0"/>
          </a:p>
        </p:txBody>
      </p:sp>
      <p:sp>
        <p:nvSpPr>
          <p:cNvPr id="6" name="Oval 5">
            <a:extLst>
              <a:ext uri="{FF2B5EF4-FFF2-40B4-BE49-F238E27FC236}">
                <a16:creationId xmlns:a16="http://schemas.microsoft.com/office/drawing/2014/main" id="{ADFFB631-806F-514C-8C37-2D31FEDC8762}"/>
              </a:ext>
            </a:extLst>
          </p:cNvPr>
          <p:cNvSpPr/>
          <p:nvPr/>
        </p:nvSpPr>
        <p:spPr>
          <a:xfrm>
            <a:off x="7892143" y="4887685"/>
            <a:ext cx="1817914" cy="805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Culture</a:t>
            </a:r>
            <a:endParaRPr lang="ru-RU" dirty="0"/>
          </a:p>
        </p:txBody>
      </p:sp>
      <p:sp>
        <p:nvSpPr>
          <p:cNvPr id="7" name="Oval 6">
            <a:extLst>
              <a:ext uri="{FF2B5EF4-FFF2-40B4-BE49-F238E27FC236}">
                <a16:creationId xmlns:a16="http://schemas.microsoft.com/office/drawing/2014/main" id="{E9B7196B-A163-604D-8315-34967FCD4CB2}"/>
              </a:ext>
            </a:extLst>
          </p:cNvPr>
          <p:cNvSpPr/>
          <p:nvPr/>
        </p:nvSpPr>
        <p:spPr>
          <a:xfrm>
            <a:off x="1850572" y="3080656"/>
            <a:ext cx="1817914" cy="805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Politics</a:t>
            </a:r>
            <a:endParaRPr lang="ru-RU" dirty="0"/>
          </a:p>
        </p:txBody>
      </p:sp>
      <p:sp>
        <p:nvSpPr>
          <p:cNvPr id="8" name="Oval 7">
            <a:extLst>
              <a:ext uri="{FF2B5EF4-FFF2-40B4-BE49-F238E27FC236}">
                <a16:creationId xmlns:a16="http://schemas.microsoft.com/office/drawing/2014/main" id="{3B5E3F00-B5E5-6C46-AB62-22709A6B948D}"/>
              </a:ext>
            </a:extLst>
          </p:cNvPr>
          <p:cNvSpPr/>
          <p:nvPr/>
        </p:nvSpPr>
        <p:spPr>
          <a:xfrm>
            <a:off x="1850572" y="4887683"/>
            <a:ext cx="1817914" cy="805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Foreign Policy</a:t>
            </a:r>
            <a:endParaRPr lang="ru-RU" dirty="0"/>
          </a:p>
        </p:txBody>
      </p:sp>
      <p:sp>
        <p:nvSpPr>
          <p:cNvPr id="10" name="Plus 9">
            <a:extLst>
              <a:ext uri="{FF2B5EF4-FFF2-40B4-BE49-F238E27FC236}">
                <a16:creationId xmlns:a16="http://schemas.microsoft.com/office/drawing/2014/main" id="{7C33A8B7-CFE1-084C-B32C-8D6700A02712}"/>
              </a:ext>
            </a:extLst>
          </p:cNvPr>
          <p:cNvSpPr/>
          <p:nvPr/>
        </p:nvSpPr>
        <p:spPr>
          <a:xfrm>
            <a:off x="1850572" y="2492828"/>
            <a:ext cx="402771" cy="58782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Minus 10">
            <a:extLst>
              <a:ext uri="{FF2B5EF4-FFF2-40B4-BE49-F238E27FC236}">
                <a16:creationId xmlns:a16="http://schemas.microsoft.com/office/drawing/2014/main" id="{4AF58A12-2F78-B041-B61B-652932033E91}"/>
              </a:ext>
            </a:extLst>
          </p:cNvPr>
          <p:cNvSpPr/>
          <p:nvPr/>
        </p:nvSpPr>
        <p:spPr>
          <a:xfrm>
            <a:off x="2759529" y="2658835"/>
            <a:ext cx="767442" cy="25581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Plus 11">
            <a:extLst>
              <a:ext uri="{FF2B5EF4-FFF2-40B4-BE49-F238E27FC236}">
                <a16:creationId xmlns:a16="http://schemas.microsoft.com/office/drawing/2014/main" id="{0D1CADE9-0B6B-9F49-97AE-A98F2F439E69}"/>
              </a:ext>
            </a:extLst>
          </p:cNvPr>
          <p:cNvSpPr/>
          <p:nvPr/>
        </p:nvSpPr>
        <p:spPr>
          <a:xfrm>
            <a:off x="1866902" y="4299856"/>
            <a:ext cx="402771" cy="58782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Plus 12">
            <a:extLst>
              <a:ext uri="{FF2B5EF4-FFF2-40B4-BE49-F238E27FC236}">
                <a16:creationId xmlns:a16="http://schemas.microsoft.com/office/drawing/2014/main" id="{D241E539-ED0E-B145-B270-1F55FB4CAB9A}"/>
              </a:ext>
            </a:extLst>
          </p:cNvPr>
          <p:cNvSpPr/>
          <p:nvPr/>
        </p:nvSpPr>
        <p:spPr>
          <a:xfrm>
            <a:off x="7772400" y="2419353"/>
            <a:ext cx="402771" cy="58782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Plus 13">
            <a:extLst>
              <a:ext uri="{FF2B5EF4-FFF2-40B4-BE49-F238E27FC236}">
                <a16:creationId xmlns:a16="http://schemas.microsoft.com/office/drawing/2014/main" id="{3047964D-FEC9-944C-B64C-7D2EC16F5586}"/>
              </a:ext>
            </a:extLst>
          </p:cNvPr>
          <p:cNvSpPr/>
          <p:nvPr/>
        </p:nvSpPr>
        <p:spPr>
          <a:xfrm>
            <a:off x="7892143" y="4336995"/>
            <a:ext cx="402771" cy="58782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Minus 14">
            <a:extLst>
              <a:ext uri="{FF2B5EF4-FFF2-40B4-BE49-F238E27FC236}">
                <a16:creationId xmlns:a16="http://schemas.microsoft.com/office/drawing/2014/main" id="{3670F660-8859-7A4C-8225-C753AC8DB9C7}"/>
              </a:ext>
            </a:extLst>
          </p:cNvPr>
          <p:cNvSpPr/>
          <p:nvPr/>
        </p:nvSpPr>
        <p:spPr>
          <a:xfrm>
            <a:off x="8722180" y="2585359"/>
            <a:ext cx="767442" cy="25581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Minus 15">
            <a:extLst>
              <a:ext uri="{FF2B5EF4-FFF2-40B4-BE49-F238E27FC236}">
                <a16:creationId xmlns:a16="http://schemas.microsoft.com/office/drawing/2014/main" id="{ADB5D340-FE28-9244-A732-D8CBE55F2131}"/>
              </a:ext>
            </a:extLst>
          </p:cNvPr>
          <p:cNvSpPr/>
          <p:nvPr/>
        </p:nvSpPr>
        <p:spPr>
          <a:xfrm>
            <a:off x="8839200" y="4503001"/>
            <a:ext cx="767442" cy="25581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Minus 16">
            <a:extLst>
              <a:ext uri="{FF2B5EF4-FFF2-40B4-BE49-F238E27FC236}">
                <a16:creationId xmlns:a16="http://schemas.microsoft.com/office/drawing/2014/main" id="{D3E4F09B-A36D-6D40-8B16-404F0EC2DE33}"/>
              </a:ext>
            </a:extLst>
          </p:cNvPr>
          <p:cNvSpPr/>
          <p:nvPr/>
        </p:nvSpPr>
        <p:spPr>
          <a:xfrm>
            <a:off x="2775858" y="4503001"/>
            <a:ext cx="767442" cy="25581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03210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F2607B-B890-A04F-AC17-E541D9A8FC30}"/>
              </a:ext>
            </a:extLst>
          </p:cNvPr>
          <p:cNvSpPr>
            <a:spLocks noGrp="1"/>
          </p:cNvSpPr>
          <p:nvPr>
            <p:ph type="title"/>
          </p:nvPr>
        </p:nvSpPr>
        <p:spPr>
          <a:xfrm>
            <a:off x="0" y="96756"/>
            <a:ext cx="9404723" cy="976032"/>
          </a:xfrm>
        </p:spPr>
        <p:txBody>
          <a:bodyPr/>
          <a:lstStyle/>
          <a:p>
            <a:r>
              <a:rPr lang="en-GB" dirty="0"/>
              <a:t>End of Unit KU Test</a:t>
            </a:r>
          </a:p>
        </p:txBody>
      </p:sp>
      <p:sp>
        <p:nvSpPr>
          <p:cNvPr id="6" name="Content Placeholder 5">
            <a:extLst>
              <a:ext uri="{FF2B5EF4-FFF2-40B4-BE49-F238E27FC236}">
                <a16:creationId xmlns:a16="http://schemas.microsoft.com/office/drawing/2014/main" id="{22BE6AA8-97C7-2A4D-A048-8963D45B81A3}"/>
              </a:ext>
            </a:extLst>
          </p:cNvPr>
          <p:cNvSpPr>
            <a:spLocks noGrp="1"/>
          </p:cNvSpPr>
          <p:nvPr>
            <p:ph sz="half" idx="1"/>
          </p:nvPr>
        </p:nvSpPr>
        <p:spPr>
          <a:xfrm>
            <a:off x="229820" y="1706337"/>
            <a:ext cx="5118652" cy="4857749"/>
          </a:xfrm>
        </p:spPr>
        <p:txBody>
          <a:bodyPr>
            <a:normAutofit lnSpcReduction="10000"/>
          </a:bodyPr>
          <a:lstStyle/>
          <a:p>
            <a:r>
              <a:rPr lang="en-GB" sz="2400" dirty="0"/>
              <a:t>Test will </a:t>
            </a:r>
            <a:r>
              <a:rPr lang="en-GB" sz="2400"/>
              <a:t>take 40mins </a:t>
            </a:r>
            <a:r>
              <a:rPr lang="en-GB" sz="2400" dirty="0"/>
              <a:t>approximately</a:t>
            </a:r>
          </a:p>
          <a:p>
            <a:r>
              <a:rPr lang="en-GB" sz="2400" dirty="0"/>
              <a:t>You will be tested on your knowledge of the unit.</a:t>
            </a:r>
          </a:p>
          <a:p>
            <a:endParaRPr lang="en-GB" sz="2400" dirty="0"/>
          </a:p>
          <a:p>
            <a:r>
              <a:rPr lang="en-GB" sz="2400" dirty="0"/>
              <a:t>The test consists of the following:</a:t>
            </a:r>
          </a:p>
          <a:p>
            <a:endParaRPr lang="en-GB" sz="2400" dirty="0"/>
          </a:p>
          <a:p>
            <a:pPr lvl="1"/>
            <a:r>
              <a:rPr lang="en-GB" sz="2000" dirty="0"/>
              <a:t>12 Multiple Choice Q’s</a:t>
            </a:r>
          </a:p>
          <a:p>
            <a:pPr lvl="1"/>
            <a:r>
              <a:rPr lang="en-GB" sz="2000" dirty="0"/>
              <a:t>4 mark Q</a:t>
            </a:r>
          </a:p>
          <a:p>
            <a:pPr lvl="1"/>
            <a:r>
              <a:rPr lang="en-GB" sz="2000" dirty="0"/>
              <a:t>6 Mark Q</a:t>
            </a:r>
          </a:p>
          <a:p>
            <a:pPr lvl="1"/>
            <a:r>
              <a:rPr lang="en-GB" sz="2000" dirty="0"/>
              <a:t>10 mark Q</a:t>
            </a:r>
          </a:p>
        </p:txBody>
      </p:sp>
      <p:sp>
        <p:nvSpPr>
          <p:cNvPr id="7" name="Content Placeholder 6">
            <a:extLst>
              <a:ext uri="{FF2B5EF4-FFF2-40B4-BE49-F238E27FC236}">
                <a16:creationId xmlns:a16="http://schemas.microsoft.com/office/drawing/2014/main" id="{E58DF59A-1F33-554B-9631-2F4D97E76B5A}"/>
              </a:ext>
            </a:extLst>
          </p:cNvPr>
          <p:cNvSpPr>
            <a:spLocks noGrp="1"/>
          </p:cNvSpPr>
          <p:nvPr>
            <p:ph sz="half" idx="2"/>
          </p:nvPr>
        </p:nvSpPr>
        <p:spPr>
          <a:xfrm>
            <a:off x="5018567" y="584772"/>
            <a:ext cx="7173433" cy="6273228"/>
          </a:xfrm>
        </p:spPr>
        <p:txBody>
          <a:bodyPr>
            <a:normAutofit lnSpcReduction="10000"/>
          </a:bodyPr>
          <a:lstStyle/>
          <a:p>
            <a:r>
              <a:rPr lang="en-GB" sz="2400" b="1" dirty="0"/>
              <a:t>You can increase your chances of success in the test by revising the following:</a:t>
            </a:r>
          </a:p>
          <a:p>
            <a:endParaRPr lang="en-GB" dirty="0"/>
          </a:p>
          <a:p>
            <a:r>
              <a:rPr lang="en-GB" b="1" i="1" dirty="0"/>
              <a:t>The forces and ideologies at play during the “German Revolution” 1918-20 – different factions and attempts to overthrow government (Kapp Putsch)</a:t>
            </a:r>
          </a:p>
          <a:p>
            <a:r>
              <a:rPr lang="en-GB" dirty="0" err="1"/>
              <a:t>ToV</a:t>
            </a:r>
            <a:r>
              <a:rPr lang="en-GB" dirty="0"/>
              <a:t> and how it shaped German post-war attitudes</a:t>
            </a:r>
          </a:p>
          <a:p>
            <a:r>
              <a:rPr lang="en-GB" b="1" i="1" dirty="0"/>
              <a:t>Occupations and Reparations – what were they and how did they affect Germany?</a:t>
            </a:r>
          </a:p>
          <a:p>
            <a:r>
              <a:rPr lang="en-GB" dirty="0"/>
              <a:t>Key features - good and bad - of the Weimar Constitution</a:t>
            </a:r>
          </a:p>
          <a:p>
            <a:r>
              <a:rPr lang="en-GB" dirty="0" err="1"/>
              <a:t>Streseman’s</a:t>
            </a:r>
            <a:r>
              <a:rPr lang="en-GB" dirty="0"/>
              <a:t> recovery plan – what solutions did he put in place / treaties / currency etc?</a:t>
            </a:r>
          </a:p>
          <a:p>
            <a:r>
              <a:rPr lang="en-GB" dirty="0"/>
              <a:t>Cultural and Social trends of Weimar Golden Age – art, film and nightlife</a:t>
            </a:r>
          </a:p>
          <a:p>
            <a:r>
              <a:rPr lang="en-GB" dirty="0"/>
              <a:t>What were the fatal weaknesses which ultimately proved too much for Weimar Germany?</a:t>
            </a:r>
          </a:p>
          <a:p>
            <a:endParaRPr lang="en-GB" b="1" dirty="0"/>
          </a:p>
          <a:p>
            <a:r>
              <a:rPr lang="en-GB" b="1" dirty="0"/>
              <a:t>Overall – how does History see the Weimar Republic’s achievements? (on the one hand .. On the other hand…)</a:t>
            </a:r>
          </a:p>
        </p:txBody>
      </p:sp>
    </p:spTree>
    <p:extLst>
      <p:ext uri="{BB962C8B-B14F-4D97-AF65-F5344CB8AC3E}">
        <p14:creationId xmlns:p14="http://schemas.microsoft.com/office/powerpoint/2010/main" val="351567426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7485-5486-494D-83AE-3999B8EB5513}"/>
              </a:ext>
            </a:extLst>
          </p:cNvPr>
          <p:cNvSpPr>
            <a:spLocks noGrp="1"/>
          </p:cNvSpPr>
          <p:nvPr>
            <p:ph type="title"/>
          </p:nvPr>
        </p:nvSpPr>
        <p:spPr>
          <a:xfrm>
            <a:off x="646111" y="191461"/>
            <a:ext cx="9404723" cy="559653"/>
          </a:xfrm>
        </p:spPr>
        <p:txBody>
          <a:bodyPr/>
          <a:lstStyle/>
          <a:p>
            <a:r>
              <a:rPr lang="en-US" sz="4000" b="1" dirty="0">
                <a:effectLst>
                  <a:outerShdw blurRad="38100" dist="38100" dir="2700000" algn="tl">
                    <a:srgbClr val="000000">
                      <a:alpha val="43137"/>
                    </a:srgbClr>
                  </a:outerShdw>
                </a:effectLst>
              </a:rPr>
              <a:t>What changed?</a:t>
            </a:r>
            <a:endParaRPr lang="ru-RU" sz="4000"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296A139-B416-A944-A5D3-DA4D41FFD04D}"/>
              </a:ext>
            </a:extLst>
          </p:cNvPr>
          <p:cNvSpPr>
            <a:spLocks noGrp="1"/>
          </p:cNvSpPr>
          <p:nvPr>
            <p:ph idx="1"/>
          </p:nvPr>
        </p:nvSpPr>
        <p:spPr>
          <a:xfrm>
            <a:off x="188911" y="1208314"/>
            <a:ext cx="10773003" cy="5562600"/>
          </a:xfrm>
        </p:spPr>
        <p:txBody>
          <a:bodyPr>
            <a:normAutofit lnSpcReduction="10000"/>
          </a:bodyPr>
          <a:lstStyle/>
          <a:p>
            <a:r>
              <a:rPr lang="en-US" dirty="0">
                <a:effectLst>
                  <a:outerShdw blurRad="38100" dist="38100" dir="2700000" algn="tl">
                    <a:srgbClr val="000000">
                      <a:alpha val="43137"/>
                    </a:srgbClr>
                  </a:outerShdw>
                </a:effectLst>
              </a:rPr>
              <a:t>Both pictures below are of the same organization, a decade apart. In pairs discuss the key aspects of change.</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dirty="0">
                <a:effectLst>
                  <a:outerShdw blurRad="38100" dist="38100" dir="2700000" algn="tl">
                    <a:srgbClr val="000000">
                      <a:alpha val="43137"/>
                    </a:srgbClr>
                  </a:outerShdw>
                </a:effectLst>
              </a:rPr>
              <a:t>What do you think had to be changed in terms of attitude, </a:t>
            </a:r>
            <a:r>
              <a:rPr lang="en-US" dirty="0" err="1">
                <a:effectLst>
                  <a:outerShdw blurRad="38100" dist="38100" dir="2700000" algn="tl">
                    <a:srgbClr val="000000">
                      <a:alpha val="43137"/>
                    </a:srgbClr>
                  </a:outerShdw>
                </a:effectLst>
              </a:rPr>
              <a:t>organisation</a:t>
            </a:r>
            <a:r>
              <a:rPr lang="en-US" dirty="0">
                <a:effectLst>
                  <a:outerShdw blurRad="38100" dist="38100" dir="2700000" algn="tl">
                    <a:srgbClr val="000000">
                      <a:alpha val="43137"/>
                    </a:srgbClr>
                  </a:outerShdw>
                </a:effectLst>
              </a:rPr>
              <a:t>, ideology to go from this ………………………………………………………………….to this??</a:t>
            </a:r>
            <a:endParaRPr lang="ru-RU" dirty="0">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45BC8697-2875-CC43-A58A-DC5CBCB7C8D4}"/>
              </a:ext>
            </a:extLst>
          </p:cNvPr>
          <p:cNvPicPr>
            <a:picLocks noChangeAspect="1"/>
          </p:cNvPicPr>
          <p:nvPr/>
        </p:nvPicPr>
        <p:blipFill>
          <a:blip r:embed="rId2"/>
          <a:stretch>
            <a:fillRect/>
          </a:stretch>
        </p:blipFill>
        <p:spPr>
          <a:xfrm>
            <a:off x="91621" y="2052918"/>
            <a:ext cx="5803900" cy="3886200"/>
          </a:xfrm>
          <a:prstGeom prst="rect">
            <a:avLst/>
          </a:prstGeom>
        </p:spPr>
      </p:pic>
      <p:pic>
        <p:nvPicPr>
          <p:cNvPr id="6" name="Picture 5">
            <a:extLst>
              <a:ext uri="{FF2B5EF4-FFF2-40B4-BE49-F238E27FC236}">
                <a16:creationId xmlns:a16="http://schemas.microsoft.com/office/drawing/2014/main" id="{DFC61787-E427-0D4C-BF2F-F68E1660BB1D}"/>
              </a:ext>
            </a:extLst>
          </p:cNvPr>
          <p:cNvPicPr>
            <a:picLocks noChangeAspect="1"/>
          </p:cNvPicPr>
          <p:nvPr/>
        </p:nvPicPr>
        <p:blipFill>
          <a:blip r:embed="rId3"/>
          <a:stretch>
            <a:fillRect/>
          </a:stretch>
        </p:blipFill>
        <p:spPr>
          <a:xfrm>
            <a:off x="6090953" y="2052918"/>
            <a:ext cx="5813482" cy="3886200"/>
          </a:xfrm>
          <a:prstGeom prst="rect">
            <a:avLst/>
          </a:prstGeom>
        </p:spPr>
      </p:pic>
    </p:spTree>
    <p:extLst>
      <p:ext uri="{BB962C8B-B14F-4D97-AF65-F5344CB8AC3E}">
        <p14:creationId xmlns:p14="http://schemas.microsoft.com/office/powerpoint/2010/main" val="279693461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485" y="-147957"/>
            <a:ext cx="11449195" cy="1359793"/>
          </a:xfrm>
        </p:spPr>
        <p:txBody>
          <a:bodyPr/>
          <a:lstStyle/>
          <a:p>
            <a:r>
              <a:rPr lang="en-GB" sz="3200" b="1" u="sng" dirty="0">
                <a:solidFill>
                  <a:schemeClr val="tx1"/>
                </a:solidFill>
              </a:rPr>
              <a:t>Early Development of the Nazi Party 1920-1922</a:t>
            </a:r>
          </a:p>
        </p:txBody>
      </p:sp>
      <p:sp>
        <p:nvSpPr>
          <p:cNvPr id="3" name="Subtitle 2"/>
          <p:cNvSpPr>
            <a:spLocks noGrp="1"/>
          </p:cNvSpPr>
          <p:nvPr>
            <p:ph type="subTitle" idx="1"/>
          </p:nvPr>
        </p:nvSpPr>
        <p:spPr>
          <a:xfrm>
            <a:off x="360218" y="2402007"/>
            <a:ext cx="11449195" cy="2402006"/>
          </a:xfrm>
          <a:solidFill>
            <a:schemeClr val="tx1"/>
          </a:solidFill>
        </p:spPr>
        <p:txBody>
          <a:bodyPr>
            <a:normAutofit lnSpcReduction="1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 All students will examine </a:t>
            </a:r>
            <a:r>
              <a:rPr lang="en-GB" sz="2400" dirty="0" err="1">
                <a:solidFill>
                  <a:srgbClr val="002060"/>
                </a:solidFill>
              </a:rPr>
              <a:t>hitler’s</a:t>
            </a:r>
            <a:r>
              <a:rPr lang="en-GB" sz="2400" dirty="0">
                <a:solidFill>
                  <a:srgbClr val="002060"/>
                </a:solidFill>
              </a:rPr>
              <a:t> early career in politics, including his own personal charisma and appeal.</a:t>
            </a:r>
          </a:p>
          <a:p>
            <a:pPr marL="342900" indent="-342900" algn="just">
              <a:buFont typeface="Arial" pitchFamily="34" charset="0"/>
              <a:buChar char="•"/>
            </a:pPr>
            <a:r>
              <a:rPr lang="en-GB" sz="2400" dirty="0">
                <a:solidFill>
                  <a:srgbClr val="002060"/>
                </a:solidFill>
                <a:latin typeface="Century Gothic" pitchFamily="34" charset="0"/>
              </a:rPr>
              <a:t>Most students will understand the policies of the </a:t>
            </a:r>
            <a:r>
              <a:rPr lang="en-GB" sz="2400" dirty="0" err="1">
                <a:solidFill>
                  <a:srgbClr val="002060"/>
                </a:solidFill>
                <a:latin typeface="Century Gothic" pitchFamily="34" charset="0"/>
              </a:rPr>
              <a:t>nsdap</a:t>
            </a:r>
            <a:r>
              <a:rPr lang="en-GB" sz="2400" dirty="0">
                <a:solidFill>
                  <a:srgbClr val="002060"/>
                </a:solidFill>
                <a:latin typeface="Century Gothic" pitchFamily="34" charset="0"/>
              </a:rPr>
              <a:t>.</a:t>
            </a:r>
          </a:p>
          <a:p>
            <a:pPr marL="342900" indent="-342900" algn="just">
              <a:buFont typeface="Arial" pitchFamily="34" charset="0"/>
              <a:buChar char="•"/>
            </a:pPr>
            <a:r>
              <a:rPr lang="en-GB" sz="2400" dirty="0">
                <a:solidFill>
                  <a:srgbClr val="002060"/>
                </a:solidFill>
                <a:latin typeface="Century Gothic" pitchFamily="34" charset="0"/>
              </a:rPr>
              <a:t>Some students will synthesise information to answer an exam question.</a:t>
            </a:r>
          </a:p>
        </p:txBody>
      </p:sp>
      <p:sp>
        <p:nvSpPr>
          <p:cNvPr id="4" name="Rectangle 3"/>
          <p:cNvSpPr/>
          <p:nvPr/>
        </p:nvSpPr>
        <p:spPr>
          <a:xfrm>
            <a:off x="5427127" y="0"/>
            <a:ext cx="5569528"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D021EF2-9E5B-4750-96E0-BE5FCAE3AA67}" type="datetime2">
              <a:rPr kumimoji="0" lang="en-GB" sz="2800" b="1" i="0" u="sng" strike="noStrike" kern="1200" cap="none" spc="0" normalizeH="0" baseline="0" noProof="0" smtClean="0">
                <a:ln>
                  <a:noFill/>
                </a:ln>
                <a:solidFill>
                  <a:prstClr val="white"/>
                </a:solidFill>
                <a:effectLst/>
                <a:uLnTx/>
                <a:uFillTx/>
                <a:latin typeface="Century Gothic" charset="0"/>
                <a:ea typeface="Century Gothic" charset="0"/>
                <a:cs typeface="Century Gothic" charset="0"/>
              </a:rPr>
              <a:pPr marL="0" marR="0" lvl="0" indent="0" algn="ctr" defTabSz="914400" rtl="0" eaLnBrk="1" fontAlgn="auto" latinLnBrk="0" hangingPunct="1">
                <a:lnSpc>
                  <a:spcPct val="100000"/>
                </a:lnSpc>
                <a:spcBef>
                  <a:spcPts val="0"/>
                </a:spcBef>
                <a:spcAft>
                  <a:spcPts val="0"/>
                </a:spcAft>
                <a:buClrTx/>
                <a:buSzTx/>
                <a:buFontTx/>
                <a:buNone/>
                <a:tabLst/>
                <a:defRPr/>
              </a:pPr>
              <a:t>Tuesday, 12 January 2021</a:t>
            </a:fld>
            <a:endParaRPr kumimoji="0" lang="en-GB" sz="1800" b="1" i="0" u="sng" strike="noStrike" kern="1200" cap="none" spc="0" normalizeH="0" baseline="0" noProof="0" dirty="0">
              <a:ln>
                <a:noFill/>
              </a:ln>
              <a:solidFill>
                <a:prstClr val="white"/>
              </a:solidFill>
              <a:effectLst/>
              <a:uLnTx/>
              <a:uFillTx/>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dirty="0">
                <a:ln>
                  <a:noFill/>
                </a:ln>
                <a:solidFill>
                  <a:prstClr val="white"/>
                </a:solidFill>
                <a:effectLst/>
                <a:uLnTx/>
                <a:uFillTx/>
                <a:latin typeface="Century Gothic" pitchFamily="34" charset="0"/>
                <a:ea typeface="+mn-ea"/>
                <a:cs typeface="Arial"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marL="0" marR="0" lvl="0" indent="0" algn="l" defTabSz="457200" rtl="0" eaLnBrk="1" fontAlgn="auto" latinLnBrk="0" hangingPunct="1">
              <a:lnSpc>
                <a:spcPct val="100000"/>
              </a:lnSpc>
              <a:spcBef>
                <a:spcPts val="1000"/>
              </a:spcBef>
              <a:spcAft>
                <a:spcPts val="0"/>
              </a:spcAft>
              <a:buClr>
                <a:srgbClr val="44546A">
                  <a:lumMod val="40000"/>
                  <a:lumOff val="60000"/>
                </a:srgbClr>
              </a:buClr>
              <a:buSzPct val="80000"/>
              <a:buFont typeface="Wingdings 3" charset="2"/>
              <a:buNone/>
              <a:tabLst/>
              <a:defRPr/>
            </a:pPr>
            <a:r>
              <a:rPr kumimoji="0" lang="en-GB" sz="2000" b="1" i="0" u="none" strike="noStrike" kern="1200" cap="all" spc="0" normalizeH="0" baseline="0" noProof="0" dirty="0">
                <a:ln>
                  <a:noFill/>
                </a:ln>
                <a:solidFill>
                  <a:srgbClr val="002060"/>
                </a:solidFill>
                <a:effectLst/>
                <a:uLnTx/>
                <a:uFillTx/>
                <a:latin typeface="Century Gothic"/>
                <a:ea typeface="+mj-ea"/>
                <a:cs typeface="+mj-cs"/>
              </a:rPr>
              <a:t>KEY WORDS THIS LESSON:</a:t>
            </a:r>
          </a:p>
          <a:p>
            <a:pPr marL="0" marR="0" lvl="0" indent="0" algn="l" defTabSz="457200" rtl="0" eaLnBrk="1" fontAlgn="auto" latinLnBrk="0" hangingPunct="1">
              <a:lnSpc>
                <a:spcPct val="100000"/>
              </a:lnSpc>
              <a:spcBef>
                <a:spcPts val="1000"/>
              </a:spcBef>
              <a:spcAft>
                <a:spcPts val="0"/>
              </a:spcAft>
              <a:buClr>
                <a:srgbClr val="44546A">
                  <a:lumMod val="40000"/>
                  <a:lumOff val="60000"/>
                </a:srgbClr>
              </a:buClr>
              <a:buSzPct val="80000"/>
              <a:buFont typeface="Wingdings 3" charset="2"/>
              <a:buNone/>
              <a:tabLst/>
              <a:defRPr/>
            </a:pPr>
            <a:r>
              <a:rPr kumimoji="0" lang="en-GB" sz="2000" b="0" i="0" u="none" strike="noStrike" kern="1200" cap="all" spc="0" normalizeH="0" baseline="0" noProof="0" dirty="0">
                <a:ln>
                  <a:noFill/>
                </a:ln>
                <a:solidFill>
                  <a:srgbClr val="002060"/>
                </a:solidFill>
                <a:effectLst/>
                <a:uLnTx/>
                <a:uFillTx/>
                <a:latin typeface="Century Gothic"/>
                <a:ea typeface="+mj-ea"/>
                <a:cs typeface="+mj-cs"/>
              </a:rPr>
              <a:t>Propaganda, nationalism, socialism, paramilitary force, </a:t>
            </a:r>
          </a:p>
          <a:p>
            <a:pPr marL="0" marR="0" lvl="0" indent="0" algn="l" defTabSz="457200" rtl="0" eaLnBrk="1" fontAlgn="auto" latinLnBrk="0" hangingPunct="1">
              <a:lnSpc>
                <a:spcPct val="100000"/>
              </a:lnSpc>
              <a:spcBef>
                <a:spcPts val="1000"/>
              </a:spcBef>
              <a:spcAft>
                <a:spcPts val="0"/>
              </a:spcAft>
              <a:buClr>
                <a:srgbClr val="44546A">
                  <a:lumMod val="40000"/>
                  <a:lumOff val="60000"/>
                </a:srgbClr>
              </a:buClr>
              <a:buSzPct val="80000"/>
              <a:buFont typeface="Wingdings 3" charset="2"/>
              <a:buNone/>
              <a:tabLst/>
              <a:defRPr/>
            </a:pPr>
            <a:r>
              <a:rPr kumimoji="0" lang="en-GB" sz="2000" b="0" i="0" u="none" strike="noStrike" kern="1200" cap="all" spc="0" normalizeH="0" baseline="0" noProof="0" dirty="0">
                <a:ln>
                  <a:noFill/>
                </a:ln>
                <a:solidFill>
                  <a:srgbClr val="002060"/>
                </a:solidFill>
                <a:effectLst/>
                <a:uLnTx/>
                <a:uFillTx/>
                <a:latin typeface="Century Gothic"/>
                <a:ea typeface="+mj-ea"/>
                <a:cs typeface="+mj-cs"/>
              </a:rPr>
              <a:t>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homework task (2016(2)):</a:t>
            </a:r>
          </a:p>
          <a:p>
            <a:r>
              <a:rPr lang="en-GB" b="1" dirty="0">
                <a:solidFill>
                  <a:schemeClr val="bg2">
                    <a:lumMod val="75000"/>
                  </a:schemeClr>
                </a:solidFill>
              </a:rPr>
              <a:t> </a:t>
            </a:r>
            <a:r>
              <a:rPr lang="en-US" b="1" dirty="0">
                <a:solidFill>
                  <a:schemeClr val="bg2">
                    <a:lumMod val="75000"/>
                  </a:schemeClr>
                </a:solidFill>
              </a:rPr>
              <a:t>Why were the 1920s a period of cultural achievement for Germany? [6] </a:t>
            </a:r>
          </a:p>
        </p:txBody>
      </p:sp>
    </p:spTree>
    <p:extLst>
      <p:ext uri="{BB962C8B-B14F-4D97-AF65-F5344CB8AC3E}">
        <p14:creationId xmlns:p14="http://schemas.microsoft.com/office/powerpoint/2010/main" val="323844439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334433" y="452756"/>
            <a:ext cx="6913034"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Adolf Hitler is one of the most infamous men ever to have lived.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He is known mainly for his association with WWII and his hatred of the Jews. But his time as leader of Germany only covers the last 12 years of his life!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What about his early life? What was he like as a young man? How and why did he get involved in politics? And why was the Austrian (yes, he wasn’t German at all) chosen to be Germany’s leader in 1933?</a:t>
            </a:r>
          </a:p>
        </p:txBody>
      </p:sp>
      <p:pic>
        <p:nvPicPr>
          <p:cNvPr id="4099" name="Picture 6" descr="Hitler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7467" y="981075"/>
            <a:ext cx="4557184"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BD7EF92-8F0A-5E43-8873-3A1367DCE78F}"/>
              </a:ext>
            </a:extLst>
          </p:cNvPr>
          <p:cNvSpPr txBox="1"/>
          <p:nvPr/>
        </p:nvSpPr>
        <p:spPr>
          <a:xfrm>
            <a:off x="90592" y="4358481"/>
            <a:ext cx="6810079" cy="2462213"/>
          </a:xfrm>
          <a:prstGeom prst="rect">
            <a:avLst/>
          </a:prstGeom>
          <a:solidFill>
            <a:schemeClr val="accent1">
              <a:alpha val="92000"/>
            </a:schemeClr>
          </a:solidFill>
        </p:spPr>
        <p:txBody>
          <a:bodyPr wrap="square" rtlCol="0">
            <a:spAutoFit/>
          </a:bodyPr>
          <a:lstStyle/>
          <a:p>
            <a:r>
              <a:rPr lang="en-US" dirty="0">
                <a:latin typeface="Century Gothic" panose="020B0502020202020204" pitchFamily="34" charset="0"/>
                <a:cs typeface="Al Tarikh" pitchFamily="2" charset="-78"/>
              </a:rPr>
              <a:t>From the following slides summarize the following:</a:t>
            </a:r>
          </a:p>
          <a:p>
            <a:endParaRPr lang="en-US" dirty="0">
              <a:latin typeface="Century Gothic" panose="020B0502020202020204" pitchFamily="34" charset="0"/>
              <a:cs typeface="Al Tarikh" pitchFamily="2" charset="-78"/>
            </a:endParaRPr>
          </a:p>
          <a:p>
            <a:pPr marL="285750" indent="-285750">
              <a:buFont typeface="Arial" panose="020B0604020202020204" pitchFamily="34" charset="0"/>
              <a:buChar char="•"/>
            </a:pPr>
            <a:r>
              <a:rPr lang="en-US" sz="2000" i="1" dirty="0">
                <a:latin typeface="Tahoma" panose="020B0604030504040204" pitchFamily="34" charset="0"/>
                <a:ea typeface="Tahoma" panose="020B0604030504040204" pitchFamily="34" charset="0"/>
                <a:cs typeface="Tahoma" panose="020B0604030504040204" pitchFamily="34" charset="0"/>
              </a:rPr>
              <a:t>His childhood</a:t>
            </a:r>
          </a:p>
          <a:p>
            <a:pPr marL="285750" indent="-285750">
              <a:buFont typeface="Arial" panose="020B0604020202020204" pitchFamily="34" charset="0"/>
              <a:buChar char="•"/>
            </a:pPr>
            <a:r>
              <a:rPr lang="en-US" sz="2000" i="1" dirty="0">
                <a:latin typeface="Tahoma" panose="020B0604030504040204" pitchFamily="34" charset="0"/>
                <a:ea typeface="Tahoma" panose="020B0604030504040204" pitchFamily="34" charset="0"/>
                <a:cs typeface="Tahoma" panose="020B0604030504040204" pitchFamily="34" charset="0"/>
              </a:rPr>
              <a:t>His academic performance</a:t>
            </a:r>
          </a:p>
          <a:p>
            <a:pPr marL="285750" indent="-285750">
              <a:buFont typeface="Arial" panose="020B0604020202020204" pitchFamily="34" charset="0"/>
              <a:buChar char="•"/>
            </a:pPr>
            <a:r>
              <a:rPr lang="en-US" sz="2000" i="1" dirty="0">
                <a:latin typeface="Tahoma" panose="020B0604030504040204" pitchFamily="34" charset="0"/>
                <a:ea typeface="Tahoma" panose="020B0604030504040204" pitchFamily="34" charset="0"/>
                <a:cs typeface="Tahoma" panose="020B0604030504040204" pitchFamily="34" charset="0"/>
              </a:rPr>
              <a:t>His ‘lost’ years in Vienna</a:t>
            </a:r>
          </a:p>
          <a:p>
            <a:pPr marL="285750" indent="-285750">
              <a:buFont typeface="Arial" panose="020B0604020202020204" pitchFamily="34" charset="0"/>
              <a:buChar char="•"/>
            </a:pPr>
            <a:r>
              <a:rPr lang="en-US" sz="2000" i="1" dirty="0">
                <a:latin typeface="Tahoma" panose="020B0604030504040204" pitchFamily="34" charset="0"/>
                <a:ea typeface="Tahoma" panose="020B0604030504040204" pitchFamily="34" charset="0"/>
                <a:cs typeface="Tahoma" panose="020B0604030504040204" pitchFamily="34" charset="0"/>
              </a:rPr>
              <a:t>His ability as a soldier</a:t>
            </a:r>
          </a:p>
          <a:p>
            <a:pPr marL="285750" indent="-285750">
              <a:buFont typeface="Arial" panose="020B0604020202020204" pitchFamily="34" charset="0"/>
              <a:buChar char="•"/>
            </a:pPr>
            <a:r>
              <a:rPr lang="en-US" sz="2000" i="1" dirty="0">
                <a:latin typeface="Tahoma" panose="020B0604030504040204" pitchFamily="34" charset="0"/>
                <a:ea typeface="Tahoma" panose="020B0604030504040204" pitchFamily="34" charset="0"/>
                <a:cs typeface="Tahoma" panose="020B0604030504040204" pitchFamily="34" charset="0"/>
              </a:rPr>
              <a:t>Do you think he would be a good politician? Why?</a:t>
            </a:r>
          </a:p>
          <a:p>
            <a:pPr marL="285750" indent="-285750">
              <a:buFont typeface="Arial" panose="020B0604020202020204" pitchFamily="34" charset="0"/>
              <a:buChar char="•"/>
            </a:pPr>
            <a:endParaRPr lang="ru-RU" dirty="0"/>
          </a:p>
        </p:txBody>
      </p:sp>
      <p:pic>
        <p:nvPicPr>
          <p:cNvPr id="6" name="Picture 5">
            <a:extLst>
              <a:ext uri="{FF2B5EF4-FFF2-40B4-BE49-F238E27FC236}">
                <a16:creationId xmlns:a16="http://schemas.microsoft.com/office/drawing/2014/main" id="{E8D67E51-0ADE-2445-941D-D0A67A7C5FF3}"/>
              </a:ext>
            </a:extLst>
          </p:cNvPr>
          <p:cNvPicPr>
            <a:picLocks noChangeAspect="1"/>
          </p:cNvPicPr>
          <p:nvPr/>
        </p:nvPicPr>
        <p:blipFill>
          <a:blip r:embed="rId3"/>
          <a:stretch>
            <a:fillRect/>
          </a:stretch>
        </p:blipFill>
        <p:spPr>
          <a:xfrm>
            <a:off x="6266688" y="5327100"/>
            <a:ext cx="1093234" cy="1226352"/>
          </a:xfrm>
          <a:prstGeom prst="rect">
            <a:avLst/>
          </a:prstGeom>
        </p:spPr>
      </p:pic>
    </p:spTree>
    <p:extLst>
      <p:ext uri="{BB962C8B-B14F-4D97-AF65-F5344CB8AC3E}">
        <p14:creationId xmlns:p14="http://schemas.microsoft.com/office/powerpoint/2010/main" val="363941962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AutoShape 4"/>
          <p:cNvSpPr>
            <a:spLocks noChangeArrowheads="1"/>
          </p:cNvSpPr>
          <p:nvPr/>
        </p:nvSpPr>
        <p:spPr bwMode="auto">
          <a:xfrm>
            <a:off x="-721783" y="188913"/>
            <a:ext cx="5568951" cy="1008062"/>
          </a:xfrm>
          <a:prstGeom prst="roundRect">
            <a:avLst>
              <a:gd name="adj" fmla="val 16667"/>
            </a:avLst>
          </a:prstGeom>
          <a:solidFill>
            <a:srgbClr val="0000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GB" sz="38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Segoe Print" pitchFamily="2" charset="0"/>
                <a:ea typeface="+mn-ea"/>
                <a:cs typeface="+mn-cs"/>
              </a:rPr>
              <a:t>A Choirboy?</a:t>
            </a:r>
          </a:p>
        </p:txBody>
      </p:sp>
      <p:pic>
        <p:nvPicPr>
          <p:cNvPr id="5123" name="Picture 5" descr="hitl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967" y="188913"/>
            <a:ext cx="7247467"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0" y="1196976"/>
            <a:ext cx="475191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Hitler was born in 1889 in </a:t>
            </a:r>
            <a:r>
              <a:rPr kumimoji="0" lang="en-GB" sz="2000" b="0" i="0" u="none" strike="noStrike" kern="1200" cap="none" spc="0" normalizeH="0" baseline="0" noProof="0" dirty="0" err="1">
                <a:ln>
                  <a:noFill/>
                </a:ln>
                <a:solidFill>
                  <a:prstClr val="white"/>
                </a:solidFill>
                <a:effectLst/>
                <a:uLnTx/>
                <a:uFillTx/>
                <a:latin typeface="Candara" pitchFamily="34" charset="0"/>
                <a:ea typeface="+mn-ea"/>
                <a:cs typeface="Arial" charset="0"/>
              </a:rPr>
              <a:t>Branau</a:t>
            </a: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 in Austria.  His dad was a bully, an alcoholic and worked </a:t>
            </a:r>
            <a:r>
              <a:rPr lang="en-GB" sz="2000" dirty="0">
                <a:solidFill>
                  <a:prstClr val="white"/>
                </a:solidFill>
                <a:latin typeface="Candara" pitchFamily="34" charset="0"/>
              </a:rPr>
              <a:t>in the Austrian Civil Service</a:t>
            </a: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 He often hit Hitler and died when he was 14 years old.</a:t>
            </a:r>
          </a:p>
        </p:txBody>
      </p:sp>
      <p:sp>
        <p:nvSpPr>
          <p:cNvPr id="4103" name="Text Box 7"/>
          <p:cNvSpPr txBox="1">
            <a:spLocks noChangeArrowheads="1"/>
          </p:cNvSpPr>
          <p:nvPr/>
        </p:nvSpPr>
        <p:spPr bwMode="auto">
          <a:xfrm>
            <a:off x="3215218" y="3068638"/>
            <a:ext cx="897678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ndara" pitchFamily="34" charset="0"/>
                <a:ea typeface="+mn-ea"/>
                <a:cs typeface="Arial" charset="0"/>
              </a:rPr>
              <a:t>Hitler’s mum, Klara, spoiled him and insisted that he went to a grammar school in order to get a good education and a well paid job. But Hitler went from a straight A student at elementary school to one failing badly by the time he was 16.  </a:t>
            </a:r>
          </a:p>
        </p:txBody>
      </p:sp>
      <p:pic>
        <p:nvPicPr>
          <p:cNvPr id="4104" name="Picture 8" descr="180px-KlaraHit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259138"/>
            <a:ext cx="3045884"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9"/>
          <p:cNvSpPr txBox="1">
            <a:spLocks noChangeArrowheads="1"/>
          </p:cNvSpPr>
          <p:nvPr/>
        </p:nvSpPr>
        <p:spPr bwMode="auto">
          <a:xfrm>
            <a:off x="3215218" y="5589589"/>
            <a:ext cx="8976783"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ndara" pitchFamily="34" charset="0"/>
                <a:ea typeface="+mn-ea"/>
                <a:cs typeface="Arial" charset="0"/>
              </a:rPr>
              <a:t>For the next 2 years he lived at home reading books, listening to music and painting. His mum died of cancer when he was 17 and Hitler left Braunau to travel to Vienna to look for work.</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ndara" pitchFamily="34" charset="0"/>
              <a:ea typeface="+mn-ea"/>
              <a:cs typeface="Arial" charset="0"/>
            </a:endParaRPr>
          </a:p>
        </p:txBody>
      </p:sp>
      <p:sp>
        <p:nvSpPr>
          <p:cNvPr id="4106" name="Rectangle 10"/>
          <p:cNvSpPr>
            <a:spLocks noChangeArrowheads="1"/>
          </p:cNvSpPr>
          <p:nvPr/>
        </p:nvSpPr>
        <p:spPr bwMode="auto">
          <a:xfrm>
            <a:off x="3312584" y="4510088"/>
            <a:ext cx="8737600" cy="863600"/>
          </a:xfrm>
          <a:prstGeom prst="rect">
            <a:avLst/>
          </a:prstGeom>
          <a:solidFill>
            <a:srgbClr val="B4C7E7"/>
          </a:solidFill>
          <a:ln w="9525">
            <a:solidFill>
              <a:srgbClr val="002060"/>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“He always wanted his own way. He was boastful, bad-tempered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And lazy… He ignored advice and got angry if he was told off.”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Century Gothic"/>
                <a:ea typeface="+mn-ea"/>
                <a:cs typeface="+mn-cs"/>
              </a:rPr>
              <a:t>A quote from Hitler’s Teacher</a:t>
            </a:r>
          </a:p>
        </p:txBody>
      </p:sp>
    </p:spTree>
    <p:extLst>
      <p:ext uri="{BB962C8B-B14F-4D97-AF65-F5344CB8AC3E}">
        <p14:creationId xmlns:p14="http://schemas.microsoft.com/office/powerpoint/2010/main" val="15589725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ipe(left)">
                                      <p:cBhvr>
                                        <p:cTn id="7" dur="2000"/>
                                        <p:tgtEl>
                                          <p:spTgt spid="41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dissolve">
                                      <p:cBhvr>
                                        <p:cTn id="12" dur="500"/>
                                        <p:tgtEl>
                                          <p:spTgt spid="41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03"/>
                                        </p:tgtEl>
                                        <p:attrNameLst>
                                          <p:attrName>style.visibility</p:attrName>
                                        </p:attrNameLst>
                                      </p:cBhvr>
                                      <p:to>
                                        <p:strVal val="visible"/>
                                      </p:to>
                                    </p:set>
                                    <p:animEffect transition="in" filter="dissolve">
                                      <p:cBhvr>
                                        <p:cTn id="17" dur="500"/>
                                        <p:tgtEl>
                                          <p:spTgt spid="4103"/>
                                        </p:tgtEl>
                                      </p:cBhvr>
                                    </p:animEffect>
                                  </p:childTnLst>
                                </p:cTn>
                              </p:par>
                              <p:par>
                                <p:cTn id="18" presetID="9" presetClass="entr" presetSubtype="0" fill="hold" nodeType="withEffect">
                                  <p:stCondLst>
                                    <p:cond delay="0"/>
                                  </p:stCondLst>
                                  <p:childTnLst>
                                    <p:set>
                                      <p:cBhvr>
                                        <p:cTn id="19" dur="1" fill="hold">
                                          <p:stCondLst>
                                            <p:cond delay="0"/>
                                          </p:stCondLst>
                                        </p:cTn>
                                        <p:tgtEl>
                                          <p:spTgt spid="4104"/>
                                        </p:tgtEl>
                                        <p:attrNameLst>
                                          <p:attrName>style.visibility</p:attrName>
                                        </p:attrNameLst>
                                      </p:cBhvr>
                                      <p:to>
                                        <p:strVal val="visible"/>
                                      </p:to>
                                    </p:set>
                                    <p:animEffect transition="in" filter="dissolve">
                                      <p:cBhvr>
                                        <p:cTn id="20" dur="500"/>
                                        <p:tgtEl>
                                          <p:spTgt spid="410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106"/>
                                        </p:tgtEl>
                                        <p:attrNameLst>
                                          <p:attrName>style.visibility</p:attrName>
                                        </p:attrNameLst>
                                      </p:cBhvr>
                                      <p:to>
                                        <p:strVal val="visible"/>
                                      </p:to>
                                    </p:set>
                                    <p:animEffect transition="in" filter="dissolve">
                                      <p:cBhvr>
                                        <p:cTn id="25" dur="500"/>
                                        <p:tgtEl>
                                          <p:spTgt spid="410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105"/>
                                        </p:tgtEl>
                                        <p:attrNameLst>
                                          <p:attrName>style.visibility</p:attrName>
                                        </p:attrNameLst>
                                      </p:cBhvr>
                                      <p:to>
                                        <p:strVal val="visible"/>
                                      </p:to>
                                    </p:set>
                                    <p:animEffect transition="in" filter="dissolve">
                                      <p:cBhvr>
                                        <p:cTn id="30" dur="500"/>
                                        <p:tgtEl>
                                          <p:spTgt spid="4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2" grpId="0"/>
      <p:bldP spid="4103" grpId="0"/>
      <p:bldP spid="4105" grpId="0"/>
      <p:bldP spid="410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ED0CB12-BE01-4964-B1C8-B373E9674A3E}"/>
              </a:ext>
            </a:extLst>
          </p:cNvPr>
          <p:cNvSpPr>
            <a:spLocks noGrp="1" noChangeArrowheads="1"/>
          </p:cNvSpPr>
          <p:nvPr>
            <p:ph type="title"/>
          </p:nvPr>
        </p:nvSpPr>
        <p:spPr>
          <a:xfrm>
            <a:off x="729877" y="112526"/>
            <a:ext cx="9404723" cy="853568"/>
          </a:xfrm>
        </p:spPr>
        <p:txBody>
          <a:bodyPr/>
          <a:lstStyle/>
          <a:p>
            <a:r>
              <a:rPr lang="en-GB" altLang="en-US" u="sng" dirty="0"/>
              <a:t>Hitler in School</a:t>
            </a:r>
          </a:p>
        </p:txBody>
      </p:sp>
      <p:sp>
        <p:nvSpPr>
          <p:cNvPr id="31748" name="Text Box 5">
            <a:extLst>
              <a:ext uri="{FF2B5EF4-FFF2-40B4-BE49-F238E27FC236}">
                <a16:creationId xmlns:a16="http://schemas.microsoft.com/office/drawing/2014/main" id="{44F5DD96-2CB3-4698-A916-104C0DF34EAF}"/>
              </a:ext>
            </a:extLst>
          </p:cNvPr>
          <p:cNvSpPr txBox="1">
            <a:spLocks noChangeArrowheads="1"/>
          </p:cNvSpPr>
          <p:nvPr/>
        </p:nvSpPr>
        <p:spPr bwMode="auto">
          <a:xfrm>
            <a:off x="1676400" y="4876801"/>
            <a:ext cx="88392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200" dirty="0">
                <a:latin typeface="Trebuchet MS" panose="020B0603020202020204" pitchFamily="34" charset="0"/>
              </a:rPr>
              <a:t>In your copybook, re-write the statement above  </a:t>
            </a:r>
            <a:r>
              <a:rPr lang="en-GB" altLang="en-US" sz="2400" dirty="0">
                <a:latin typeface="Trebuchet MS" panose="020B0603020202020204" pitchFamily="34" charset="0"/>
              </a:rPr>
              <a:t>IN YOUR OWN WORDS.</a:t>
            </a:r>
          </a:p>
          <a:p>
            <a:pPr eaLnBrk="1" hangingPunct="1">
              <a:spcBef>
                <a:spcPct val="50000"/>
              </a:spcBef>
              <a:buFontTx/>
              <a:buNone/>
            </a:pPr>
            <a:r>
              <a:rPr lang="en-GB" altLang="en-US" sz="2200" dirty="0">
                <a:latin typeface="Trebuchet MS" panose="020B0603020202020204" pitchFamily="34" charset="0"/>
              </a:rPr>
              <a:t> What do you think these comments say about Hitler’s character? </a:t>
            </a:r>
          </a:p>
        </p:txBody>
      </p:sp>
      <p:sp>
        <p:nvSpPr>
          <p:cNvPr id="5" name="Text Box 4">
            <a:extLst>
              <a:ext uri="{FF2B5EF4-FFF2-40B4-BE49-F238E27FC236}">
                <a16:creationId xmlns:a16="http://schemas.microsoft.com/office/drawing/2014/main" id="{B7DD4C2C-3A10-774F-9AF6-1FC0AF11A698}"/>
              </a:ext>
            </a:extLst>
          </p:cNvPr>
          <p:cNvSpPr txBox="1">
            <a:spLocks noChangeArrowheads="1"/>
          </p:cNvSpPr>
          <p:nvPr/>
        </p:nvSpPr>
        <p:spPr bwMode="auto">
          <a:xfrm>
            <a:off x="1239957" y="1041087"/>
            <a:ext cx="9493357" cy="34163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US" sz="2400" dirty="0">
                <a:latin typeface="Tw Cen MT" panose="020B0602020104020603" pitchFamily="34" charset="77"/>
              </a:rPr>
              <a:t>“Hitler was certainly gifted, although only for particular subjects. He lacked self-control and, to say the least, he was considered argumentative, autocratic, self-opinionated and bad-tempered, and unable to submit to school discipline. Nor was he industrious; otherwise he would have achieved much better results, gifted as he was. He reacted with ill-concealed hostility whenever a teacher reproved him or gave him some advice. At the same time, he demanded the unqualified subservience of his fellow-pupils, fancying himself in the role of a leader, and of course playing many small harmless pranks, which is not unusual among immature youngsters.”</a:t>
            </a:r>
            <a:endParaRPr lang="en-GB" altLang="en-US" sz="1800" dirty="0">
              <a:latin typeface="Tw Cen MT" panose="020B0602020104020603" pitchFamily="34" charset="77"/>
            </a:endParaRPr>
          </a:p>
        </p:txBody>
      </p:sp>
    </p:spTree>
    <p:extLst>
      <p:ext uri="{BB962C8B-B14F-4D97-AF65-F5344CB8AC3E}">
        <p14:creationId xmlns:p14="http://schemas.microsoft.com/office/powerpoint/2010/main" val="104311753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utoShape 4"/>
          <p:cNvSpPr>
            <a:spLocks noChangeArrowheads="1"/>
          </p:cNvSpPr>
          <p:nvPr/>
        </p:nvSpPr>
        <p:spPr bwMode="auto">
          <a:xfrm>
            <a:off x="-1104900" y="188913"/>
            <a:ext cx="7874000" cy="647700"/>
          </a:xfrm>
          <a:prstGeom prst="roundRect">
            <a:avLst>
              <a:gd name="adj" fmla="val 16667"/>
            </a:avLst>
          </a:prstGeom>
          <a:solidFill>
            <a:srgbClr val="0000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GB" sz="38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Segoe Print" pitchFamily="2" charset="0"/>
                <a:ea typeface="+mn-ea"/>
                <a:cs typeface="+mn-cs"/>
              </a:rPr>
              <a:t>Artist and a Tramp</a:t>
            </a:r>
          </a:p>
        </p:txBody>
      </p:sp>
      <p:sp>
        <p:nvSpPr>
          <p:cNvPr id="5125" name="Text Box 5"/>
          <p:cNvSpPr txBox="1">
            <a:spLocks noChangeArrowheads="1"/>
          </p:cNvSpPr>
          <p:nvPr/>
        </p:nvSpPr>
        <p:spPr bwMode="auto">
          <a:xfrm>
            <a:off x="143933" y="1109529"/>
            <a:ext cx="69596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dirty="0">
                <a:ln>
                  <a:noFill/>
                </a:ln>
                <a:solidFill>
                  <a:prstClr val="white"/>
                </a:solidFill>
                <a:effectLst/>
                <a:uLnTx/>
                <a:uFillTx/>
                <a:latin typeface="Candara" pitchFamily="34" charset="0"/>
                <a:ea typeface="+mn-ea"/>
                <a:cs typeface="Arial" charset="0"/>
              </a:rPr>
              <a:t>In 1907, Hitler arrived in Vienna hoping to ‘make it big’ as an artist. He tried to get into Vienna Art Academy, one of Europe’s best art colleges, but failed to pass the entrance exam. Without any qualifications, he ended up living in a hostel for tramps.</a:t>
            </a:r>
          </a:p>
        </p:txBody>
      </p:sp>
      <p:pic>
        <p:nvPicPr>
          <p:cNvPr id="5126" name="Picture 6" descr="hitler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3533" y="188913"/>
            <a:ext cx="508846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7"/>
          <p:cNvSpPr>
            <a:spLocks noChangeArrowheads="1"/>
          </p:cNvSpPr>
          <p:nvPr/>
        </p:nvSpPr>
        <p:spPr bwMode="auto">
          <a:xfrm>
            <a:off x="239185" y="3213100"/>
            <a:ext cx="6529916" cy="1728788"/>
          </a:xfrm>
          <a:prstGeom prst="rect">
            <a:avLst/>
          </a:prstGeom>
          <a:solidFill>
            <a:srgbClr val="B4C7E7"/>
          </a:solidFill>
          <a:ln w="9525">
            <a:solidFill>
              <a:srgbClr val="002060"/>
            </a:solidFill>
            <a:miter lim="800000"/>
            <a:headEnd/>
            <a:tailEnd/>
          </a:ln>
          <a:effectLst/>
        </p:spPr>
        <p:txBody>
          <a:bodyPr wrap="none"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“On the very first day there sat next to the bed  that had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been given to me a man who had  nothing on except an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old torn pair of trousers – Hitler. His clothes were being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cleaned of lice, since for days he had been wandering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srgbClr val="002060"/>
                </a:solidFill>
                <a:effectLst/>
                <a:uLnTx/>
                <a:uFillTx/>
                <a:latin typeface="Century Gothic"/>
                <a:ea typeface="+mn-ea"/>
                <a:cs typeface="+mn-cs"/>
              </a:rPr>
              <a:t>aboutwithout</a:t>
            </a:r>
            <a:r>
              <a:rPr kumimoji="0" lang="en-GB" sz="1800" b="0" i="0" u="none" strike="noStrike" kern="1200" cap="none" spc="0" normalizeH="0" baseline="0" noProof="0" dirty="0">
                <a:ln>
                  <a:noFill/>
                </a:ln>
                <a:solidFill>
                  <a:srgbClr val="002060"/>
                </a:solidFill>
                <a:effectLst/>
                <a:uLnTx/>
                <a:uFillTx/>
                <a:latin typeface="Century Gothic"/>
                <a:ea typeface="+mn-ea"/>
                <a:cs typeface="+mn-cs"/>
              </a:rPr>
              <a:t> a roof over his head.”</a:t>
            </a:r>
          </a:p>
        </p:txBody>
      </p:sp>
      <p:sp>
        <p:nvSpPr>
          <p:cNvPr id="5128" name="WordArt 8"/>
          <p:cNvSpPr>
            <a:spLocks noChangeArrowheads="1" noChangeShapeType="1" noTextEdit="1"/>
          </p:cNvSpPr>
          <p:nvPr/>
        </p:nvSpPr>
        <p:spPr bwMode="auto">
          <a:xfrm>
            <a:off x="11472334" y="3860800"/>
            <a:ext cx="656167" cy="935038"/>
          </a:xfrm>
          <a:prstGeom prst="rect">
            <a:avLst/>
          </a:prstGeom>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0" cap="none" spc="0" normalizeH="0" baseline="0" noProof="0">
                <a:ln w="9525">
                  <a:solidFill>
                    <a:srgbClr val="000000"/>
                  </a:solidFill>
                  <a:round/>
                  <a:headEnd/>
                  <a:tailEnd/>
                </a:ln>
                <a:solidFill>
                  <a:srgbClr val="FFFF00"/>
                </a:solidFill>
                <a:effectLst/>
                <a:uLnTx/>
                <a:uFillTx/>
                <a:latin typeface="Arial Black"/>
                <a:ea typeface="+mn-ea"/>
                <a:cs typeface="+mn-cs"/>
              </a:rPr>
              <a:t>?</a:t>
            </a:r>
          </a:p>
        </p:txBody>
      </p:sp>
      <p:sp>
        <p:nvSpPr>
          <p:cNvPr id="5129" name="Text Box 9"/>
          <p:cNvSpPr txBox="1">
            <a:spLocks noChangeArrowheads="1"/>
          </p:cNvSpPr>
          <p:nvPr/>
        </p:nvSpPr>
        <p:spPr bwMode="auto">
          <a:xfrm>
            <a:off x="143933" y="5118100"/>
            <a:ext cx="1204806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a:ln>
                  <a:noFill/>
                </a:ln>
                <a:solidFill>
                  <a:prstClr val="white"/>
                </a:solidFill>
                <a:effectLst/>
                <a:uLnTx/>
                <a:uFillTx/>
                <a:latin typeface="Candara" pitchFamily="34" charset="0"/>
                <a:ea typeface="+mn-ea"/>
                <a:cs typeface="Arial" charset="0"/>
              </a:rPr>
              <a:t>For the next 5 years, Hitler earned money any way he could – cleaning windows, painting houses, drawing and selling postcards in the streets. He grew to hate people of foreign races, particularly rich Jewish people. He felt that foreigners were ruining Austria by taking over all the jobs and introducing their way of life.</a:t>
            </a:r>
          </a:p>
        </p:txBody>
      </p:sp>
    </p:spTree>
    <p:extLst>
      <p:ext uri="{BB962C8B-B14F-4D97-AF65-F5344CB8AC3E}">
        <p14:creationId xmlns:p14="http://schemas.microsoft.com/office/powerpoint/2010/main" val="70242016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left)">
                                      <p:cBhvr>
                                        <p:cTn id="7" dur="2000"/>
                                        <p:tgtEl>
                                          <p:spTgt spid="5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dissolve">
                                      <p:cBhvr>
                                        <p:cTn id="12" dur="500"/>
                                        <p:tgtEl>
                                          <p:spTgt spid="5125"/>
                                        </p:tgtEl>
                                      </p:cBhvr>
                                    </p:animEffect>
                                  </p:childTnLst>
                                </p:cTn>
                              </p:par>
                              <p:par>
                                <p:cTn id="13" presetID="9" presetClass="entr" presetSubtype="0" fill="hold" nodeType="withEffect">
                                  <p:stCondLst>
                                    <p:cond delay="0"/>
                                  </p:stCondLst>
                                  <p:childTnLst>
                                    <p:set>
                                      <p:cBhvr>
                                        <p:cTn id="14" dur="1" fill="hold">
                                          <p:stCondLst>
                                            <p:cond delay="0"/>
                                          </p:stCondLst>
                                        </p:cTn>
                                        <p:tgtEl>
                                          <p:spTgt spid="5126"/>
                                        </p:tgtEl>
                                        <p:attrNameLst>
                                          <p:attrName>style.visibility</p:attrName>
                                        </p:attrNameLst>
                                      </p:cBhvr>
                                      <p:to>
                                        <p:strVal val="visible"/>
                                      </p:to>
                                    </p:set>
                                    <p:animEffect transition="in" filter="dissolve">
                                      <p:cBhvr>
                                        <p:cTn id="15" dur="500"/>
                                        <p:tgtEl>
                                          <p:spTgt spid="512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128"/>
                                        </p:tgtEl>
                                        <p:attrNameLst>
                                          <p:attrName>style.visibility</p:attrName>
                                        </p:attrNameLst>
                                      </p:cBhvr>
                                      <p:to>
                                        <p:strVal val="visible"/>
                                      </p:to>
                                    </p:set>
                                    <p:animEffect transition="in" filter="dissolve">
                                      <p:cBhvr>
                                        <p:cTn id="20" dur="500"/>
                                        <p:tgtEl>
                                          <p:spTgt spid="512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127"/>
                                        </p:tgtEl>
                                        <p:attrNameLst>
                                          <p:attrName>style.visibility</p:attrName>
                                        </p:attrNameLst>
                                      </p:cBhvr>
                                      <p:to>
                                        <p:strVal val="visible"/>
                                      </p:to>
                                    </p:set>
                                    <p:animEffect transition="in" filter="dissolve">
                                      <p:cBhvr>
                                        <p:cTn id="25" dur="500"/>
                                        <p:tgtEl>
                                          <p:spTgt spid="512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29"/>
                                        </p:tgtEl>
                                        <p:attrNameLst>
                                          <p:attrName>style.visibility</p:attrName>
                                        </p:attrNameLst>
                                      </p:cBhvr>
                                      <p:to>
                                        <p:strVal val="visible"/>
                                      </p:to>
                                    </p:set>
                                    <p:animEffect transition="in" filter="dissolve">
                                      <p:cBhvr>
                                        <p:cTn id="30" dur="5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p:bldP spid="5127" grpId="0" animBg="1"/>
      <p:bldP spid="5128" grpId="0" animBg="1"/>
      <p:bldP spid="51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id="{BB650044-E922-485A-BAD4-A6A746EEA35D}"/>
              </a:ext>
            </a:extLst>
          </p:cNvPr>
          <p:cNvSpPr>
            <a:spLocks noGrp="1" noChangeArrowheads="1"/>
          </p:cNvSpPr>
          <p:nvPr>
            <p:ph type="ctrTitle"/>
          </p:nvPr>
        </p:nvSpPr>
        <p:spPr>
          <a:xfrm>
            <a:off x="1919288" y="195944"/>
            <a:ext cx="8353425" cy="4425044"/>
          </a:xfrm>
        </p:spPr>
        <p:txBody>
          <a:bodyPr/>
          <a:lstStyle/>
          <a:p>
            <a:pPr eaLnBrk="1" hangingPunct="1"/>
            <a:r>
              <a:rPr lang="en-GB" altLang="en-US" sz="2800" b="1" dirty="0">
                <a:solidFill>
                  <a:schemeClr val="tx1"/>
                </a:solidFill>
                <a:latin typeface="Tw Cen MT" panose="020B0602020104020603" pitchFamily="34" charset="77"/>
              </a:rPr>
              <a:t>Hitler applied to art school after school.</a:t>
            </a:r>
            <a:br>
              <a:rPr lang="en-GB" altLang="en-US" sz="2800" b="1" dirty="0">
                <a:solidFill>
                  <a:schemeClr val="tx1"/>
                </a:solidFill>
                <a:latin typeface="Tw Cen MT" panose="020B0602020104020603" pitchFamily="34" charset="77"/>
              </a:rPr>
            </a:br>
            <a:br>
              <a:rPr lang="en-GB" altLang="en-US" sz="2800" b="1" dirty="0">
                <a:solidFill>
                  <a:schemeClr val="tx1"/>
                </a:solidFill>
                <a:latin typeface="Tw Cen MT" panose="020B0602020104020603" pitchFamily="34" charset="77"/>
              </a:rPr>
            </a:br>
            <a:r>
              <a:rPr lang="en-GB" altLang="en-US" sz="2800" b="1" dirty="0">
                <a:solidFill>
                  <a:schemeClr val="tx1"/>
                </a:solidFill>
                <a:latin typeface="Tw Cen MT" panose="020B0602020104020603" pitchFamily="34" charset="77"/>
              </a:rPr>
              <a:t>Time after time he faced rejection, and soon his inheritance was all gone.</a:t>
            </a:r>
            <a:br>
              <a:rPr lang="en-GB" altLang="en-US" sz="2800" b="1" dirty="0">
                <a:solidFill>
                  <a:schemeClr val="tx1"/>
                </a:solidFill>
                <a:latin typeface="Tw Cen MT" panose="020B0602020104020603" pitchFamily="34" charset="77"/>
              </a:rPr>
            </a:br>
            <a:br>
              <a:rPr lang="en-GB" altLang="en-US" sz="2800" b="1" dirty="0">
                <a:solidFill>
                  <a:schemeClr val="tx1"/>
                </a:solidFill>
                <a:latin typeface="Tw Cen MT" panose="020B0602020104020603" pitchFamily="34" charset="77"/>
              </a:rPr>
            </a:br>
            <a:r>
              <a:rPr lang="en-GB" altLang="en-US" sz="2800" b="1" dirty="0">
                <a:solidFill>
                  <a:schemeClr val="tx1"/>
                </a:solidFill>
                <a:latin typeface="Tw Cen MT" panose="020B0602020104020603" pitchFamily="34" charset="77"/>
              </a:rPr>
              <a:t>He became penniless and slept rough. He had 5 years of ‘hardship and misery’.</a:t>
            </a:r>
            <a:br>
              <a:rPr lang="en-GB" altLang="en-US" sz="2800" b="1" dirty="0">
                <a:solidFill>
                  <a:schemeClr val="tx1"/>
                </a:solidFill>
                <a:latin typeface="Tw Cen MT" panose="020B0602020104020603" pitchFamily="34" charset="77"/>
              </a:rPr>
            </a:br>
            <a:br>
              <a:rPr lang="en-GB" altLang="en-US" sz="2800" b="1" dirty="0">
                <a:solidFill>
                  <a:schemeClr val="tx1"/>
                </a:solidFill>
                <a:latin typeface="Tw Cen MT" panose="020B0602020104020603" pitchFamily="34" charset="77"/>
              </a:rPr>
            </a:br>
            <a:r>
              <a:rPr lang="en-GB" altLang="en-US" sz="2800" b="1" dirty="0">
                <a:solidFill>
                  <a:schemeClr val="tx1"/>
                </a:solidFill>
                <a:latin typeface="Tw Cen MT" panose="020B0602020104020603" pitchFamily="34" charset="77"/>
              </a:rPr>
              <a:t>On the following slide you will see one of Hitler’s paintings.</a:t>
            </a:r>
            <a:r>
              <a:rPr lang="en-GB" altLang="en-US" sz="3600" dirty="0">
                <a:solidFill>
                  <a:schemeClr val="tx1"/>
                </a:solidFill>
                <a:latin typeface="Tw Cen MT" panose="020B0602020104020603" pitchFamily="34" charset="77"/>
              </a:rPr>
              <a:t> </a:t>
            </a:r>
          </a:p>
        </p:txBody>
      </p:sp>
      <p:sp>
        <p:nvSpPr>
          <p:cNvPr id="36867" name="Rectangle 5">
            <a:extLst>
              <a:ext uri="{FF2B5EF4-FFF2-40B4-BE49-F238E27FC236}">
                <a16:creationId xmlns:a16="http://schemas.microsoft.com/office/drawing/2014/main" id="{B650A71A-DE61-40F8-B7BF-C4EED9DB4835}"/>
              </a:ext>
            </a:extLst>
          </p:cNvPr>
          <p:cNvSpPr>
            <a:spLocks noGrp="1" noChangeArrowheads="1"/>
          </p:cNvSpPr>
          <p:nvPr>
            <p:ph type="subTitle" idx="1"/>
          </p:nvPr>
        </p:nvSpPr>
        <p:spPr>
          <a:xfrm>
            <a:off x="2332946" y="4620988"/>
            <a:ext cx="8280400" cy="2063750"/>
          </a:xfrm>
          <a:noFill/>
          <a:ln w="57150">
            <a:solidFill>
              <a:srgbClr val="FF0000"/>
            </a:solidFill>
            <a:miter lim="800000"/>
            <a:headEnd/>
            <a:tailEnd/>
          </a:ln>
        </p:spPr>
        <p:txBody>
          <a:bodyPr/>
          <a:lstStyle/>
          <a:p>
            <a:pPr eaLnBrk="1" hangingPunct="1"/>
            <a:r>
              <a:rPr lang="en-GB" altLang="en-US" sz="3600" b="1" dirty="0">
                <a:solidFill>
                  <a:schemeClr val="accent4">
                    <a:lumMod val="20000"/>
                    <a:lumOff val="80000"/>
                  </a:schemeClr>
                </a:solidFill>
                <a:latin typeface="Tw Cen MT" panose="020B0602020104020603" pitchFamily="34" charset="77"/>
              </a:rPr>
              <a:t>Task:</a:t>
            </a:r>
          </a:p>
          <a:p>
            <a:pPr eaLnBrk="1" hangingPunct="1"/>
            <a:r>
              <a:rPr lang="en-GB" altLang="en-US" sz="3600" b="1" dirty="0">
                <a:solidFill>
                  <a:schemeClr val="accent4">
                    <a:lumMod val="20000"/>
                    <a:lumOff val="80000"/>
                  </a:schemeClr>
                </a:solidFill>
                <a:latin typeface="Tw Cen MT" panose="020B0602020104020603" pitchFamily="34" charset="77"/>
              </a:rPr>
              <a:t>What do you think about it? </a:t>
            </a:r>
          </a:p>
          <a:p>
            <a:pPr eaLnBrk="1" hangingPunct="1"/>
            <a:r>
              <a:rPr lang="en-GB" altLang="en-US" sz="3600" b="1" dirty="0">
                <a:solidFill>
                  <a:schemeClr val="accent4">
                    <a:lumMod val="20000"/>
                    <a:lumOff val="80000"/>
                  </a:schemeClr>
                </a:solidFill>
                <a:latin typeface="Tw Cen MT" panose="020B0602020104020603" pitchFamily="34" charset="77"/>
              </a:rPr>
              <a:t>Do you think it is good?</a:t>
            </a:r>
          </a:p>
        </p:txBody>
      </p:sp>
    </p:spTree>
    <p:extLst>
      <p:ext uri="{BB962C8B-B14F-4D97-AF65-F5344CB8AC3E}">
        <p14:creationId xmlns:p14="http://schemas.microsoft.com/office/powerpoint/2010/main" val="350192265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BF5E305-97E1-4ED2-AADC-601A6F2AE883}"/>
              </a:ext>
            </a:extLst>
          </p:cNvPr>
          <p:cNvSpPr>
            <a:spLocks noGrp="1" noChangeArrowheads="1"/>
          </p:cNvSpPr>
          <p:nvPr>
            <p:ph type="body" idx="1"/>
          </p:nvPr>
        </p:nvSpPr>
        <p:spPr/>
        <p:txBody>
          <a:bodyPr/>
          <a:lstStyle/>
          <a:p>
            <a:pPr eaLnBrk="1" hangingPunct="1"/>
            <a:endParaRPr lang="en-US" altLang="en-US"/>
          </a:p>
        </p:txBody>
      </p:sp>
      <p:pic>
        <p:nvPicPr>
          <p:cNvPr id="37891" name="Picture 3" descr="Image07">
            <a:extLst>
              <a:ext uri="{FF2B5EF4-FFF2-40B4-BE49-F238E27FC236}">
                <a16:creationId xmlns:a16="http://schemas.microsoft.com/office/drawing/2014/main" id="{9A08A0B9-68AB-4787-8F72-9987F76B5EA2}"/>
              </a:ext>
            </a:extLst>
          </p:cNvPr>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83029" y="1"/>
            <a:ext cx="11625942" cy="7046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2" name="Text Box 4">
            <a:extLst>
              <a:ext uri="{FF2B5EF4-FFF2-40B4-BE49-F238E27FC236}">
                <a16:creationId xmlns:a16="http://schemas.microsoft.com/office/drawing/2014/main" id="{189C9888-8CD5-4818-8F27-B9F665450985}"/>
              </a:ext>
            </a:extLst>
          </p:cNvPr>
          <p:cNvSpPr txBox="1">
            <a:spLocks noChangeArrowheads="1"/>
          </p:cNvSpPr>
          <p:nvPr/>
        </p:nvSpPr>
        <p:spPr bwMode="auto">
          <a:xfrm rot="21304373" flipV="1">
            <a:off x="2022476" y="365126"/>
            <a:ext cx="79914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spTree>
    <p:extLst>
      <p:ext uri="{BB962C8B-B14F-4D97-AF65-F5344CB8AC3E}">
        <p14:creationId xmlns:p14="http://schemas.microsoft.com/office/powerpoint/2010/main" val="19696909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3A430CD3-C33F-435C-8DF1-27E3A91959DE}"/>
              </a:ext>
            </a:extLst>
          </p:cNvPr>
          <p:cNvSpPr>
            <a:spLocks noGrp="1" noChangeArrowheads="1"/>
          </p:cNvSpPr>
          <p:nvPr>
            <p:ph type="body" idx="1"/>
          </p:nvPr>
        </p:nvSpPr>
        <p:spPr>
          <a:xfrm>
            <a:off x="-189705" y="469107"/>
            <a:ext cx="3814762" cy="647700"/>
          </a:xfrm>
        </p:spPr>
        <p:txBody>
          <a:bodyPr>
            <a:normAutofit lnSpcReduction="10000"/>
          </a:bodyPr>
          <a:lstStyle/>
          <a:p>
            <a:pPr eaLnBrk="1" hangingPunct="1"/>
            <a:r>
              <a:rPr lang="en-GB" altLang="en-US" dirty="0">
                <a:latin typeface="Baskerville Old Face" panose="02020602080505020303" pitchFamily="18" charset="0"/>
              </a:rPr>
              <a:t>Hitler moved to Vienna in pursuit of his Artistic dreams</a:t>
            </a:r>
          </a:p>
        </p:txBody>
      </p:sp>
      <p:sp>
        <p:nvSpPr>
          <p:cNvPr id="2" name="TextBox 1">
            <a:extLst>
              <a:ext uri="{FF2B5EF4-FFF2-40B4-BE49-F238E27FC236}">
                <a16:creationId xmlns:a16="http://schemas.microsoft.com/office/drawing/2014/main" id="{4272AFCF-557B-445C-9D64-5925FCD0C205}"/>
              </a:ext>
            </a:extLst>
          </p:cNvPr>
          <p:cNvSpPr txBox="1"/>
          <p:nvPr/>
        </p:nvSpPr>
        <p:spPr>
          <a:xfrm>
            <a:off x="2025651" y="33339"/>
            <a:ext cx="7991475" cy="708025"/>
          </a:xfrm>
          <a:prstGeom prst="rect">
            <a:avLst/>
          </a:prstGeom>
          <a:noFill/>
        </p:spPr>
        <p:txBody>
          <a:bodyPr>
            <a:spAutoFit/>
          </a:bodyPr>
          <a:lstStyle/>
          <a:p>
            <a:pPr algn="ctr" eaLnBrk="1" hangingPunct="1">
              <a:defRPr/>
            </a:pPr>
            <a:r>
              <a:rPr lang="en-GB" sz="4000" b="1" u="sng" dirty="0">
                <a:effectLst>
                  <a:outerShdw blurRad="38100" dist="38100" dir="2700000" algn="tl">
                    <a:srgbClr val="000000">
                      <a:alpha val="43137"/>
                    </a:srgbClr>
                  </a:outerShdw>
                </a:effectLst>
                <a:latin typeface="Baskerville Old Face" panose="02020602080505020303" pitchFamily="18" charset="0"/>
              </a:rPr>
              <a:t>Hitler in Vienna</a:t>
            </a:r>
          </a:p>
        </p:txBody>
      </p:sp>
      <p:sp>
        <p:nvSpPr>
          <p:cNvPr id="8" name="Rectangle 3">
            <a:extLst>
              <a:ext uri="{FF2B5EF4-FFF2-40B4-BE49-F238E27FC236}">
                <a16:creationId xmlns:a16="http://schemas.microsoft.com/office/drawing/2014/main" id="{7AB8865A-ABC1-48C8-9246-38B4A692658B}"/>
              </a:ext>
            </a:extLst>
          </p:cNvPr>
          <p:cNvSpPr txBox="1">
            <a:spLocks noChangeArrowheads="1"/>
          </p:cNvSpPr>
          <p:nvPr/>
        </p:nvSpPr>
        <p:spPr bwMode="auto">
          <a:xfrm>
            <a:off x="7429557" y="2789045"/>
            <a:ext cx="4356100"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GB" altLang="en-US" sz="2000" kern="0" dirty="0">
                <a:latin typeface="Baskerville Old Face" panose="02020602080505020303" pitchFamily="18" charset="0"/>
              </a:rPr>
              <a:t>Vienna was the capital of a huge multi-national empire at the time. Arts and culture flourished.</a:t>
            </a:r>
          </a:p>
        </p:txBody>
      </p:sp>
      <p:sp>
        <p:nvSpPr>
          <p:cNvPr id="9" name="Rectangle 3">
            <a:extLst>
              <a:ext uri="{FF2B5EF4-FFF2-40B4-BE49-F238E27FC236}">
                <a16:creationId xmlns:a16="http://schemas.microsoft.com/office/drawing/2014/main" id="{6AE71585-0B95-4AAF-AE82-6EC540D79883}"/>
              </a:ext>
            </a:extLst>
          </p:cNvPr>
          <p:cNvSpPr txBox="1">
            <a:spLocks noChangeArrowheads="1"/>
          </p:cNvSpPr>
          <p:nvPr/>
        </p:nvSpPr>
        <p:spPr bwMode="auto">
          <a:xfrm>
            <a:off x="892629" y="6132178"/>
            <a:ext cx="653692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GB" altLang="en-US" sz="1800" kern="0" dirty="0">
                <a:latin typeface="Baskerville Old Face" panose="02020602080505020303" pitchFamily="18" charset="0"/>
              </a:rPr>
              <a:t>Hitler found life difficult in Vienna and soon his small inheritance was gone. He had to make ends meet doing menial jobs.</a:t>
            </a:r>
          </a:p>
        </p:txBody>
      </p:sp>
      <p:sp>
        <p:nvSpPr>
          <p:cNvPr id="10" name="Rectangle 3">
            <a:extLst>
              <a:ext uri="{FF2B5EF4-FFF2-40B4-BE49-F238E27FC236}">
                <a16:creationId xmlns:a16="http://schemas.microsoft.com/office/drawing/2014/main" id="{776E235C-4FCA-42C6-8DDD-982D054AAE66}"/>
              </a:ext>
            </a:extLst>
          </p:cNvPr>
          <p:cNvSpPr txBox="1">
            <a:spLocks noChangeArrowheads="1"/>
          </p:cNvSpPr>
          <p:nvPr/>
        </p:nvSpPr>
        <p:spPr bwMode="auto">
          <a:xfrm>
            <a:off x="1585914" y="3465513"/>
            <a:ext cx="4692252"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GB" altLang="en-US" sz="1800" kern="0" dirty="0">
                <a:latin typeface="Baskerville Old Face" panose="02020602080505020303" pitchFamily="18" charset="0"/>
              </a:rPr>
              <a:t>Soon he was penniless and homeless. He refused to accept failure in his artistic career however.</a:t>
            </a:r>
          </a:p>
        </p:txBody>
      </p:sp>
      <p:sp>
        <p:nvSpPr>
          <p:cNvPr id="11" name="Rectangle 3">
            <a:extLst>
              <a:ext uri="{FF2B5EF4-FFF2-40B4-BE49-F238E27FC236}">
                <a16:creationId xmlns:a16="http://schemas.microsoft.com/office/drawing/2014/main" id="{84223EDF-BD21-47EA-A196-C778B79E86B5}"/>
              </a:ext>
            </a:extLst>
          </p:cNvPr>
          <p:cNvSpPr txBox="1">
            <a:spLocks noChangeArrowheads="1"/>
          </p:cNvSpPr>
          <p:nvPr/>
        </p:nvSpPr>
        <p:spPr bwMode="auto">
          <a:xfrm>
            <a:off x="8013700" y="5921375"/>
            <a:ext cx="41783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GB" altLang="en-US" sz="1800" kern="0" dirty="0">
                <a:latin typeface="Baskerville Old Face" panose="02020602080505020303" pitchFamily="18" charset="0"/>
              </a:rPr>
              <a:t>Hitler lost the few friends he had and sunk into depression. He experienced his first hatred towards Jews at this time.</a:t>
            </a:r>
          </a:p>
        </p:txBody>
      </p:sp>
      <p:pic>
        <p:nvPicPr>
          <p:cNvPr id="38920" name="Picture 2">
            <a:extLst>
              <a:ext uri="{FF2B5EF4-FFF2-40B4-BE49-F238E27FC236}">
                <a16:creationId xmlns:a16="http://schemas.microsoft.com/office/drawing/2014/main" id="{814B4B37-2CA5-4BD9-B4B7-25176AD8B0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1614" y="740615"/>
            <a:ext cx="2810272" cy="2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3">
            <a:extLst>
              <a:ext uri="{FF2B5EF4-FFF2-40B4-BE49-F238E27FC236}">
                <a16:creationId xmlns:a16="http://schemas.microsoft.com/office/drawing/2014/main" id="{D46CFC20-C879-41EB-A9C9-6830F1171D7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082" y="4322539"/>
            <a:ext cx="3005137"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4">
            <a:extLst>
              <a:ext uri="{FF2B5EF4-FFF2-40B4-BE49-F238E27FC236}">
                <a16:creationId xmlns:a16="http://schemas.microsoft.com/office/drawing/2014/main" id="{7C532F65-ED1D-421B-BDFA-799E428BD9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791" y="1199246"/>
            <a:ext cx="4497387" cy="220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6">
            <a:extLst>
              <a:ext uri="{FF2B5EF4-FFF2-40B4-BE49-F238E27FC236}">
                <a16:creationId xmlns:a16="http://schemas.microsoft.com/office/drawing/2014/main" id="{378A3796-79D1-4F9C-A3EA-47B7C8DFD9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8972" y="4251325"/>
            <a:ext cx="2805568" cy="195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Picture 11">
            <a:extLst>
              <a:ext uri="{FF2B5EF4-FFF2-40B4-BE49-F238E27FC236}">
                <a16:creationId xmlns:a16="http://schemas.microsoft.com/office/drawing/2014/main" id="{CFD6AA52-6ABB-4A19-B3A8-B9CF164FF7E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65772" y="367621"/>
            <a:ext cx="2701188" cy="242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5" name="Picture 12">
            <a:extLst>
              <a:ext uri="{FF2B5EF4-FFF2-40B4-BE49-F238E27FC236}">
                <a16:creationId xmlns:a16="http://schemas.microsoft.com/office/drawing/2014/main" id="{D65E9F81-3F49-4E15-83DF-5E473E305B3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11886" y="3867266"/>
            <a:ext cx="3508148"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2740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8B65183E-74F2-4B06-A2DE-3B218811C60C}"/>
              </a:ext>
            </a:extLst>
          </p:cNvPr>
          <p:cNvSpPr txBox="1">
            <a:spLocks noChangeArrowheads="1"/>
          </p:cNvSpPr>
          <p:nvPr/>
        </p:nvSpPr>
        <p:spPr bwMode="auto">
          <a:xfrm>
            <a:off x="2781301" y="1844675"/>
            <a:ext cx="6697663" cy="5286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800" dirty="0">
                <a:solidFill>
                  <a:schemeClr val="bg1"/>
                </a:solidFill>
                <a:latin typeface="Comic Sans MS" panose="030F0702030302020204" pitchFamily="66" charset="0"/>
                <a:cs typeface="Times New Roman" panose="02020603050405020304" pitchFamily="18" charset="0"/>
              </a:rPr>
              <a:t>Abusive Relationship with his father</a:t>
            </a:r>
            <a:endParaRPr lang="en-US" altLang="en-US" sz="2800" dirty="0">
              <a:solidFill>
                <a:schemeClr val="bg1"/>
              </a:solidFill>
              <a:latin typeface="Comic Sans MS" panose="030F0702030302020204" pitchFamily="66" charset="0"/>
              <a:cs typeface="Times New Roman" panose="02020603050405020304" pitchFamily="18" charset="0"/>
            </a:endParaRPr>
          </a:p>
        </p:txBody>
      </p:sp>
      <p:sp>
        <p:nvSpPr>
          <p:cNvPr id="39939" name="Text Box 3">
            <a:extLst>
              <a:ext uri="{FF2B5EF4-FFF2-40B4-BE49-F238E27FC236}">
                <a16:creationId xmlns:a16="http://schemas.microsoft.com/office/drawing/2014/main" id="{F577F771-86A7-46F3-B3C2-AB16726012E3}"/>
              </a:ext>
            </a:extLst>
          </p:cNvPr>
          <p:cNvSpPr txBox="1">
            <a:spLocks noChangeArrowheads="1"/>
          </p:cNvSpPr>
          <p:nvPr/>
        </p:nvSpPr>
        <p:spPr bwMode="auto">
          <a:xfrm>
            <a:off x="2495551" y="2708275"/>
            <a:ext cx="7127875" cy="5286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800" dirty="0">
                <a:solidFill>
                  <a:schemeClr val="bg1"/>
                </a:solidFill>
                <a:latin typeface="Comic Sans MS" panose="030F0702030302020204" pitchFamily="66" charset="0"/>
                <a:cs typeface="Times New Roman" panose="02020603050405020304" pitchFamily="18" charset="0"/>
              </a:rPr>
              <a:t>Rejection from Art school three times</a:t>
            </a:r>
            <a:r>
              <a:rPr lang="en-GB" altLang="en-US" sz="2400" dirty="0">
                <a:solidFill>
                  <a:schemeClr val="bg1"/>
                </a:solidFill>
                <a:latin typeface="Comic Sans MS" panose="030F0702030302020204" pitchFamily="66" charset="0"/>
                <a:cs typeface="Times New Roman" panose="02020603050405020304" pitchFamily="18" charset="0"/>
              </a:rPr>
              <a:t> </a:t>
            </a:r>
            <a:endParaRPr lang="en-US" altLang="en-US" sz="2400" dirty="0">
              <a:solidFill>
                <a:schemeClr val="bg1"/>
              </a:solidFill>
              <a:latin typeface="Comic Sans MS" panose="030F0702030302020204" pitchFamily="66" charset="0"/>
              <a:cs typeface="Times New Roman" panose="02020603050405020304" pitchFamily="18" charset="0"/>
            </a:endParaRPr>
          </a:p>
        </p:txBody>
      </p:sp>
      <p:sp>
        <p:nvSpPr>
          <p:cNvPr id="39940" name="Text Box 4">
            <a:extLst>
              <a:ext uri="{FF2B5EF4-FFF2-40B4-BE49-F238E27FC236}">
                <a16:creationId xmlns:a16="http://schemas.microsoft.com/office/drawing/2014/main" id="{F65654DE-DA89-4E99-A9A6-2E379AD2DCDB}"/>
              </a:ext>
            </a:extLst>
          </p:cNvPr>
          <p:cNvSpPr txBox="1">
            <a:spLocks noChangeArrowheads="1"/>
          </p:cNvSpPr>
          <p:nvPr/>
        </p:nvSpPr>
        <p:spPr bwMode="auto">
          <a:xfrm>
            <a:off x="2566989" y="3573464"/>
            <a:ext cx="7272337" cy="52863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800" dirty="0">
                <a:solidFill>
                  <a:schemeClr val="bg1"/>
                </a:solidFill>
                <a:latin typeface="Comic Sans MS" panose="030F0702030302020204" pitchFamily="66" charset="0"/>
                <a:cs typeface="Times New Roman" panose="02020603050405020304" pitchFamily="18" charset="0"/>
              </a:rPr>
              <a:t>Lack of friends and socialising at school</a:t>
            </a:r>
            <a:r>
              <a:rPr lang="en-GB" altLang="en-US" sz="2800" i="1" dirty="0">
                <a:solidFill>
                  <a:schemeClr val="bg1"/>
                </a:solidFill>
                <a:latin typeface="Times New Roman" panose="02020603050405020304" pitchFamily="18" charset="0"/>
                <a:cs typeface="Times New Roman" panose="02020603050405020304" pitchFamily="18" charset="0"/>
              </a:rPr>
              <a:t> </a:t>
            </a:r>
            <a:endParaRPr lang="en-US" altLang="en-US" sz="2800" i="1" dirty="0">
              <a:solidFill>
                <a:schemeClr val="bg1"/>
              </a:solidFill>
              <a:latin typeface="Times New Roman" panose="02020603050405020304" pitchFamily="18" charset="0"/>
              <a:cs typeface="Times New Roman" panose="02020603050405020304" pitchFamily="18" charset="0"/>
            </a:endParaRPr>
          </a:p>
        </p:txBody>
      </p:sp>
      <p:sp>
        <p:nvSpPr>
          <p:cNvPr id="39941" name="Text Box 5">
            <a:extLst>
              <a:ext uri="{FF2B5EF4-FFF2-40B4-BE49-F238E27FC236}">
                <a16:creationId xmlns:a16="http://schemas.microsoft.com/office/drawing/2014/main" id="{8E69366C-E8EF-4968-A221-D3184CAE0328}"/>
              </a:ext>
            </a:extLst>
          </p:cNvPr>
          <p:cNvSpPr txBox="1">
            <a:spLocks noChangeArrowheads="1"/>
          </p:cNvSpPr>
          <p:nvPr/>
        </p:nvSpPr>
        <p:spPr bwMode="auto">
          <a:xfrm>
            <a:off x="1774826" y="4437064"/>
            <a:ext cx="8569325" cy="52863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800" dirty="0">
                <a:solidFill>
                  <a:schemeClr val="bg1"/>
                </a:solidFill>
                <a:latin typeface="Comic Sans MS" panose="030F0702030302020204" pitchFamily="66" charset="0"/>
                <a:cs typeface="Times New Roman" panose="02020603050405020304" pitchFamily="18" charset="0"/>
              </a:rPr>
              <a:t>His mother dying of breast cancer when he was 18</a:t>
            </a:r>
            <a:endParaRPr lang="en-US" altLang="en-US" sz="2800" dirty="0">
              <a:solidFill>
                <a:schemeClr val="bg1"/>
              </a:solidFill>
              <a:latin typeface="Comic Sans MS" panose="030F0702030302020204" pitchFamily="66" charset="0"/>
              <a:cs typeface="Times New Roman" panose="02020603050405020304" pitchFamily="18" charset="0"/>
            </a:endParaRPr>
          </a:p>
        </p:txBody>
      </p:sp>
      <p:sp>
        <p:nvSpPr>
          <p:cNvPr id="39942" name="Text Box 6">
            <a:extLst>
              <a:ext uri="{FF2B5EF4-FFF2-40B4-BE49-F238E27FC236}">
                <a16:creationId xmlns:a16="http://schemas.microsoft.com/office/drawing/2014/main" id="{17D36305-E020-47C7-956D-C60F1482226F}"/>
              </a:ext>
            </a:extLst>
          </p:cNvPr>
          <p:cNvSpPr txBox="1">
            <a:spLocks noChangeArrowheads="1"/>
          </p:cNvSpPr>
          <p:nvPr/>
        </p:nvSpPr>
        <p:spPr bwMode="auto">
          <a:xfrm>
            <a:off x="2855914" y="115888"/>
            <a:ext cx="7019925" cy="12001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3600" b="1" u="sng" dirty="0">
                <a:solidFill>
                  <a:schemeClr val="bg1"/>
                </a:solidFill>
                <a:latin typeface="Comic Sans MS" panose="030F0702030302020204" pitchFamily="66" charset="0"/>
                <a:cs typeface="Times New Roman" panose="02020603050405020304" pitchFamily="18" charset="0"/>
              </a:rPr>
              <a:t>WHICH FACTOR IS MOST IMPORTANT?</a:t>
            </a:r>
            <a:r>
              <a:rPr lang="en-GB" altLang="en-US" sz="3600" dirty="0">
                <a:solidFill>
                  <a:schemeClr val="bg1"/>
                </a:solidFill>
                <a:latin typeface="Times New Roman" panose="02020603050405020304" pitchFamily="18" charset="0"/>
                <a:cs typeface="Times New Roman" panose="02020603050405020304" pitchFamily="18" charset="0"/>
              </a:rPr>
              <a:t> </a:t>
            </a:r>
            <a:endParaRPr lang="en-US" altLang="en-US" sz="3600" dirty="0">
              <a:solidFill>
                <a:schemeClr val="bg1"/>
              </a:solidFill>
              <a:latin typeface="Times New Roman" panose="02020603050405020304" pitchFamily="18" charset="0"/>
              <a:cs typeface="Times New Roman" panose="02020603050405020304" pitchFamily="18" charset="0"/>
            </a:endParaRPr>
          </a:p>
        </p:txBody>
      </p:sp>
      <p:sp>
        <p:nvSpPr>
          <p:cNvPr id="39943" name="Text Box 7">
            <a:extLst>
              <a:ext uri="{FF2B5EF4-FFF2-40B4-BE49-F238E27FC236}">
                <a16:creationId xmlns:a16="http://schemas.microsoft.com/office/drawing/2014/main" id="{8EBC402D-A409-450E-8A0A-5B18C84FF409}"/>
              </a:ext>
            </a:extLst>
          </p:cNvPr>
          <p:cNvSpPr txBox="1">
            <a:spLocks noChangeArrowheads="1"/>
          </p:cNvSpPr>
          <p:nvPr/>
        </p:nvSpPr>
        <p:spPr bwMode="auto">
          <a:xfrm>
            <a:off x="2279650" y="5303838"/>
            <a:ext cx="80645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b="1">
                <a:latin typeface="Comic Sans MS" panose="030F0702030302020204" pitchFamily="66" charset="0"/>
                <a:cs typeface="Times New Roman" panose="02020603050405020304" pitchFamily="18" charset="0"/>
              </a:rPr>
              <a:t>Discuss in pairs and put IN ORDER of the MOST IMPORTANT INFLUENCE </a:t>
            </a:r>
            <a:endParaRPr lang="en-US" altLang="en-US" b="1">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42666439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1104900" y="44450"/>
            <a:ext cx="4032251" cy="647700"/>
          </a:xfrm>
          <a:prstGeom prst="roundRect">
            <a:avLst>
              <a:gd name="adj" fmla="val 16667"/>
            </a:avLst>
          </a:prstGeom>
          <a:solidFill>
            <a:srgbClr val="0000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GB" sz="38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Segoe Print" pitchFamily="2" charset="0"/>
                <a:ea typeface="+mn-ea"/>
                <a:cs typeface="+mn-cs"/>
              </a:rPr>
              <a:t>Soldier</a:t>
            </a:r>
          </a:p>
        </p:txBody>
      </p:sp>
      <p:pic>
        <p:nvPicPr>
          <p:cNvPr id="7171" name="Picture 5" descr="Bundesarchiv_Bild_146-1974-082-44,_Adolf_Hitler_im_Ersten_Weltkrieg_retouch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67" y="788988"/>
            <a:ext cx="6766984"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6"/>
          <p:cNvSpPr txBox="1">
            <a:spLocks noChangeArrowheads="1"/>
          </p:cNvSpPr>
          <p:nvPr/>
        </p:nvSpPr>
        <p:spPr bwMode="auto">
          <a:xfrm>
            <a:off x="7152217" y="127000"/>
            <a:ext cx="4800600" cy="348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a:ln>
                  <a:noFill/>
                </a:ln>
                <a:solidFill>
                  <a:prstClr val="white"/>
                </a:solidFill>
                <a:effectLst/>
                <a:uLnTx/>
                <a:uFillTx/>
                <a:latin typeface="Candara" pitchFamily="34" charset="0"/>
                <a:ea typeface="+mn-ea"/>
                <a:cs typeface="Arial" charset="0"/>
              </a:rPr>
              <a:t>Hitler left Austria in 1913 to avoid being called into the army. He went to live in Munich, Germany. When the Great War started in 1914, he decided to be a soldier after all, and joined the German army.</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a:ln>
                  <a:noFill/>
                </a:ln>
                <a:solidFill>
                  <a:prstClr val="white"/>
                </a:solidFill>
                <a:effectLst/>
                <a:uLnTx/>
                <a:uFillTx/>
                <a:latin typeface="Candara" pitchFamily="34" charset="0"/>
                <a:ea typeface="+mn-ea"/>
                <a:cs typeface="Arial" charset="0"/>
              </a:rPr>
              <a:t>Hitler worked all through the war as a messenger in the trenches. It was a dangerous job and he was wounded seven times. He nearly died. He won medals for bravery.</a:t>
            </a:r>
          </a:p>
        </p:txBody>
      </p:sp>
      <p:sp>
        <p:nvSpPr>
          <p:cNvPr id="6151" name="Text Box 7"/>
          <p:cNvSpPr txBox="1">
            <a:spLocks noChangeArrowheads="1"/>
          </p:cNvSpPr>
          <p:nvPr/>
        </p:nvSpPr>
        <p:spPr bwMode="auto">
          <a:xfrm>
            <a:off x="0" y="5157789"/>
            <a:ext cx="12192000"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a:ln>
                  <a:noFill/>
                </a:ln>
                <a:solidFill>
                  <a:prstClr val="white"/>
                </a:solidFill>
                <a:effectLst/>
                <a:uLnTx/>
                <a:uFillTx/>
                <a:latin typeface="Candara" pitchFamily="34" charset="0"/>
                <a:ea typeface="+mn-ea"/>
                <a:cs typeface="Arial" charset="0"/>
              </a:rPr>
              <a:t>Hitler was in hospital when WWI ended, having been temporarily blinded in a gas attack. He wrote that he buried his head in his pillow and cried when he heard the news. He blamed Germany’s surrender on weak politicians… and, of course, the Jews.</a:t>
            </a:r>
          </a:p>
        </p:txBody>
      </p:sp>
      <p:sp>
        <p:nvSpPr>
          <p:cNvPr id="6152" name="Oval 8"/>
          <p:cNvSpPr>
            <a:spLocks noChangeArrowheads="1"/>
          </p:cNvSpPr>
          <p:nvPr/>
        </p:nvSpPr>
        <p:spPr bwMode="auto">
          <a:xfrm>
            <a:off x="3888318" y="1268414"/>
            <a:ext cx="1439333" cy="1081087"/>
          </a:xfrm>
          <a:prstGeom prst="ellipse">
            <a:avLst/>
          </a:prstGeom>
          <a:noFill/>
          <a:ln w="381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398113214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wipe(left)">
                                      <p:cBhvr>
                                        <p:cTn id="7" dur="2000"/>
                                        <p:tgtEl>
                                          <p:spTgt spid="61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dissolve">
                                      <p:cBhvr>
                                        <p:cTn id="12" dur="500"/>
                                        <p:tgtEl>
                                          <p:spTgt spid="615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150">
                                            <p:txEl>
                                              <p:pRg st="1" end="1"/>
                                            </p:txEl>
                                          </p:spTgt>
                                        </p:tgtEl>
                                        <p:attrNameLst>
                                          <p:attrName>style.visibility</p:attrName>
                                        </p:attrNameLst>
                                      </p:cBhvr>
                                      <p:to>
                                        <p:strVal val="visible"/>
                                      </p:to>
                                    </p:set>
                                    <p:animEffect transition="in" filter="dissolve">
                                      <p:cBhvr>
                                        <p:cTn id="17" dur="500"/>
                                        <p:tgtEl>
                                          <p:spTgt spid="615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151">
                                            <p:txEl>
                                              <p:pRg st="0" end="0"/>
                                            </p:txEl>
                                          </p:spTgt>
                                        </p:tgtEl>
                                        <p:attrNameLst>
                                          <p:attrName>style.visibility</p:attrName>
                                        </p:attrNameLst>
                                      </p:cBhvr>
                                      <p:to>
                                        <p:strVal val="visible"/>
                                      </p:to>
                                    </p:set>
                                    <p:animEffect transition="in" filter="dissolve">
                                      <p:cBhvr>
                                        <p:cTn id="22" dur="500"/>
                                        <p:tgtEl>
                                          <p:spTgt spid="6151">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52"/>
                                        </p:tgtEl>
                                        <p:attrNameLst>
                                          <p:attrName>style.visibility</p:attrName>
                                        </p:attrNameLst>
                                      </p:cBhvr>
                                      <p:to>
                                        <p:strVal val="visible"/>
                                      </p:to>
                                    </p:set>
                                    <p:animEffect transition="in" filter="dissolve">
                                      <p:cBhvr>
                                        <p:cTn id="27"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p:cNvSpPr>
            <a:spLocks noChangeArrowheads="1"/>
          </p:cNvSpPr>
          <p:nvPr/>
        </p:nvSpPr>
        <p:spPr bwMode="auto">
          <a:xfrm>
            <a:off x="-1104900" y="117475"/>
            <a:ext cx="4705351" cy="647700"/>
          </a:xfrm>
          <a:prstGeom prst="roundRect">
            <a:avLst>
              <a:gd name="adj" fmla="val 16667"/>
            </a:avLst>
          </a:prstGeom>
          <a:solidFill>
            <a:srgbClr val="0000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GB" sz="38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Segoe Print" pitchFamily="2" charset="0"/>
                <a:ea typeface="+mn-ea"/>
                <a:cs typeface="+mn-cs"/>
              </a:rPr>
              <a:t>Politician</a:t>
            </a:r>
          </a:p>
        </p:txBody>
      </p:sp>
      <p:pic>
        <p:nvPicPr>
          <p:cNvPr id="7173" name="Picture 5" descr="ADOLF-HIT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4834" y="908050"/>
            <a:ext cx="46863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6"/>
          <p:cNvSpPr txBox="1">
            <a:spLocks noChangeArrowheads="1"/>
          </p:cNvSpPr>
          <p:nvPr/>
        </p:nvSpPr>
        <p:spPr bwMode="auto">
          <a:xfrm>
            <a:off x="143934" y="836613"/>
            <a:ext cx="72009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ndara" pitchFamily="34" charset="0"/>
                <a:ea typeface="+mn-ea"/>
                <a:cs typeface="Arial" charset="0"/>
              </a:rPr>
              <a:t>Hitler stayed in the army after the war as a spy. One political group that he spied on weren’t dangerous – they had few members &amp; funds of only 7.5 marks – about £4. They were called the German Worker’s Party.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ndara" pitchFamily="34" charset="0"/>
                <a:ea typeface="+mn-ea"/>
                <a:cs typeface="Arial" charset="0"/>
              </a:rPr>
              <a:t>Hitler liked their ideas &amp; became a member of the German Worker’s Party. He made speeches, wrote letters &amp; expressed his ideas. Hitler spoke passionately about Germany’s need for a strong leader who would get revenge for Germany losing the war. By 1921 Hitler was in charge of the group &amp; changed their name to the Nazi Party. </a:t>
            </a:r>
          </a:p>
        </p:txBody>
      </p:sp>
      <p:pic>
        <p:nvPicPr>
          <p:cNvPr id="7175" name="Picture 7" descr="nazi-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185" y="5084764"/>
            <a:ext cx="3839633"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 Box 8"/>
          <p:cNvSpPr txBox="1">
            <a:spLocks noChangeArrowheads="1"/>
          </p:cNvSpPr>
          <p:nvPr/>
        </p:nvSpPr>
        <p:spPr bwMode="auto">
          <a:xfrm>
            <a:off x="4271433" y="5294314"/>
            <a:ext cx="7681384"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dirty="0">
                <a:ln>
                  <a:noFill/>
                </a:ln>
                <a:solidFill>
                  <a:prstClr val="white"/>
                </a:solidFill>
                <a:effectLst/>
                <a:uLnTx/>
                <a:uFillTx/>
                <a:latin typeface="Candara" pitchFamily="34" charset="0"/>
                <a:ea typeface="+mn-ea"/>
                <a:cs typeface="Arial" charset="0"/>
              </a:rPr>
              <a:t>Soon Hitler made the </a:t>
            </a:r>
            <a:r>
              <a:rPr kumimoji="0" lang="en-GB" sz="2100" b="1" i="0" u="sng" strike="noStrike" kern="1200" cap="none" spc="0" normalizeH="0" baseline="0" noProof="0" dirty="0">
                <a:ln>
                  <a:noFill/>
                </a:ln>
                <a:solidFill>
                  <a:prstClr val="white"/>
                </a:solidFill>
                <a:effectLst/>
                <a:uLnTx/>
                <a:uFillTx/>
                <a:latin typeface="Candara" pitchFamily="34" charset="0"/>
                <a:ea typeface="+mn-ea"/>
                <a:cs typeface="Arial" charset="0"/>
              </a:rPr>
              <a:t>swastika</a:t>
            </a:r>
            <a:r>
              <a:rPr kumimoji="0" lang="en-GB" sz="2100" b="0" i="0" u="none" strike="noStrike" kern="1200" cap="none" spc="0" normalizeH="0" baseline="0" noProof="0" dirty="0">
                <a:ln>
                  <a:noFill/>
                </a:ln>
                <a:solidFill>
                  <a:prstClr val="white"/>
                </a:solidFill>
                <a:effectLst/>
                <a:uLnTx/>
                <a:uFillTx/>
                <a:latin typeface="Candara" pitchFamily="34" charset="0"/>
                <a:ea typeface="+mn-ea"/>
                <a:cs typeface="Arial" charset="0"/>
              </a:rPr>
              <a:t> the symbol of the Nazis and used </a:t>
            </a:r>
            <a:r>
              <a:rPr kumimoji="0" lang="en-GB" sz="2100" b="1" i="0" u="sng" strike="noStrike" kern="1200" cap="none" spc="0" normalizeH="0" baseline="0" noProof="0" dirty="0">
                <a:ln>
                  <a:noFill/>
                </a:ln>
                <a:solidFill>
                  <a:prstClr val="white"/>
                </a:solidFill>
                <a:effectLst/>
                <a:uLnTx/>
                <a:uFillTx/>
                <a:latin typeface="Candara" pitchFamily="34" charset="0"/>
                <a:ea typeface="+mn-ea"/>
                <a:cs typeface="Arial" charset="0"/>
              </a:rPr>
              <a:t>brown shirted ‘storm troopers’</a:t>
            </a:r>
            <a:r>
              <a:rPr kumimoji="0" lang="en-GB" sz="2100" b="0" i="0" u="none" strike="noStrike" kern="1200" cap="none" spc="0" normalizeH="0" baseline="0" noProof="0" dirty="0">
                <a:ln>
                  <a:noFill/>
                </a:ln>
                <a:solidFill>
                  <a:prstClr val="white"/>
                </a:solidFill>
                <a:effectLst/>
                <a:uLnTx/>
                <a:uFillTx/>
                <a:latin typeface="Candara" pitchFamily="34" charset="0"/>
                <a:ea typeface="+mn-ea"/>
                <a:cs typeface="Arial" charset="0"/>
              </a:rPr>
              <a:t> to beat up people who disagreed with him when he made speeches. </a:t>
            </a:r>
          </a:p>
        </p:txBody>
      </p:sp>
      <p:sp>
        <p:nvSpPr>
          <p:cNvPr id="7177" name="Line 9"/>
          <p:cNvSpPr>
            <a:spLocks noChangeShapeType="1"/>
          </p:cNvSpPr>
          <p:nvPr/>
        </p:nvSpPr>
        <p:spPr bwMode="auto">
          <a:xfrm flipH="1">
            <a:off x="4271433" y="5300663"/>
            <a:ext cx="460798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7178" name="Line 10"/>
          <p:cNvSpPr>
            <a:spLocks noChangeShapeType="1"/>
          </p:cNvSpPr>
          <p:nvPr/>
        </p:nvSpPr>
        <p:spPr bwMode="auto">
          <a:xfrm flipV="1">
            <a:off x="11857567" y="5157788"/>
            <a:ext cx="0" cy="792162"/>
          </a:xfrm>
          <a:prstGeom prst="line">
            <a:avLst/>
          </a:prstGeom>
          <a:noFill/>
          <a:ln w="3810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7079778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ipe(left)">
                                      <p:cBhvr>
                                        <p:cTn id="7" dur="2000"/>
                                        <p:tgtEl>
                                          <p:spTgt spid="71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74">
                                            <p:txEl>
                                              <p:pRg st="0" end="0"/>
                                            </p:txEl>
                                          </p:spTgt>
                                        </p:tgtEl>
                                        <p:attrNameLst>
                                          <p:attrName>style.visibility</p:attrName>
                                        </p:attrNameLst>
                                      </p:cBhvr>
                                      <p:to>
                                        <p:strVal val="visible"/>
                                      </p:to>
                                    </p:set>
                                    <p:animEffect transition="in" filter="dissolve">
                                      <p:cBhvr>
                                        <p:cTn id="12" dur="500"/>
                                        <p:tgtEl>
                                          <p:spTgt spid="717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Effect transition="in" filter="dissolve">
                                      <p:cBhvr>
                                        <p:cTn id="17" dur="500"/>
                                        <p:tgtEl>
                                          <p:spTgt spid="717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176">
                                            <p:txEl>
                                              <p:pRg st="0" end="0"/>
                                            </p:txEl>
                                          </p:spTgt>
                                        </p:tgtEl>
                                        <p:attrNameLst>
                                          <p:attrName>style.visibility</p:attrName>
                                        </p:attrNameLst>
                                      </p:cBhvr>
                                      <p:to>
                                        <p:strVal val="visible"/>
                                      </p:to>
                                    </p:set>
                                    <p:animEffect transition="in" filter="dissolve">
                                      <p:cBhvr>
                                        <p:cTn id="22" dur="500"/>
                                        <p:tgtEl>
                                          <p:spTgt spid="7176">
                                            <p:txEl>
                                              <p:pRg st="0" end="0"/>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7175"/>
                                        </p:tgtEl>
                                        <p:attrNameLst>
                                          <p:attrName>style.visibility</p:attrName>
                                        </p:attrNameLst>
                                      </p:cBhvr>
                                      <p:to>
                                        <p:strVal val="visible"/>
                                      </p:to>
                                    </p:set>
                                    <p:animEffect transition="in" filter="dissolve">
                                      <p:cBhvr>
                                        <p:cTn id="25" dur="500"/>
                                        <p:tgtEl>
                                          <p:spTgt spid="717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7177"/>
                                        </p:tgtEl>
                                        <p:attrNameLst>
                                          <p:attrName>style.visibility</p:attrName>
                                        </p:attrNameLst>
                                      </p:cBhvr>
                                      <p:to>
                                        <p:strVal val="visible"/>
                                      </p:to>
                                    </p:set>
                                    <p:animEffect transition="in" filter="dissolve">
                                      <p:cBhvr>
                                        <p:cTn id="28" dur="500"/>
                                        <p:tgtEl>
                                          <p:spTgt spid="7177"/>
                                        </p:tgtEl>
                                      </p:cBhvr>
                                    </p:animEffect>
                                  </p:childTnLst>
                                </p:cTn>
                              </p:par>
                              <p:par>
                                <p:cTn id="29" presetID="9" presetClass="entr" presetSubtype="0" fill="hold" nodeType="withEffect">
                                  <p:stCondLst>
                                    <p:cond delay="0"/>
                                  </p:stCondLst>
                                  <p:childTnLst>
                                    <p:set>
                                      <p:cBhvr>
                                        <p:cTn id="30" dur="1" fill="hold">
                                          <p:stCondLst>
                                            <p:cond delay="0"/>
                                          </p:stCondLst>
                                        </p:cTn>
                                        <p:tgtEl>
                                          <p:spTgt spid="7173"/>
                                        </p:tgtEl>
                                        <p:attrNameLst>
                                          <p:attrName>style.visibility</p:attrName>
                                        </p:attrNameLst>
                                      </p:cBhvr>
                                      <p:to>
                                        <p:strVal val="visible"/>
                                      </p:to>
                                    </p:set>
                                    <p:animEffect transition="in" filter="dissolve">
                                      <p:cBhvr>
                                        <p:cTn id="31" dur="500"/>
                                        <p:tgtEl>
                                          <p:spTgt spid="717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178"/>
                                        </p:tgtEl>
                                        <p:attrNameLst>
                                          <p:attrName>style.visibility</p:attrName>
                                        </p:attrNameLst>
                                      </p:cBhvr>
                                      <p:to>
                                        <p:strVal val="visible"/>
                                      </p:to>
                                    </p:set>
                                    <p:animEffect transition="in" filter="dissolve">
                                      <p:cBhvr>
                                        <p:cTn id="34" dur="5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7" grpId="0" animBg="1"/>
      <p:bldP spid="71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AFD0-4E8C-4C80-9662-29A4D388638E}"/>
              </a:ext>
            </a:extLst>
          </p:cNvPr>
          <p:cNvSpPr>
            <a:spLocks noGrp="1"/>
          </p:cNvSpPr>
          <p:nvPr>
            <p:ph type="title"/>
          </p:nvPr>
        </p:nvSpPr>
        <p:spPr>
          <a:xfrm>
            <a:off x="559221" y="203508"/>
            <a:ext cx="9404723" cy="839053"/>
          </a:xfrm>
        </p:spPr>
        <p:txBody>
          <a:bodyPr/>
          <a:lstStyle/>
          <a:p>
            <a:r>
              <a:rPr lang="en-GB" dirty="0"/>
              <a:t>The National Socialist Program</a:t>
            </a:r>
          </a:p>
        </p:txBody>
      </p:sp>
      <p:sp>
        <p:nvSpPr>
          <p:cNvPr id="3" name="Content Placeholder 2">
            <a:extLst>
              <a:ext uri="{FF2B5EF4-FFF2-40B4-BE49-F238E27FC236}">
                <a16:creationId xmlns:a16="http://schemas.microsoft.com/office/drawing/2014/main" id="{BDCE9AA8-BAF8-45FF-AC95-496E600089AE}"/>
              </a:ext>
            </a:extLst>
          </p:cNvPr>
          <p:cNvSpPr>
            <a:spLocks noGrp="1"/>
          </p:cNvSpPr>
          <p:nvPr>
            <p:ph idx="1"/>
          </p:nvPr>
        </p:nvSpPr>
        <p:spPr>
          <a:xfrm>
            <a:off x="138982" y="975081"/>
            <a:ext cx="7735889" cy="5566229"/>
          </a:xfrm>
        </p:spPr>
        <p:txBody>
          <a:bodyPr>
            <a:normAutofit fontScale="85000" lnSpcReduction="20000"/>
          </a:bodyPr>
          <a:lstStyle/>
          <a:p>
            <a:r>
              <a:rPr lang="en-GB" dirty="0"/>
              <a:t>Hitler was a quick mover in the world of politics after joining the small German Worker’s Party. Noted for his passionate and fiery speeches, quickly he found himself promoted to Chief Political Officer of the party and in charge of its propaganda</a:t>
            </a:r>
          </a:p>
          <a:p>
            <a:r>
              <a:rPr lang="en-GB" dirty="0"/>
              <a:t>With Hitler increasingly </a:t>
            </a:r>
            <a:r>
              <a:rPr lang="en-GB" i="1" dirty="0">
                <a:effectLst>
                  <a:outerShdw blurRad="38100" dist="38100" dir="2700000" algn="tl">
                    <a:srgbClr val="000000">
                      <a:alpha val="43137"/>
                    </a:srgbClr>
                  </a:outerShdw>
                </a:effectLst>
              </a:rPr>
              <a:t>becoming the party </a:t>
            </a:r>
            <a:r>
              <a:rPr lang="en-GB" dirty="0"/>
              <a:t>in 1920 the party renamed itself the National Socialist German Workers Party (Nazi) and announced its 25 Point Programme which formed the foundation of Nazi ideology and ambition.</a:t>
            </a:r>
          </a:p>
          <a:p>
            <a:endParaRPr lang="en-GB" dirty="0"/>
          </a:p>
          <a:p>
            <a:r>
              <a:rPr lang="en-GB" dirty="0"/>
              <a:t>You have each been provided with a copy. Carefully read through each point.</a:t>
            </a:r>
          </a:p>
          <a:p>
            <a:r>
              <a:rPr lang="en-GB" dirty="0"/>
              <a:t>Why might these aims have appealed to the German population of 1920? Are there any aims which would have upset people? </a:t>
            </a:r>
            <a:r>
              <a:rPr lang="en-GB" sz="2400" b="1" i="1" dirty="0">
                <a:latin typeface="Wide Latin" panose="020A0A07050505020404" pitchFamily="18" charset="77"/>
              </a:rPr>
              <a:t>Choose 5 each!</a:t>
            </a:r>
          </a:p>
          <a:p>
            <a:r>
              <a:rPr lang="en-GB" dirty="0"/>
              <a:t>For each aim categorise it under the following headings:</a:t>
            </a:r>
          </a:p>
          <a:p>
            <a:pPr lvl="1"/>
            <a:r>
              <a:rPr lang="en-GB" dirty="0"/>
              <a:t>Political</a:t>
            </a:r>
          </a:p>
          <a:p>
            <a:pPr lvl="1"/>
            <a:r>
              <a:rPr lang="en-GB" dirty="0"/>
              <a:t>Economic</a:t>
            </a:r>
          </a:p>
          <a:p>
            <a:pPr lvl="1"/>
            <a:r>
              <a:rPr lang="en-GB" dirty="0"/>
              <a:t>Foreign Policy</a:t>
            </a:r>
          </a:p>
          <a:p>
            <a:pPr lvl="1"/>
            <a:r>
              <a:rPr lang="en-GB" dirty="0"/>
              <a:t>Social / Cultural</a:t>
            </a:r>
          </a:p>
        </p:txBody>
      </p:sp>
      <p:pic>
        <p:nvPicPr>
          <p:cNvPr id="4" name="Picture 3">
            <a:hlinkClick r:id="rId2"/>
            <a:extLst>
              <a:ext uri="{FF2B5EF4-FFF2-40B4-BE49-F238E27FC236}">
                <a16:creationId xmlns:a16="http://schemas.microsoft.com/office/drawing/2014/main" id="{5D338B57-56BB-425C-B4B9-641C011237CC}"/>
              </a:ext>
            </a:extLst>
          </p:cNvPr>
          <p:cNvPicPr>
            <a:picLocks noChangeAspect="1"/>
          </p:cNvPicPr>
          <p:nvPr/>
        </p:nvPicPr>
        <p:blipFill>
          <a:blip r:embed="rId3"/>
          <a:stretch>
            <a:fillRect/>
          </a:stretch>
        </p:blipFill>
        <p:spPr>
          <a:xfrm>
            <a:off x="8069943" y="1656787"/>
            <a:ext cx="3788003" cy="4251586"/>
          </a:xfrm>
          <a:prstGeom prst="rect">
            <a:avLst/>
          </a:prstGeom>
        </p:spPr>
      </p:pic>
    </p:spTree>
    <p:extLst>
      <p:ext uri="{BB962C8B-B14F-4D97-AF65-F5344CB8AC3E}">
        <p14:creationId xmlns:p14="http://schemas.microsoft.com/office/powerpoint/2010/main" val="7907777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adolf hitler 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714"/>
          <a:stretch/>
        </p:blipFill>
        <p:spPr bwMode="auto">
          <a:xfrm>
            <a:off x="4596207" y="3581266"/>
            <a:ext cx="2712936" cy="32767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1921" y="15502"/>
            <a:ext cx="102443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white"/>
                </a:solidFill>
                <a:effectLst/>
                <a:uLnTx/>
                <a:uFillTx/>
                <a:latin typeface="Candara" pitchFamily="34" charset="0"/>
                <a:ea typeface="+mn-ea"/>
                <a:cs typeface="+mn-cs"/>
              </a:rPr>
              <a:t>Hitler’s Personal Appeal</a:t>
            </a:r>
          </a:p>
        </p:txBody>
      </p:sp>
      <p:sp>
        <p:nvSpPr>
          <p:cNvPr id="3" name="Rectangle 2"/>
          <p:cNvSpPr/>
          <p:nvPr/>
        </p:nvSpPr>
        <p:spPr>
          <a:xfrm>
            <a:off x="170481" y="5377912"/>
            <a:ext cx="4277533"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Hitler joined the NSDAP in 1919 and by 1921 he was their leader. Support for the nationalist party depended upon popular support.</a:t>
            </a:r>
          </a:p>
        </p:txBody>
      </p:sp>
      <p:sp>
        <p:nvSpPr>
          <p:cNvPr id="5" name="Rectangle 4"/>
          <p:cNvSpPr/>
          <p:nvPr/>
        </p:nvSpPr>
        <p:spPr>
          <a:xfrm>
            <a:off x="402957" y="3871281"/>
            <a:ext cx="4556498"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Hitler was a great speaker since he rehearsed his speeches and knew had to build up the tension as he spoke. He was passionate and persuasive.</a:t>
            </a:r>
          </a:p>
        </p:txBody>
      </p:sp>
      <p:sp>
        <p:nvSpPr>
          <p:cNvPr id="6" name="Rectangle 5"/>
          <p:cNvSpPr/>
          <p:nvPr/>
        </p:nvSpPr>
        <p:spPr>
          <a:xfrm>
            <a:off x="681922" y="2836189"/>
            <a:ext cx="4708906" cy="893025"/>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Hitler ensured that he practiced his arm gestures, his glances and hand movements.</a:t>
            </a:r>
          </a:p>
        </p:txBody>
      </p:sp>
      <p:sp>
        <p:nvSpPr>
          <p:cNvPr id="7" name="Rectangle 6"/>
          <p:cNvSpPr/>
          <p:nvPr/>
        </p:nvSpPr>
        <p:spPr>
          <a:xfrm>
            <a:off x="1020307" y="1361269"/>
            <a:ext cx="4932368"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He made sure that photographs were taken of him at his speeches so that people could see how powerful and strong he was as a potential leader.</a:t>
            </a:r>
          </a:p>
        </p:txBody>
      </p:sp>
      <p:sp>
        <p:nvSpPr>
          <p:cNvPr id="8" name="Rectangle 7"/>
          <p:cNvSpPr/>
          <p:nvPr/>
        </p:nvSpPr>
        <p:spPr>
          <a:xfrm>
            <a:off x="7700074" y="5390826"/>
            <a:ext cx="4277533"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Getting his message across to people was vital – he was the star speaker on 31 different occasions between 1919-1920.</a:t>
            </a:r>
          </a:p>
        </p:txBody>
      </p:sp>
      <p:sp>
        <p:nvSpPr>
          <p:cNvPr id="9" name="Rectangle 8"/>
          <p:cNvSpPr/>
          <p:nvPr/>
        </p:nvSpPr>
        <p:spPr>
          <a:xfrm>
            <a:off x="7138666" y="3893818"/>
            <a:ext cx="4556498"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As Hitler’s popularity grew so did the membership of the NSDAP. It went from 1000 to 3000 people in one year. </a:t>
            </a:r>
          </a:p>
        </p:txBody>
      </p:sp>
      <p:sp>
        <p:nvSpPr>
          <p:cNvPr id="10" name="Rectangle 9"/>
          <p:cNvSpPr/>
          <p:nvPr/>
        </p:nvSpPr>
        <p:spPr>
          <a:xfrm>
            <a:off x="6863168" y="2455057"/>
            <a:ext cx="4556498" cy="1348352"/>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Hitler was not the only member of the NSDAP but it was clear to everybody that he was the main reason why people were joining the political party.</a:t>
            </a:r>
          </a:p>
        </p:txBody>
      </p:sp>
      <p:sp>
        <p:nvSpPr>
          <p:cNvPr id="11" name="Rectangle 10"/>
          <p:cNvSpPr/>
          <p:nvPr/>
        </p:nvSpPr>
        <p:spPr>
          <a:xfrm>
            <a:off x="6243232" y="1469755"/>
            <a:ext cx="4708906" cy="893025"/>
          </a:xfrm>
          <a:prstGeom prst="rect">
            <a:avLst/>
          </a:prstGeom>
          <a:solidFill>
            <a:srgbClr val="B4C7E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entury Gothic"/>
                <a:ea typeface="+mn-ea"/>
                <a:cs typeface="+mn-cs"/>
              </a:rPr>
              <a:t>Hitler was a driven person and used this drive to reorganise the NSDAP into a force to be reckoned with.</a:t>
            </a:r>
          </a:p>
        </p:txBody>
      </p:sp>
    </p:spTree>
    <p:extLst>
      <p:ext uri="{BB962C8B-B14F-4D97-AF65-F5344CB8AC3E}">
        <p14:creationId xmlns:p14="http://schemas.microsoft.com/office/powerpoint/2010/main" val="422937726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158" y="189247"/>
            <a:ext cx="10202703" cy="1400530"/>
          </a:xfrm>
        </p:spPr>
        <p:txBody>
          <a:bodyPr/>
          <a:lstStyle/>
          <a:p>
            <a:pPr algn="just"/>
            <a:r>
              <a:rPr lang="en-GB" b="1" dirty="0">
                <a:solidFill>
                  <a:schemeClr val="tx1"/>
                </a:solidFill>
                <a:latin typeface="Candara" pitchFamily="34" charset="0"/>
              </a:rPr>
              <a:t>How did Hitler develop the Nazi Party?</a:t>
            </a:r>
          </a:p>
        </p:txBody>
      </p:sp>
      <p:sp>
        <p:nvSpPr>
          <p:cNvPr id="3" name="Content Placeholder 2"/>
          <p:cNvSpPr>
            <a:spLocks noGrp="1"/>
          </p:cNvSpPr>
          <p:nvPr>
            <p:ph idx="1"/>
          </p:nvPr>
        </p:nvSpPr>
        <p:spPr>
          <a:xfrm>
            <a:off x="266404" y="1308999"/>
            <a:ext cx="11636294" cy="5262282"/>
          </a:xfrm>
        </p:spPr>
        <p:txBody>
          <a:bodyPr>
            <a:normAutofit/>
          </a:bodyPr>
          <a:lstStyle/>
          <a:p>
            <a:r>
              <a:rPr lang="en-GB" sz="2400" dirty="0">
                <a:latin typeface="Candara" pitchFamily="34" charset="0"/>
              </a:rPr>
              <a:t>In order to became a strong contender for power Hitler needed to reorganise the NSDAP.</a:t>
            </a:r>
          </a:p>
          <a:p>
            <a:r>
              <a:rPr lang="en-GB" sz="2400" dirty="0">
                <a:latin typeface="Candara" pitchFamily="34" charset="0"/>
              </a:rPr>
              <a:t>Jan 1920 – new political headquarters set up in Munich, meetings better organised and Party membership and funding rose.</a:t>
            </a:r>
          </a:p>
          <a:p>
            <a:r>
              <a:rPr lang="en-GB" sz="2400" dirty="0">
                <a:latin typeface="Candara" pitchFamily="34" charset="0"/>
              </a:rPr>
              <a:t>Hitler changed the name to National Socialist German Worker’s Party (Nazi Party).</a:t>
            </a:r>
          </a:p>
          <a:p>
            <a:r>
              <a:rPr lang="en-GB" sz="2400" dirty="0">
                <a:latin typeface="Candara" pitchFamily="34" charset="0"/>
              </a:rPr>
              <a:t>Hitler changed the party image – swastika, uniform, one armed military salute – it now stood out in Germany.</a:t>
            </a:r>
          </a:p>
          <a:p>
            <a:r>
              <a:rPr lang="en-GB" sz="2400" dirty="0">
                <a:latin typeface="Candara" pitchFamily="34" charset="0"/>
              </a:rPr>
              <a:t>Dec 1920 – the Nazis now had enough funding to spread their political ideas in a newspaper – People’s Observer. It cost 180,000 marks and had 11,000 copies which later rose to 17,000.</a:t>
            </a:r>
          </a:p>
          <a:p>
            <a:r>
              <a:rPr lang="en-GB" sz="2400" dirty="0">
                <a:latin typeface="Candara" pitchFamily="34" charset="0"/>
              </a:rPr>
              <a:t>By July 1921 Hitler was now the leader supported by Rudolf Hess, Hermann Goering, Julius </a:t>
            </a:r>
            <a:r>
              <a:rPr lang="en-GB" sz="2400" dirty="0" err="1">
                <a:latin typeface="Candara" pitchFamily="34" charset="0"/>
              </a:rPr>
              <a:t>Streicher</a:t>
            </a:r>
            <a:r>
              <a:rPr lang="en-GB" sz="2400" dirty="0">
                <a:latin typeface="Candara" pitchFamily="34" charset="0"/>
              </a:rPr>
              <a:t> and Ernst Rohm.</a:t>
            </a:r>
          </a:p>
          <a:p>
            <a:endParaRPr lang="en-GB" sz="2400" dirty="0">
              <a:latin typeface="Candara" pitchFamily="34" charset="0"/>
            </a:endParaRPr>
          </a:p>
        </p:txBody>
      </p:sp>
    </p:spTree>
    <p:extLst>
      <p:ext uri="{BB962C8B-B14F-4D97-AF65-F5344CB8AC3E}">
        <p14:creationId xmlns:p14="http://schemas.microsoft.com/office/powerpoint/2010/main" val="17772493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Tuesday, 12 January 2021</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32991"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Munich Putsch and Lean Years – 1923-1929</a:t>
            </a:r>
          </a:p>
        </p:txBody>
      </p:sp>
      <p:sp>
        <p:nvSpPr>
          <p:cNvPr id="9" name="Text Box 4"/>
          <p:cNvSpPr txBox="1">
            <a:spLocks noChangeArrowheads="1"/>
          </p:cNvSpPr>
          <p:nvPr/>
        </p:nvSpPr>
        <p:spPr bwMode="auto">
          <a:xfrm>
            <a:off x="945398" y="1669619"/>
            <a:ext cx="10352866" cy="3539430"/>
          </a:xfrm>
          <a:prstGeom prst="rect">
            <a:avLst/>
          </a:prstGeom>
          <a:solidFill>
            <a:srgbClr val="B4C7E7"/>
          </a:solidFill>
          <a:ln>
            <a:solidFill>
              <a:srgbClr val="002060"/>
            </a:solid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GB" sz="3200" dirty="0">
                <a:solidFill>
                  <a:schemeClr val="bg2"/>
                </a:solidFill>
                <a:latin typeface="Candara" pitchFamily="34" charset="0"/>
              </a:rPr>
              <a:t>“Instead of an armed coup, we shall have to hold our noses and enter the Reichstag. If outvoting them takes longer than outshooting them, at least the result will be guaranteed… sooner or later we shall have a majority and, after that- Germany!”</a:t>
            </a:r>
          </a:p>
          <a:p>
            <a:pPr algn="just" eaLnBrk="1" hangingPunct="1"/>
            <a:endParaRPr lang="en-GB" sz="2800" dirty="0">
              <a:solidFill>
                <a:schemeClr val="bg2"/>
              </a:solidFill>
              <a:latin typeface="Candara" pitchFamily="34" charset="0"/>
            </a:endParaRPr>
          </a:p>
          <a:p>
            <a:pPr algn="just" eaLnBrk="1" hangingPunct="1"/>
            <a:r>
              <a:rPr lang="en-GB" sz="3200" dirty="0">
                <a:solidFill>
                  <a:schemeClr val="bg2"/>
                </a:solidFill>
                <a:latin typeface="Candara" pitchFamily="34" charset="0"/>
              </a:rPr>
              <a:t>Adolf Hitler - Feb 26 1925</a:t>
            </a:r>
          </a:p>
        </p:txBody>
      </p:sp>
      <p:sp>
        <p:nvSpPr>
          <p:cNvPr id="2" name="Rectangle 1"/>
          <p:cNvSpPr/>
          <p:nvPr/>
        </p:nvSpPr>
        <p:spPr>
          <a:xfrm>
            <a:off x="945398" y="5377912"/>
            <a:ext cx="10352866" cy="1177871"/>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b="1" dirty="0">
                <a:solidFill>
                  <a:schemeClr val="bg2"/>
                </a:solidFill>
                <a:latin typeface="Candara" pitchFamily="34" charset="0"/>
              </a:rPr>
              <a:t>Question:</a:t>
            </a:r>
          </a:p>
          <a:p>
            <a:pPr algn="just"/>
            <a:endParaRPr lang="en-GB" dirty="0">
              <a:solidFill>
                <a:schemeClr val="bg2"/>
              </a:solidFill>
              <a:latin typeface="Candara" pitchFamily="34" charset="0"/>
            </a:endParaRPr>
          </a:p>
          <a:p>
            <a:pPr algn="just"/>
            <a:r>
              <a:rPr lang="en-GB" dirty="0">
                <a:solidFill>
                  <a:schemeClr val="bg2"/>
                </a:solidFill>
                <a:latin typeface="Candara" pitchFamily="34" charset="0"/>
              </a:rPr>
              <a:t>What do you think that the Nazi Party did in Germany from reading this statement above from Adolf Hitler?</a:t>
            </a:r>
          </a:p>
        </p:txBody>
      </p:sp>
    </p:spTree>
    <p:extLst>
      <p:ext uri="{BB962C8B-B14F-4D97-AF65-F5344CB8AC3E}">
        <p14:creationId xmlns:p14="http://schemas.microsoft.com/office/powerpoint/2010/main" val="18884499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1434" y="-152166"/>
            <a:ext cx="11449195" cy="1359793"/>
          </a:xfrm>
        </p:spPr>
        <p:txBody>
          <a:bodyPr/>
          <a:lstStyle/>
          <a:p>
            <a:pPr algn="ctr"/>
            <a:r>
              <a:rPr lang="en-GB" sz="3200" b="1" u="sng" dirty="0">
                <a:solidFill>
                  <a:schemeClr val="tx1"/>
                </a:solidFill>
              </a:rPr>
              <a:t>Munich Putsch and Lean Years – 1923-1929</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92500" lnSpcReduction="2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develop an understanding of the causes of the increase in popularity of the Nazi party.</a:t>
            </a:r>
          </a:p>
          <a:p>
            <a:pPr marL="342900" indent="-342900" algn="just">
              <a:buFont typeface="Arial" pitchFamily="34" charset="0"/>
              <a:buChar char="•"/>
            </a:pPr>
            <a:r>
              <a:rPr lang="en-GB" sz="2400" dirty="0">
                <a:solidFill>
                  <a:srgbClr val="002060"/>
                </a:solidFill>
                <a:latin typeface="Century Gothic" pitchFamily="34" charset="0"/>
              </a:rPr>
              <a:t>Most students will understand the consequences of the </a:t>
            </a:r>
            <a:r>
              <a:rPr lang="en-GB" sz="2400" dirty="0" err="1">
                <a:solidFill>
                  <a:srgbClr val="002060"/>
                </a:solidFill>
                <a:latin typeface="Century Gothic" pitchFamily="34" charset="0"/>
              </a:rPr>
              <a:t>munich</a:t>
            </a:r>
            <a:r>
              <a:rPr lang="en-GB" sz="2400" dirty="0">
                <a:solidFill>
                  <a:srgbClr val="002060"/>
                </a:solidFill>
                <a:latin typeface="Century Gothic" pitchFamily="34" charset="0"/>
              </a:rPr>
              <a:t> putsch in 1923.</a:t>
            </a:r>
          </a:p>
          <a:p>
            <a:pPr marL="342900" indent="-342900" algn="just">
              <a:buFont typeface="Arial" pitchFamily="34" charset="0"/>
              <a:buChar char="•"/>
            </a:pPr>
            <a:r>
              <a:rPr lang="en-GB" sz="2400" dirty="0">
                <a:solidFill>
                  <a:srgbClr val="002060"/>
                </a:solidFill>
                <a:latin typeface="Century Gothic" pitchFamily="34" charset="0"/>
              </a:rPr>
              <a:t>Some students will learn about the lean years of the </a:t>
            </a:r>
            <a:r>
              <a:rPr lang="en-GB" sz="2400" dirty="0" err="1">
                <a:solidFill>
                  <a:srgbClr val="002060"/>
                </a:solidFill>
                <a:latin typeface="Century Gothic" pitchFamily="34" charset="0"/>
              </a:rPr>
              <a:t>nazi</a:t>
            </a:r>
            <a:r>
              <a:rPr lang="en-GB" sz="2400" dirty="0">
                <a:solidFill>
                  <a:srgbClr val="002060"/>
                </a:solidFill>
                <a:latin typeface="Century Gothic" pitchFamily="34" charset="0"/>
              </a:rPr>
              <a:t> party and the reason for limited support at that time.</a:t>
            </a: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Tuesday, 12 January 2021</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putsch, totalitarianism, interpretation</a:t>
            </a:r>
          </a:p>
          <a:p>
            <a:r>
              <a:rPr lang="en-GB" dirty="0">
                <a:solidFill>
                  <a:srgbClr val="002060"/>
                </a:solidFill>
              </a:rPr>
              <a:t>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Starter task (2016(2)):</a:t>
            </a:r>
          </a:p>
          <a:p>
            <a:r>
              <a:rPr lang="en-GB" sz="2400" b="1" dirty="0">
                <a:solidFill>
                  <a:schemeClr val="bg2">
                    <a:lumMod val="75000"/>
                  </a:schemeClr>
                </a:solidFill>
              </a:rPr>
              <a:t> </a:t>
            </a:r>
            <a:r>
              <a:rPr lang="en-US" sz="2400" b="1" dirty="0">
                <a:solidFill>
                  <a:schemeClr val="bg2">
                    <a:lumMod val="75000"/>
                  </a:schemeClr>
                </a:solidFill>
              </a:rPr>
              <a:t>Why were the 1920s a period of cultural achievement for Germany? [6] </a:t>
            </a:r>
          </a:p>
          <a:p>
            <a:endParaRPr lang="en-GB" dirty="0">
              <a:solidFill>
                <a:srgbClr val="002060"/>
              </a:solidFill>
            </a:endParaRPr>
          </a:p>
          <a:p>
            <a:endParaRPr lang="en-GB" b="1" dirty="0">
              <a:solidFill>
                <a:srgbClr val="002060"/>
              </a:solidFill>
            </a:endParaRPr>
          </a:p>
        </p:txBody>
      </p:sp>
      <p:pic>
        <p:nvPicPr>
          <p:cNvPr id="6" name="Picture 5">
            <a:extLst>
              <a:ext uri="{FF2B5EF4-FFF2-40B4-BE49-F238E27FC236}">
                <a16:creationId xmlns:a16="http://schemas.microsoft.com/office/drawing/2014/main" id="{4339F21F-A843-0848-894B-8CBF3E976D1A}"/>
              </a:ext>
            </a:extLst>
          </p:cNvPr>
          <p:cNvPicPr>
            <a:picLocks noChangeAspect="1"/>
          </p:cNvPicPr>
          <p:nvPr/>
        </p:nvPicPr>
        <p:blipFill>
          <a:blip r:embed="rId2"/>
          <a:stretch>
            <a:fillRect/>
          </a:stretch>
        </p:blipFill>
        <p:spPr>
          <a:xfrm rot="178677">
            <a:off x="1850571" y="970302"/>
            <a:ext cx="8277679" cy="5620997"/>
          </a:xfrm>
          <a:prstGeom prst="rect">
            <a:avLst/>
          </a:prstGeom>
        </p:spPr>
      </p:pic>
    </p:spTree>
    <p:extLst>
      <p:ext uri="{BB962C8B-B14F-4D97-AF65-F5344CB8AC3E}">
        <p14:creationId xmlns:p14="http://schemas.microsoft.com/office/powerpoint/2010/main" val="371681184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nodeType="clickEffect">
                                  <p:stCondLst>
                                    <p:cond delay="0"/>
                                  </p:stCondLst>
                                  <p:childTnLst>
                                    <p:anim calcmode="lin" valueType="num">
                                      <p:cBhvr>
                                        <p:cTn id="14" dur="1000"/>
                                        <p:tgtEl>
                                          <p:spTgt spid="6"/>
                                        </p:tgtEl>
                                        <p:attrNameLst>
                                          <p:attrName>ppt_w</p:attrName>
                                        </p:attrNameLst>
                                      </p:cBhvr>
                                      <p:tavLst>
                                        <p:tav tm="0">
                                          <p:val>
                                            <p:strVal val="ppt_w"/>
                                          </p:val>
                                        </p:tav>
                                        <p:tav tm="100000">
                                          <p:val>
                                            <p:fltVal val="0"/>
                                          </p:val>
                                        </p:tav>
                                      </p:tavLst>
                                    </p:anim>
                                    <p:anim calcmode="lin" valueType="num">
                                      <p:cBhvr>
                                        <p:cTn id="15" dur="1000"/>
                                        <p:tgtEl>
                                          <p:spTgt spid="6"/>
                                        </p:tgtEl>
                                        <p:attrNameLst>
                                          <p:attrName>ppt_h</p:attrName>
                                        </p:attrNameLst>
                                      </p:cBhvr>
                                      <p:tavLst>
                                        <p:tav tm="0">
                                          <p:val>
                                            <p:strVal val="ppt_h"/>
                                          </p:val>
                                        </p:tav>
                                        <p:tav tm="100000">
                                          <p:val>
                                            <p:fltVal val="0"/>
                                          </p:val>
                                        </p:tav>
                                      </p:tavLst>
                                    </p:anim>
                                    <p:anim calcmode="lin" valueType="num">
                                      <p:cBhvr>
                                        <p:cTn id="16" dur="1000"/>
                                        <p:tgtEl>
                                          <p:spTgt spid="6"/>
                                        </p:tgtEl>
                                        <p:attrNameLst>
                                          <p:attrName>style.rotation</p:attrName>
                                        </p:attrNameLst>
                                      </p:cBhvr>
                                      <p:tavLst>
                                        <p:tav tm="0">
                                          <p:val>
                                            <p:fltVal val="0"/>
                                          </p:val>
                                        </p:tav>
                                        <p:tav tm="100000">
                                          <p:val>
                                            <p:fltVal val="90"/>
                                          </p:val>
                                        </p:tav>
                                      </p:tavLst>
                                    </p:anim>
                                    <p:animEffect transition="out" filter="fade">
                                      <p:cBhvr>
                                        <p:cTn id="17" dur="1000"/>
                                        <p:tgtEl>
                                          <p:spTgt spid="6"/>
                                        </p:tgtEl>
                                      </p:cBhvr>
                                    </p:animEffect>
                                    <p:set>
                                      <p:cBhvr>
                                        <p:cTn id="18"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69" y="127254"/>
            <a:ext cx="9404723" cy="1400530"/>
          </a:xfrm>
        </p:spPr>
        <p:txBody>
          <a:bodyPr/>
          <a:lstStyle/>
          <a:p>
            <a:r>
              <a:rPr lang="en-GB" b="1" dirty="0">
                <a:solidFill>
                  <a:schemeClr val="tx1"/>
                </a:solidFill>
                <a:latin typeface="Candara" pitchFamily="34" charset="0"/>
              </a:rPr>
              <a:t>The SA - 1921</a:t>
            </a:r>
          </a:p>
        </p:txBody>
      </p:sp>
      <p:sp>
        <p:nvSpPr>
          <p:cNvPr id="3" name="Content Placeholder 2"/>
          <p:cNvSpPr>
            <a:spLocks noGrp="1"/>
          </p:cNvSpPr>
          <p:nvPr>
            <p:ph idx="1"/>
          </p:nvPr>
        </p:nvSpPr>
        <p:spPr>
          <a:xfrm>
            <a:off x="157916" y="906043"/>
            <a:ext cx="7947698" cy="5951957"/>
          </a:xfrm>
        </p:spPr>
        <p:txBody>
          <a:bodyPr>
            <a:normAutofit fontScale="92500"/>
          </a:bodyPr>
          <a:lstStyle/>
          <a:p>
            <a:pPr algn="just"/>
            <a:r>
              <a:rPr lang="en-GB" sz="2400" dirty="0">
                <a:latin typeface="Candara" pitchFamily="34" charset="0"/>
              </a:rPr>
              <a:t>Hitler set up a group within the Nazi Party which would protect his political meetings from rival attacks. They had a military look as well as giving discipline to the party. This group was known as the ‘</a:t>
            </a:r>
            <a:r>
              <a:rPr lang="en-GB" sz="2400" dirty="0" err="1">
                <a:latin typeface="Candara" pitchFamily="34" charset="0"/>
              </a:rPr>
              <a:t>stormtroopers</a:t>
            </a:r>
            <a:r>
              <a:rPr lang="en-GB" sz="2400" dirty="0">
                <a:latin typeface="Candara" pitchFamily="34" charset="0"/>
              </a:rPr>
              <a:t>’ (Sturm </a:t>
            </a:r>
            <a:r>
              <a:rPr lang="en-GB" sz="2400" dirty="0" err="1">
                <a:latin typeface="Candara" pitchFamily="34" charset="0"/>
              </a:rPr>
              <a:t>Abteilung</a:t>
            </a:r>
            <a:r>
              <a:rPr lang="en-GB" sz="2400" dirty="0">
                <a:latin typeface="Candara" pitchFamily="34" charset="0"/>
              </a:rPr>
              <a:t> – </a:t>
            </a:r>
            <a:r>
              <a:rPr lang="en-GB" sz="2400" b="1" u="sng" dirty="0">
                <a:latin typeface="Candara" pitchFamily="34" charset="0"/>
              </a:rPr>
              <a:t>SA</a:t>
            </a:r>
            <a:r>
              <a:rPr lang="en-GB" sz="2400" dirty="0">
                <a:latin typeface="Candara" pitchFamily="34" charset="0"/>
              </a:rPr>
              <a:t>) or ‘Brownshirts’.</a:t>
            </a:r>
          </a:p>
          <a:p>
            <a:pPr algn="just"/>
            <a:r>
              <a:rPr lang="en-GB" sz="2400" dirty="0">
                <a:latin typeface="Candara" pitchFamily="34" charset="0"/>
              </a:rPr>
              <a:t>Most members of the SA were ex soldiers unemployed since the end of WWI. As the SA grew, they went from simply protecting Hitler and Nazi meetings from opponents and started disrupting the meetings of rival political groups.</a:t>
            </a:r>
          </a:p>
          <a:p>
            <a:pPr algn="just"/>
            <a:r>
              <a:rPr lang="en-GB" sz="2400" dirty="0">
                <a:latin typeface="Candara" pitchFamily="34" charset="0"/>
              </a:rPr>
              <a:t>As the Nazis gained power democratically, the SA gained a reputation as an organised gang of thugs. This frightened and put many off joining the Nazi Party, but others were actually attracted by the organisation and discipline of a uniformed group.</a:t>
            </a:r>
          </a:p>
          <a:p>
            <a:pPr algn="just"/>
            <a:r>
              <a:rPr lang="en-GB" sz="2400" dirty="0">
                <a:latin typeface="Candara" pitchFamily="34" charset="0"/>
              </a:rPr>
              <a:t>They helped Hitler keep power when he took control of the Nazi Party completely in 1922.</a:t>
            </a:r>
          </a:p>
          <a:p>
            <a:endParaRPr lang="en-GB" dirty="0"/>
          </a:p>
        </p:txBody>
      </p:sp>
      <p:pic>
        <p:nvPicPr>
          <p:cNvPr id="18434" name="Picture 2" descr="http://www.sondrakistan.com/wp-content/uploads/2013/03/brownshirt.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24390" y1="4786" x2="39721" y2="24181"/>
                        <a14:foregroundMark x1="18118" y1="2519" x2="16376" y2="28212"/>
                        <a14:foregroundMark x1="92334" y1="4030" x2="92334" y2="32746"/>
                        <a14:foregroundMark x1="94774" y1="56927" x2="88850" y2="51134"/>
                        <a14:foregroundMark x1="75958" y1="4534" x2="77003" y2="22418"/>
                        <a14:foregroundMark x1="67596" y1="13602" x2="85017" y2="13098"/>
                        <a14:foregroundMark x1="68641" y1="12594" x2="77700" y2="5793"/>
                        <a14:foregroundMark x1="77700" y1="24685" x2="83972" y2="9320"/>
                        <a14:foregroundMark x1="73519" y1="3778" x2="82230" y2="8564"/>
                      </a14:backgroundRemoval>
                    </a14:imgEffect>
                  </a14:imgLayer>
                </a14:imgProps>
              </a:ext>
              <a:ext uri="{28A0092B-C50C-407E-A947-70E740481C1C}">
                <a14:useLocalDpi xmlns:a14="http://schemas.microsoft.com/office/drawing/2010/main" val="0"/>
              </a:ext>
            </a:extLst>
          </a:blip>
          <a:srcRect b="4309"/>
          <a:stretch/>
        </p:blipFill>
        <p:spPr bwMode="auto">
          <a:xfrm>
            <a:off x="7935133" y="1182293"/>
            <a:ext cx="4287864" cy="5675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5520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67" y="158251"/>
            <a:ext cx="9404723" cy="1400530"/>
          </a:xfrm>
        </p:spPr>
        <p:txBody>
          <a:bodyPr/>
          <a:lstStyle/>
          <a:p>
            <a:r>
              <a:rPr lang="en-GB" b="1" dirty="0">
                <a:solidFill>
                  <a:schemeClr val="tx1"/>
                </a:solidFill>
                <a:latin typeface="Candara" pitchFamily="34" charset="0"/>
              </a:rPr>
              <a:t>Taking Advantage…Munich Putsch</a:t>
            </a:r>
          </a:p>
        </p:txBody>
      </p:sp>
      <p:sp>
        <p:nvSpPr>
          <p:cNvPr id="3" name="Content Placeholder 2"/>
          <p:cNvSpPr>
            <a:spLocks noGrp="1"/>
          </p:cNvSpPr>
          <p:nvPr>
            <p:ph idx="1"/>
          </p:nvPr>
        </p:nvSpPr>
        <p:spPr>
          <a:xfrm>
            <a:off x="250905" y="1231507"/>
            <a:ext cx="11419319" cy="5463761"/>
          </a:xfrm>
        </p:spPr>
        <p:txBody>
          <a:bodyPr>
            <a:normAutofit lnSpcReduction="10000"/>
          </a:bodyPr>
          <a:lstStyle/>
          <a:p>
            <a:pPr algn="just"/>
            <a:r>
              <a:rPr lang="en-GB" dirty="0">
                <a:latin typeface="Candara" pitchFamily="34" charset="0"/>
              </a:rPr>
              <a:t>In 1923 the Nazi Party decided to take advantage of the Ruhr Crisis to launch an attack on the leadership of the country.</a:t>
            </a:r>
          </a:p>
          <a:p>
            <a:pPr algn="just"/>
            <a:r>
              <a:rPr lang="en-GB" dirty="0">
                <a:latin typeface="Candara" pitchFamily="34" charset="0"/>
              </a:rPr>
              <a:t>Hitler plotted with two other politicians to take over Munich in a revolution.</a:t>
            </a:r>
          </a:p>
          <a:p>
            <a:pPr algn="just"/>
            <a:r>
              <a:rPr lang="en-GB" dirty="0">
                <a:latin typeface="Candara" pitchFamily="34" charset="0"/>
              </a:rPr>
              <a:t>Hitler gathered his SA and told them to be ready to rebel.</a:t>
            </a:r>
          </a:p>
          <a:p>
            <a:pPr algn="just"/>
            <a:r>
              <a:rPr lang="en-GB" dirty="0">
                <a:latin typeface="Candara" pitchFamily="34" charset="0"/>
              </a:rPr>
              <a:t>4 October 1923 – the supporting politicians called off the rebellion which was frustrating for Hitler who had 3000 SA ready to rebel.</a:t>
            </a:r>
          </a:p>
          <a:p>
            <a:pPr algn="just"/>
            <a:r>
              <a:rPr lang="en-GB" dirty="0">
                <a:latin typeface="Candara" pitchFamily="34" charset="0"/>
              </a:rPr>
              <a:t>8 November 1923 - Hitler and 600 SA burst into a meeting at a local Beer Hall. Using a gun Hitler forced them to rebel and then let them go home. The SA took over the army headquarters and the offices of the local newspaper but most of the army remained loyal to the government.</a:t>
            </a:r>
          </a:p>
          <a:p>
            <a:pPr algn="just"/>
            <a:r>
              <a:rPr lang="en-GB" dirty="0">
                <a:latin typeface="Candara" pitchFamily="34" charset="0"/>
              </a:rPr>
              <a:t>9 November 1923 - Hitler and his Nazis went to Munich on what they thought would be a glorious march for power but surprisingly the townspeople and three key Bavarian politicians failed to support Hitler and with 2000 rifles he was outgunned.</a:t>
            </a:r>
          </a:p>
          <a:p>
            <a:pPr algn="just"/>
            <a:r>
              <a:rPr lang="en-GB" dirty="0">
                <a:latin typeface="Candara" pitchFamily="34" charset="0"/>
              </a:rPr>
              <a:t>There was a short scuffle in which the police killed 14 Nazis and 4 policemen were shot dead.</a:t>
            </a:r>
          </a:p>
          <a:p>
            <a:pPr algn="just"/>
            <a:r>
              <a:rPr lang="en-GB" dirty="0">
                <a:latin typeface="Candara" pitchFamily="34" charset="0"/>
              </a:rPr>
              <a:t>Hitler was knocked to the ground, dislocated his shoulder and then fled but was arrested two days later on 11 November.</a:t>
            </a:r>
          </a:p>
          <a:p>
            <a:endParaRPr lang="en-GB" dirty="0"/>
          </a:p>
          <a:p>
            <a:endParaRPr lang="en-GB" dirty="0"/>
          </a:p>
        </p:txBody>
      </p:sp>
    </p:spTree>
    <p:extLst>
      <p:ext uri="{BB962C8B-B14F-4D97-AF65-F5344CB8AC3E}">
        <p14:creationId xmlns:p14="http://schemas.microsoft.com/office/powerpoint/2010/main" val="139482755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3934" y="4453825"/>
            <a:ext cx="2278066" cy="2404175"/>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Candara" pitchFamily="34" charset="0"/>
              </a:rPr>
              <a:t>     In order to achieve a good grade try to fully explain at least two factors which can be said to have caused the failure of the Munich Putsch in 1923.</a:t>
            </a:r>
          </a:p>
        </p:txBody>
      </p:sp>
      <p:sp>
        <p:nvSpPr>
          <p:cNvPr id="2" name="Title 1"/>
          <p:cNvSpPr>
            <a:spLocks noGrp="1"/>
          </p:cNvSpPr>
          <p:nvPr>
            <p:ph type="title"/>
          </p:nvPr>
        </p:nvSpPr>
        <p:spPr>
          <a:xfrm>
            <a:off x="243155" y="158250"/>
            <a:ext cx="9404723" cy="1400530"/>
          </a:xfrm>
        </p:spPr>
        <p:txBody>
          <a:bodyPr/>
          <a:lstStyle/>
          <a:p>
            <a:r>
              <a:rPr lang="en-GB" b="1" dirty="0">
                <a:solidFill>
                  <a:schemeClr val="tx1"/>
                </a:solidFill>
                <a:latin typeface="Candara" pitchFamily="34" charset="0"/>
              </a:rPr>
              <a:t>Exam Style Question:</a:t>
            </a:r>
          </a:p>
        </p:txBody>
      </p:sp>
      <p:sp>
        <p:nvSpPr>
          <p:cNvPr id="3" name="Content Placeholder 2"/>
          <p:cNvSpPr>
            <a:spLocks noGrp="1"/>
          </p:cNvSpPr>
          <p:nvPr>
            <p:ph idx="1"/>
          </p:nvPr>
        </p:nvSpPr>
        <p:spPr>
          <a:xfrm>
            <a:off x="312899" y="1169516"/>
            <a:ext cx="9334979" cy="4659784"/>
          </a:xfrm>
          <a:ln>
            <a:solidFill>
              <a:schemeClr val="tx1"/>
            </a:solidFill>
          </a:ln>
        </p:spPr>
        <p:txBody>
          <a:bodyPr>
            <a:noAutofit/>
          </a:bodyPr>
          <a:lstStyle/>
          <a:p>
            <a:pPr marL="0" indent="0" algn="ctr">
              <a:buNone/>
            </a:pPr>
            <a:r>
              <a:rPr lang="en-GB" sz="3600" i="1" dirty="0">
                <a:latin typeface="Candara" pitchFamily="34" charset="0"/>
              </a:rPr>
              <a:t>Explain why the Munich Putsch did not succeed in 1923.</a:t>
            </a:r>
          </a:p>
          <a:p>
            <a:pPr marL="0" indent="0" algn="ctr">
              <a:buNone/>
            </a:pPr>
            <a:endParaRPr lang="en-GB" sz="3600" i="1" dirty="0">
              <a:latin typeface="Candara" pitchFamily="34" charset="0"/>
            </a:endParaRPr>
          </a:p>
          <a:p>
            <a:pPr marL="0" indent="0">
              <a:buNone/>
            </a:pPr>
            <a:r>
              <a:rPr lang="en-GB" sz="2400" dirty="0">
                <a:latin typeface="Candara" pitchFamily="34" charset="0"/>
              </a:rPr>
              <a:t>You may include the following in your answer:</a:t>
            </a:r>
          </a:p>
          <a:p>
            <a:r>
              <a:rPr lang="en-GB" sz="2400" dirty="0">
                <a:latin typeface="Candara" pitchFamily="34" charset="0"/>
              </a:rPr>
              <a:t>The failure of the German army to support Hitler.</a:t>
            </a:r>
          </a:p>
          <a:p>
            <a:r>
              <a:rPr lang="en-GB" sz="2400" dirty="0">
                <a:latin typeface="Candara" pitchFamily="34" charset="0"/>
              </a:rPr>
              <a:t>The lack of support from the Munich townspeople.</a:t>
            </a:r>
          </a:p>
          <a:p>
            <a:pPr marL="0" indent="0">
              <a:buNone/>
            </a:pPr>
            <a:endParaRPr lang="en-GB" sz="200" dirty="0">
              <a:latin typeface="Candara" pitchFamily="34" charset="0"/>
            </a:endParaRPr>
          </a:p>
          <a:p>
            <a:pPr marL="0" indent="0">
              <a:buNone/>
            </a:pPr>
            <a:r>
              <a:rPr lang="en-GB" sz="2400" dirty="0">
                <a:latin typeface="Candara" pitchFamily="34" charset="0"/>
              </a:rPr>
              <a:t>Remember to apply your PEEL structure. Feel free to include any other factors you think also explain the Putsch’s failure</a:t>
            </a:r>
          </a:p>
          <a:p>
            <a:pPr marL="0" indent="0">
              <a:buNone/>
            </a:pPr>
            <a:endParaRPr lang="en-GB" sz="200" dirty="0">
              <a:latin typeface="Candara" pitchFamily="34" charset="0"/>
            </a:endParaRPr>
          </a:p>
        </p:txBody>
      </p:sp>
      <p:pic>
        <p:nvPicPr>
          <p:cNvPr id="19458" name="Picture 2" descr="Image result for top tips 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4773" y="1120069"/>
            <a:ext cx="3400693" cy="3400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6015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AB97-B0FF-2644-B6C5-B3E3A83DAE1D}"/>
              </a:ext>
            </a:extLst>
          </p:cNvPr>
          <p:cNvSpPr>
            <a:spLocks noGrp="1"/>
          </p:cNvSpPr>
          <p:nvPr>
            <p:ph type="title"/>
          </p:nvPr>
        </p:nvSpPr>
        <p:spPr>
          <a:xfrm>
            <a:off x="646111" y="452718"/>
            <a:ext cx="9404723" cy="810025"/>
          </a:xfrm>
        </p:spPr>
        <p:txBody>
          <a:bodyPr/>
          <a:lstStyle/>
          <a:p>
            <a:r>
              <a:rPr lang="en-US" dirty="0"/>
              <a:t>Mark Scheme</a:t>
            </a:r>
            <a:endParaRPr lang="ru-RU" dirty="0"/>
          </a:p>
        </p:txBody>
      </p:sp>
      <p:sp>
        <p:nvSpPr>
          <p:cNvPr id="3" name="Content Placeholder 2">
            <a:extLst>
              <a:ext uri="{FF2B5EF4-FFF2-40B4-BE49-F238E27FC236}">
                <a16:creationId xmlns:a16="http://schemas.microsoft.com/office/drawing/2014/main" id="{75343FB3-79A2-D74F-A526-0604AC818950}"/>
              </a:ext>
            </a:extLst>
          </p:cNvPr>
          <p:cNvSpPr>
            <a:spLocks noGrp="1"/>
          </p:cNvSpPr>
          <p:nvPr>
            <p:ph idx="1"/>
          </p:nvPr>
        </p:nvSpPr>
        <p:spPr>
          <a:xfrm>
            <a:off x="646112" y="1404258"/>
            <a:ext cx="10936288" cy="4844142"/>
          </a:xfrm>
        </p:spPr>
        <p:txBody>
          <a:bodyPr>
            <a:normAutofit fontScale="85000" lnSpcReduction="10000"/>
          </a:bodyPr>
          <a:lstStyle/>
          <a:p>
            <a:r>
              <a:rPr lang="en-US" b="1" dirty="0"/>
              <a:t>Why did the Munich Putsch fail?</a:t>
            </a:r>
            <a:br>
              <a:rPr lang="en-US" dirty="0"/>
            </a:br>
            <a:r>
              <a:rPr lang="en-US" b="1" i="1" dirty="0"/>
              <a:t>Level 4 Explains TWO reasons [6]Level 3 Explains ONE reason [4–5](One mark for an explanation, additional mark for full explanation.)</a:t>
            </a:r>
          </a:p>
          <a:p>
            <a:r>
              <a:rPr lang="en-US" dirty="0"/>
              <a:t>e.g. ‘The Munich Putsch failed because Hitler overestimated the level of support he </a:t>
            </a:r>
            <a:r>
              <a:rPr lang="en-US" dirty="0" err="1"/>
              <a:t>wouldhave</a:t>
            </a:r>
            <a:r>
              <a:rPr lang="en-US" dirty="0"/>
              <a:t>. He thought that General Ludendorff would be able to persuade the army to support </a:t>
            </a:r>
            <a:r>
              <a:rPr lang="en-US" dirty="0" err="1"/>
              <a:t>theputsch</a:t>
            </a:r>
            <a:r>
              <a:rPr lang="en-US" dirty="0"/>
              <a:t>, and that leading members of the Bavarian state government would do the </a:t>
            </a:r>
            <a:r>
              <a:rPr lang="en-US" dirty="0" err="1"/>
              <a:t>same.Hitler</a:t>
            </a:r>
            <a:r>
              <a:rPr lang="en-US" dirty="0"/>
              <a:t> was wrong. The army remained loyal to the Weimar government and the Bavarian head of government called out the armed police to break up Hitler’s march through the streets of Munich.’ (5 marks)</a:t>
            </a:r>
          </a:p>
          <a:p>
            <a:r>
              <a:rPr lang="en-US" b="1" i="1" dirty="0"/>
              <a:t>Level 2 Identifies AND/OR describes reasons [2–3]</a:t>
            </a:r>
          </a:p>
          <a:p>
            <a:r>
              <a:rPr lang="en-US" dirty="0"/>
              <a:t>(One mark for each identification/description)</a:t>
            </a:r>
          </a:p>
          <a:p>
            <a:r>
              <a:rPr lang="en-US" dirty="0"/>
              <a:t>e.g. ‘The army remained loyal to the Weimar government.’</a:t>
            </a:r>
            <a:br>
              <a:rPr lang="en-US" dirty="0"/>
            </a:br>
            <a:r>
              <a:rPr lang="en-US" dirty="0"/>
              <a:t>‘Hitler had miscalculated the mood of the German people.’</a:t>
            </a:r>
            <a:br>
              <a:rPr lang="en-US" dirty="0"/>
            </a:br>
            <a:r>
              <a:rPr lang="en-US" dirty="0"/>
              <a:t>‘The German people did not rise up to support the putsch.’</a:t>
            </a:r>
            <a:br>
              <a:rPr lang="en-US" dirty="0"/>
            </a:br>
            <a:r>
              <a:rPr lang="en-US" dirty="0"/>
              <a:t>‘Kahr, the head of the Bavarian government, went back on his word to support </a:t>
            </a:r>
            <a:r>
              <a:rPr lang="en-US" dirty="0" err="1"/>
              <a:t>Hitler.’‘Hitler’s</a:t>
            </a:r>
            <a:r>
              <a:rPr lang="en-US" dirty="0"/>
              <a:t> Nazi Party was still small.’</a:t>
            </a:r>
          </a:p>
          <a:p>
            <a:r>
              <a:rPr lang="en-US" b="1" i="1" dirty="0"/>
              <a:t>Level 1 General answer lacking specific contextual knowledge [1]</a:t>
            </a:r>
          </a:p>
          <a:p>
            <a:r>
              <a:rPr lang="en-US" dirty="0"/>
              <a:t>e.g. ‘It failed because it was not well </a:t>
            </a:r>
            <a:r>
              <a:rPr lang="en-US" dirty="0" err="1"/>
              <a:t>organised</a:t>
            </a:r>
            <a:r>
              <a:rPr lang="en-US" dirty="0"/>
              <a:t>.’</a:t>
            </a:r>
          </a:p>
          <a:p>
            <a:endParaRPr lang="ru-RU" dirty="0"/>
          </a:p>
        </p:txBody>
      </p:sp>
    </p:spTree>
    <p:extLst>
      <p:ext uri="{BB962C8B-B14F-4D97-AF65-F5344CB8AC3E}">
        <p14:creationId xmlns:p14="http://schemas.microsoft.com/office/powerpoint/2010/main" val="274626828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9067" y="0"/>
            <a:ext cx="9404723" cy="1400530"/>
          </a:xfrm>
        </p:spPr>
        <p:txBody>
          <a:bodyPr/>
          <a:lstStyle/>
          <a:p>
            <a:pPr algn="ctr"/>
            <a:r>
              <a:rPr lang="en-GB" b="1" dirty="0">
                <a:solidFill>
                  <a:schemeClr val="tx1"/>
                </a:solidFill>
                <a:latin typeface="Candara" pitchFamily="34" charset="0"/>
              </a:rPr>
              <a:t>Munich Putsch Consequences</a:t>
            </a:r>
          </a:p>
        </p:txBody>
      </p:sp>
      <p:sp>
        <p:nvSpPr>
          <p:cNvPr id="3" name="Content Placeholder 2"/>
          <p:cNvSpPr>
            <a:spLocks noGrp="1"/>
          </p:cNvSpPr>
          <p:nvPr>
            <p:ph idx="1"/>
          </p:nvPr>
        </p:nvSpPr>
        <p:spPr>
          <a:xfrm>
            <a:off x="498878" y="813067"/>
            <a:ext cx="11140349" cy="4195481"/>
          </a:xfrm>
        </p:spPr>
        <p:txBody>
          <a:bodyPr>
            <a:normAutofit/>
          </a:bodyPr>
          <a:lstStyle/>
          <a:p>
            <a:pPr marL="0" indent="0" algn="ctr">
              <a:buNone/>
            </a:pPr>
            <a:r>
              <a:rPr lang="en-GB" sz="2400" b="1" dirty="0"/>
              <a:t>What were the consequences of the Munich Putsch?</a:t>
            </a:r>
          </a:p>
        </p:txBody>
      </p:sp>
      <p:graphicFrame>
        <p:nvGraphicFramePr>
          <p:cNvPr id="4" name="Diagram 3"/>
          <p:cNvGraphicFramePr>
            <a:graphicFrameLocks noChangeAspect="1"/>
          </p:cNvGraphicFramePr>
          <p:nvPr>
            <p:extLst>
              <p:ext uri="{D42A27DB-BD31-4B8C-83A1-F6EECF244321}">
                <p14:modId xmlns:p14="http://schemas.microsoft.com/office/powerpoint/2010/main" val="2416855766"/>
              </p:ext>
            </p:extLst>
          </p:nvPr>
        </p:nvGraphicFramePr>
        <p:xfrm>
          <a:off x="-2464231" y="1439333"/>
          <a:ext cx="1165472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15"/>
          <p:cNvSpPr txBox="1"/>
          <p:nvPr/>
        </p:nvSpPr>
        <p:spPr>
          <a:xfrm>
            <a:off x="6788258" y="1665514"/>
            <a:ext cx="5207429" cy="3785652"/>
          </a:xfrm>
          <a:prstGeom prst="rect">
            <a:avLst/>
          </a:prstGeom>
          <a:noFill/>
        </p:spPr>
        <p:txBody>
          <a:bodyPr wrap="square" rtlCol="0">
            <a:spAutoFit/>
          </a:bodyPr>
          <a:lstStyle/>
          <a:p>
            <a:pPr algn="just"/>
            <a:r>
              <a:rPr lang="en-GB" sz="2400" dirty="0">
                <a:latin typeface="Candara" pitchFamily="34" charset="0"/>
              </a:rPr>
              <a:t>Copy the diagram on the left and then answer the questions below:</a:t>
            </a:r>
          </a:p>
          <a:p>
            <a:pPr algn="just"/>
            <a:endParaRPr lang="en-GB" sz="2400" dirty="0">
              <a:latin typeface="Candara" pitchFamily="34" charset="0"/>
            </a:endParaRPr>
          </a:p>
          <a:p>
            <a:pPr marL="457200" indent="-457200" algn="just">
              <a:buFont typeface="+mj-lt"/>
              <a:buAutoNum type="arabicPeriod"/>
            </a:pPr>
            <a:r>
              <a:rPr lang="en-GB" sz="2400" dirty="0">
                <a:latin typeface="Candara" pitchFamily="34" charset="0"/>
              </a:rPr>
              <a:t>In what ways can the Munich Putsch be considered a success for Adolf Hitler and the Nazi Party?</a:t>
            </a:r>
          </a:p>
          <a:p>
            <a:pPr marL="457200" indent="-457200" algn="just">
              <a:buFont typeface="+mj-lt"/>
              <a:buAutoNum type="arabicPeriod"/>
            </a:pPr>
            <a:r>
              <a:rPr lang="en-GB" sz="2400" dirty="0">
                <a:latin typeface="Candara" pitchFamily="34" charset="0"/>
              </a:rPr>
              <a:t>Do you feel that the Munich Putsch was more of a success or failure for the Nazi Party?</a:t>
            </a:r>
          </a:p>
          <a:p>
            <a:pPr algn="just"/>
            <a:endParaRPr lang="en-GB" sz="2400" dirty="0">
              <a:latin typeface="Candara" pitchFamily="34" charset="0"/>
            </a:endParaRPr>
          </a:p>
        </p:txBody>
      </p:sp>
    </p:spTree>
    <p:extLst>
      <p:ext uri="{BB962C8B-B14F-4D97-AF65-F5344CB8AC3E}">
        <p14:creationId xmlns:p14="http://schemas.microsoft.com/office/powerpoint/2010/main" val="6485112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1434" y="-152166"/>
            <a:ext cx="11449195" cy="1359793"/>
          </a:xfrm>
        </p:spPr>
        <p:txBody>
          <a:bodyPr/>
          <a:lstStyle/>
          <a:p>
            <a:pPr algn="ctr"/>
            <a:r>
              <a:rPr lang="en-GB" sz="3200" b="1" u="sng" dirty="0">
                <a:solidFill>
                  <a:schemeClr val="tx1"/>
                </a:solidFill>
              </a:rPr>
              <a:t>The Growth of the Nazi Party</a:t>
            </a:r>
          </a:p>
        </p:txBody>
      </p:sp>
      <p:sp>
        <p:nvSpPr>
          <p:cNvPr id="3" name="Subtitle 2"/>
          <p:cNvSpPr>
            <a:spLocks noGrp="1"/>
          </p:cNvSpPr>
          <p:nvPr>
            <p:ph type="subTitle" idx="1"/>
          </p:nvPr>
        </p:nvSpPr>
        <p:spPr>
          <a:xfrm>
            <a:off x="360218" y="2402007"/>
            <a:ext cx="11449195" cy="2402006"/>
          </a:xfrm>
          <a:solidFill>
            <a:schemeClr val="tx1"/>
          </a:solidFill>
        </p:spPr>
        <p:txBody>
          <a:bodyPr>
            <a:normAutofit fontScale="92500" lnSpcReduction="20000"/>
          </a:bodyPr>
          <a:lstStyle/>
          <a:p>
            <a:pPr lvl="0"/>
            <a:r>
              <a:rPr lang="en-GB" b="1" dirty="0">
                <a:solidFill>
                  <a:srgbClr val="002060"/>
                </a:solidFill>
              </a:rPr>
              <a:t>Learning Objectives:</a:t>
            </a:r>
          </a:p>
          <a:p>
            <a:pPr marL="342900" indent="-342900" algn="just">
              <a:buFont typeface="Arial" pitchFamily="34" charset="0"/>
              <a:buChar char="•"/>
            </a:pPr>
            <a:r>
              <a:rPr lang="en-GB" sz="2400" dirty="0">
                <a:solidFill>
                  <a:srgbClr val="002060"/>
                </a:solidFill>
              </a:rPr>
              <a:t>All students will develop an understanding of the causes of the increase in popularity of the Nazi party.</a:t>
            </a:r>
          </a:p>
          <a:p>
            <a:pPr marL="342900" indent="-342900" algn="just">
              <a:buFont typeface="Arial" pitchFamily="34" charset="0"/>
              <a:buChar char="•"/>
            </a:pPr>
            <a:r>
              <a:rPr lang="en-GB" sz="2400" dirty="0">
                <a:solidFill>
                  <a:srgbClr val="002060"/>
                </a:solidFill>
                <a:latin typeface="Century Gothic" pitchFamily="34" charset="0"/>
              </a:rPr>
              <a:t>Most students will understand the consequences of the </a:t>
            </a:r>
            <a:r>
              <a:rPr lang="en-GB" sz="2400" dirty="0" err="1">
                <a:solidFill>
                  <a:srgbClr val="002060"/>
                </a:solidFill>
                <a:latin typeface="Century Gothic" pitchFamily="34" charset="0"/>
              </a:rPr>
              <a:t>munich</a:t>
            </a:r>
            <a:r>
              <a:rPr lang="en-GB" sz="2400" dirty="0">
                <a:solidFill>
                  <a:srgbClr val="002060"/>
                </a:solidFill>
                <a:latin typeface="Century Gothic" pitchFamily="34" charset="0"/>
              </a:rPr>
              <a:t> putsch in 1923.</a:t>
            </a:r>
          </a:p>
          <a:p>
            <a:pPr marL="342900" indent="-342900" algn="just">
              <a:buFont typeface="Arial" pitchFamily="34" charset="0"/>
              <a:buChar char="•"/>
            </a:pPr>
            <a:r>
              <a:rPr lang="en-GB" sz="2400" dirty="0">
                <a:solidFill>
                  <a:srgbClr val="002060"/>
                </a:solidFill>
                <a:latin typeface="Century Gothic" pitchFamily="34" charset="0"/>
              </a:rPr>
              <a:t>Some students will learn about the lean years of the </a:t>
            </a:r>
            <a:r>
              <a:rPr lang="en-GB" sz="2400" dirty="0" err="1">
                <a:solidFill>
                  <a:srgbClr val="002060"/>
                </a:solidFill>
                <a:latin typeface="Century Gothic" pitchFamily="34" charset="0"/>
              </a:rPr>
              <a:t>nazi</a:t>
            </a:r>
            <a:r>
              <a:rPr lang="en-GB" sz="2400" dirty="0">
                <a:solidFill>
                  <a:srgbClr val="002060"/>
                </a:solidFill>
                <a:latin typeface="Century Gothic" pitchFamily="34" charset="0"/>
              </a:rPr>
              <a:t> party and the reason for limited support at that time.</a:t>
            </a:r>
          </a:p>
        </p:txBody>
      </p:sp>
      <p:sp>
        <p:nvSpPr>
          <p:cNvPr id="4" name="Rectangle 3"/>
          <p:cNvSpPr/>
          <p:nvPr/>
        </p:nvSpPr>
        <p:spPr>
          <a:xfrm>
            <a:off x="5427127"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Tuesday, 12 January 2021</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 putsch, totalitarianism, interpretation</a:t>
            </a:r>
          </a:p>
          <a:p>
            <a:r>
              <a:rPr lang="en-GB" dirty="0">
                <a:solidFill>
                  <a:srgbClr val="002060"/>
                </a:solidFill>
              </a:rPr>
              <a:t>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Starter: </a:t>
            </a:r>
            <a:r>
              <a:rPr lang="en-GB" dirty="0">
                <a:solidFill>
                  <a:srgbClr val="002060"/>
                </a:solidFill>
              </a:rPr>
              <a:t>Describe Hitler’s role in establishing the </a:t>
            </a:r>
            <a:r>
              <a:rPr lang="en-GB" dirty="0" err="1">
                <a:solidFill>
                  <a:srgbClr val="002060"/>
                </a:solidFill>
              </a:rPr>
              <a:t>nazi</a:t>
            </a:r>
            <a:r>
              <a:rPr lang="en-GB" dirty="0">
                <a:solidFill>
                  <a:srgbClr val="002060"/>
                </a:solidFill>
              </a:rPr>
              <a:t> party prior to 1923? (4)</a:t>
            </a:r>
            <a:endParaRPr lang="en-GB" b="1" dirty="0">
              <a:solidFill>
                <a:srgbClr val="002060"/>
              </a:solidFill>
            </a:endParaRPr>
          </a:p>
          <a:p>
            <a:r>
              <a:rPr lang="en-GB" dirty="0">
                <a:solidFill>
                  <a:srgbClr val="002060"/>
                </a:solidFill>
              </a:rPr>
              <a:t> </a:t>
            </a:r>
          </a:p>
          <a:p>
            <a:r>
              <a:rPr lang="en-GB" b="1" dirty="0">
                <a:solidFill>
                  <a:srgbClr val="002060"/>
                </a:solidFill>
              </a:rPr>
              <a:t>(remember – 4 basic points or </a:t>
            </a:r>
            <a:r>
              <a:rPr lang="en-GB" b="1">
                <a:solidFill>
                  <a:srgbClr val="002060"/>
                </a:solidFill>
              </a:rPr>
              <a:t>2 developed ones)</a:t>
            </a:r>
            <a:endParaRPr lang="en-GB" b="1" dirty="0">
              <a:solidFill>
                <a:srgbClr val="002060"/>
              </a:solidFill>
            </a:endParaRPr>
          </a:p>
        </p:txBody>
      </p:sp>
    </p:spTree>
    <p:extLst>
      <p:ext uri="{BB962C8B-B14F-4D97-AF65-F5344CB8AC3E}">
        <p14:creationId xmlns:p14="http://schemas.microsoft.com/office/powerpoint/2010/main" val="20227785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BCE4A-701B-934C-97C2-4CBE7D2D7739}"/>
              </a:ext>
            </a:extLst>
          </p:cNvPr>
          <p:cNvSpPr>
            <a:spLocks noGrp="1"/>
          </p:cNvSpPr>
          <p:nvPr>
            <p:ph type="title"/>
          </p:nvPr>
        </p:nvSpPr>
        <p:spPr>
          <a:xfrm>
            <a:off x="646111" y="452718"/>
            <a:ext cx="9404723" cy="918882"/>
          </a:xfrm>
        </p:spPr>
        <p:txBody>
          <a:bodyPr/>
          <a:lstStyle/>
          <a:p>
            <a:r>
              <a:rPr lang="en-US" dirty="0"/>
              <a:t>Mark Scheme</a:t>
            </a:r>
            <a:endParaRPr lang="ru-RU" dirty="0"/>
          </a:p>
        </p:txBody>
      </p:sp>
      <p:sp>
        <p:nvSpPr>
          <p:cNvPr id="3" name="Content Placeholder 2">
            <a:extLst>
              <a:ext uri="{FF2B5EF4-FFF2-40B4-BE49-F238E27FC236}">
                <a16:creationId xmlns:a16="http://schemas.microsoft.com/office/drawing/2014/main" id="{AF87CA3C-D75B-FD43-90CA-85E837150093}"/>
              </a:ext>
            </a:extLst>
          </p:cNvPr>
          <p:cNvSpPr>
            <a:spLocks noGrp="1"/>
          </p:cNvSpPr>
          <p:nvPr>
            <p:ph idx="1"/>
          </p:nvPr>
        </p:nvSpPr>
        <p:spPr>
          <a:xfrm>
            <a:off x="435430" y="1371600"/>
            <a:ext cx="10602684" cy="4876799"/>
          </a:xfrm>
        </p:spPr>
        <p:txBody>
          <a:bodyPr/>
          <a:lstStyle/>
          <a:p>
            <a:r>
              <a:rPr lang="en-US" sz="2400" dirty="0"/>
              <a:t>Describe Hitler’s role in establishing the Nazi Party prior to 1923.</a:t>
            </a:r>
          </a:p>
          <a:p>
            <a:pPr marL="0" indent="0">
              <a:buNone/>
            </a:pPr>
            <a:br>
              <a:rPr lang="en-US" sz="2400" dirty="0"/>
            </a:br>
            <a:endParaRPr lang="en-US" sz="2400" dirty="0"/>
          </a:p>
          <a:p>
            <a:r>
              <a:rPr lang="en-US" sz="2400" i="1" dirty="0"/>
              <a:t>e.g. ‘Hitler took on responsibility for publicity and propaganda.’</a:t>
            </a:r>
            <a:br>
              <a:rPr lang="en-US" sz="2400" i="1" dirty="0"/>
            </a:br>
            <a:r>
              <a:rPr lang="en-US" sz="2400" i="1" dirty="0"/>
              <a:t>‘Hitler was responsible for </a:t>
            </a:r>
            <a:r>
              <a:rPr lang="en-US" sz="2400" i="1" dirty="0" err="1"/>
              <a:t>organising</a:t>
            </a:r>
            <a:r>
              <a:rPr lang="en-US" sz="2400" i="1" dirty="0"/>
              <a:t> public meetings.’</a:t>
            </a:r>
            <a:br>
              <a:rPr lang="en-US" sz="2400" i="1" dirty="0"/>
            </a:br>
            <a:r>
              <a:rPr lang="en-US" sz="2400" i="1" dirty="0"/>
              <a:t>‘Hitler suggested the party should change its name to the National Socialist </a:t>
            </a:r>
            <a:r>
              <a:rPr lang="en-US" sz="2400" i="1" dirty="0" err="1"/>
              <a:t>GermanWorkers</a:t>
            </a:r>
            <a:r>
              <a:rPr lang="en-US" sz="2400" i="1" dirty="0"/>
              <a:t>’ Party (NSDAP).’</a:t>
            </a:r>
            <a:br>
              <a:rPr lang="en-US" sz="2400" i="1" dirty="0"/>
            </a:br>
            <a:r>
              <a:rPr lang="en-US" sz="2400" i="1" dirty="0"/>
              <a:t>‘Hitler became the leader of the Nazi Party in 1921.’</a:t>
            </a:r>
            <a:br>
              <a:rPr lang="en-US" sz="2400" i="1" dirty="0"/>
            </a:br>
            <a:r>
              <a:rPr lang="en-US" sz="2400" i="1" dirty="0"/>
              <a:t>‘Hitler’s speeches attracted attention.’</a:t>
            </a:r>
            <a:br>
              <a:rPr lang="en-US" sz="2400" i="1" dirty="0"/>
            </a:br>
            <a:r>
              <a:rPr lang="en-US" sz="2400" i="1" dirty="0"/>
              <a:t>‘In 1921 Hitler founded the SA.’</a:t>
            </a:r>
          </a:p>
          <a:p>
            <a:endParaRPr lang="ru-RU" dirty="0"/>
          </a:p>
        </p:txBody>
      </p:sp>
    </p:spTree>
    <p:extLst>
      <p:ext uri="{BB962C8B-B14F-4D97-AF65-F5344CB8AC3E}">
        <p14:creationId xmlns:p14="http://schemas.microsoft.com/office/powerpoint/2010/main" val="250229375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69" y="127254"/>
            <a:ext cx="9404723" cy="1400530"/>
          </a:xfrm>
        </p:spPr>
        <p:txBody>
          <a:bodyPr/>
          <a:lstStyle/>
          <a:p>
            <a:r>
              <a:rPr lang="en-GB" b="1" dirty="0">
                <a:solidFill>
                  <a:schemeClr val="tx1"/>
                </a:solidFill>
                <a:latin typeface="Candara" pitchFamily="34" charset="0"/>
              </a:rPr>
              <a:t>Nazi Party Reorganisation</a:t>
            </a:r>
          </a:p>
        </p:txBody>
      </p:sp>
      <p:sp>
        <p:nvSpPr>
          <p:cNvPr id="3" name="Content Placeholder 2"/>
          <p:cNvSpPr>
            <a:spLocks noGrp="1"/>
          </p:cNvSpPr>
          <p:nvPr>
            <p:ph idx="1"/>
          </p:nvPr>
        </p:nvSpPr>
        <p:spPr>
          <a:xfrm>
            <a:off x="185981" y="1200512"/>
            <a:ext cx="7051728" cy="4195481"/>
          </a:xfrm>
        </p:spPr>
        <p:txBody>
          <a:bodyPr>
            <a:noAutofit/>
          </a:bodyPr>
          <a:lstStyle/>
          <a:p>
            <a:pPr algn="just"/>
            <a:r>
              <a:rPr lang="en-GB" sz="2900" dirty="0"/>
              <a:t>If Adolf Hitler and the Nazi Party were serious about winning seats in the Reichstag they needed to change the way the German people saw them.</a:t>
            </a:r>
          </a:p>
          <a:p>
            <a:pPr algn="just"/>
            <a:r>
              <a:rPr lang="en-GB" sz="2900" dirty="0"/>
              <a:t>Hitler set about revolutionising all aspects of the party.</a:t>
            </a:r>
          </a:p>
          <a:p>
            <a:pPr algn="just"/>
            <a:r>
              <a:rPr lang="en-GB" sz="2900" dirty="0"/>
              <a:t>Read through the sheet that you have been given on ‘Reorganising the Nazi Party’ and then complete the task.</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6715" y="0"/>
            <a:ext cx="47352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345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Tuesday, 12 January 2021</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152985" y="520863"/>
            <a:ext cx="10517748"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u="sng" dirty="0">
                <a:solidFill>
                  <a:schemeClr val="tx1"/>
                </a:solidFill>
              </a:rPr>
              <a:t>The Growth of the Nazi Party</a:t>
            </a:r>
          </a:p>
        </p:txBody>
      </p:sp>
      <p:sp>
        <p:nvSpPr>
          <p:cNvPr id="2" name="TextBox 1"/>
          <p:cNvSpPr txBox="1"/>
          <p:nvPr/>
        </p:nvSpPr>
        <p:spPr>
          <a:xfrm>
            <a:off x="31002" y="1317363"/>
            <a:ext cx="5101893" cy="5539978"/>
          </a:xfrm>
          <a:prstGeom prst="rect">
            <a:avLst/>
          </a:prstGeom>
          <a:noFill/>
        </p:spPr>
        <p:txBody>
          <a:bodyPr wrap="square" rtlCol="0">
            <a:spAutoFit/>
          </a:bodyPr>
          <a:lstStyle/>
          <a:p>
            <a:pPr algn="just"/>
            <a:r>
              <a:rPr lang="en-GB" sz="2400" b="1" dirty="0"/>
              <a:t>Follow the Leader</a:t>
            </a:r>
          </a:p>
          <a:p>
            <a:pPr algn="just"/>
            <a:endParaRPr lang="en-GB" sz="2400" dirty="0"/>
          </a:p>
          <a:p>
            <a:pPr algn="just"/>
            <a:r>
              <a:rPr lang="en-GB" sz="2400" dirty="0"/>
              <a:t>One of you will be given a statement or sentence which you will say out loud.</a:t>
            </a:r>
          </a:p>
          <a:p>
            <a:pPr algn="just"/>
            <a:endParaRPr lang="en-GB" sz="2400" dirty="0"/>
          </a:p>
          <a:p>
            <a:pPr algn="just"/>
            <a:r>
              <a:rPr lang="en-GB" sz="2400" dirty="0"/>
              <a:t>Another pupil has to come up with a statement or sentence related to the same topic which begins with the last letter of the previous sentence.</a:t>
            </a:r>
          </a:p>
          <a:p>
            <a:pPr algn="just"/>
            <a:endParaRPr lang="en-GB" sz="2400" dirty="0"/>
          </a:p>
          <a:p>
            <a:pPr algn="just"/>
            <a:r>
              <a:rPr lang="en-GB" sz="2400" dirty="0"/>
              <a:t>We will see how far we can develop the information.</a:t>
            </a:r>
          </a:p>
          <a:p>
            <a:endParaRPr lang="en-GB" dirty="0"/>
          </a:p>
        </p:txBody>
      </p:sp>
      <p:pic>
        <p:nvPicPr>
          <p:cNvPr id="7" name="Picture 2" descr="Image result for adolf hitler 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714"/>
          <a:stretch/>
        </p:blipFill>
        <p:spPr bwMode="auto">
          <a:xfrm>
            <a:off x="6631529" y="1603503"/>
            <a:ext cx="4349858" cy="525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4499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657" y="251240"/>
            <a:ext cx="9404723" cy="1400530"/>
          </a:xfrm>
        </p:spPr>
        <p:txBody>
          <a:bodyPr/>
          <a:lstStyle/>
          <a:p>
            <a:r>
              <a:rPr lang="en-GB" b="1" dirty="0">
                <a:solidFill>
                  <a:schemeClr val="tx1"/>
                </a:solidFill>
                <a:latin typeface="Candara" pitchFamily="34" charset="0"/>
              </a:rPr>
              <a:t>Out of the Dark…</a:t>
            </a:r>
          </a:p>
        </p:txBody>
      </p:sp>
      <p:sp>
        <p:nvSpPr>
          <p:cNvPr id="3" name="Content Placeholder 2"/>
          <p:cNvSpPr>
            <a:spLocks noGrp="1"/>
          </p:cNvSpPr>
          <p:nvPr>
            <p:ph idx="1"/>
          </p:nvPr>
        </p:nvSpPr>
        <p:spPr>
          <a:xfrm>
            <a:off x="235408" y="1247006"/>
            <a:ext cx="5591956" cy="5610994"/>
          </a:xfrm>
        </p:spPr>
        <p:txBody>
          <a:bodyPr>
            <a:normAutofit/>
          </a:bodyPr>
          <a:lstStyle/>
          <a:p>
            <a:pPr algn="just"/>
            <a:r>
              <a:rPr lang="en-GB" dirty="0"/>
              <a:t>When things are going well in a country nobody looks to change government but when things start to go badly an alternative is sought.</a:t>
            </a:r>
          </a:p>
          <a:p>
            <a:pPr algn="just"/>
            <a:r>
              <a:rPr lang="en-GB" dirty="0"/>
              <a:t>1929 marked the turning point for both the Nazi Party and the Weimar Republic.</a:t>
            </a:r>
          </a:p>
          <a:p>
            <a:pPr algn="just"/>
            <a:r>
              <a:rPr lang="en-GB" dirty="0"/>
              <a:t>From 1929-1932 the Nazi Party saw its popularity increase.</a:t>
            </a:r>
          </a:p>
          <a:p>
            <a:pPr algn="just"/>
            <a:r>
              <a:rPr lang="en-GB" dirty="0"/>
              <a:t>During the same years the Weimar Republic started to weaken.</a:t>
            </a:r>
          </a:p>
          <a:p>
            <a:pPr algn="just"/>
            <a:r>
              <a:rPr lang="en-GB" dirty="0"/>
              <a:t>Around the room are a series of information sheets. You need to take the table that you have been given and sort the information in to the right columns.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45959">
            <a:off x="6034864" y="1545713"/>
            <a:ext cx="6010275"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23443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32800" y="1514956"/>
            <a:ext cx="3759200" cy="4581043"/>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2060"/>
                </a:solidFill>
                <a:latin typeface="Candara" pitchFamily="34" charset="0"/>
              </a:rPr>
              <a:t>Remember! For b) and c) answers use your PEEL structure when responding.</a:t>
            </a:r>
          </a:p>
          <a:p>
            <a:pPr algn="ctr"/>
            <a:endParaRPr lang="en-GB" sz="2400" dirty="0">
              <a:solidFill>
                <a:srgbClr val="002060"/>
              </a:solidFill>
              <a:latin typeface="Candara" pitchFamily="34" charset="0"/>
            </a:endParaRPr>
          </a:p>
          <a:p>
            <a:pPr algn="ctr"/>
            <a:r>
              <a:rPr lang="en-GB" sz="2400" dirty="0">
                <a:solidFill>
                  <a:srgbClr val="002060"/>
                </a:solidFill>
                <a:latin typeface="Candara" pitchFamily="34" charset="0"/>
              </a:rPr>
              <a:t>For part c) remember to show BOTH sides of argument – have two paragraphs for the side you agree with and one for the side of argument you feel is weakest</a:t>
            </a:r>
          </a:p>
        </p:txBody>
      </p:sp>
      <p:sp>
        <p:nvSpPr>
          <p:cNvPr id="2" name="Title 1"/>
          <p:cNvSpPr>
            <a:spLocks noGrp="1"/>
          </p:cNvSpPr>
          <p:nvPr>
            <p:ph type="title"/>
          </p:nvPr>
        </p:nvSpPr>
        <p:spPr>
          <a:xfrm>
            <a:off x="243155" y="158250"/>
            <a:ext cx="9404723" cy="1400530"/>
          </a:xfrm>
        </p:spPr>
        <p:txBody>
          <a:bodyPr/>
          <a:lstStyle/>
          <a:p>
            <a:r>
              <a:rPr lang="en-GB" b="1" dirty="0">
                <a:solidFill>
                  <a:schemeClr val="tx1"/>
                </a:solidFill>
                <a:latin typeface="Candara" pitchFamily="34" charset="0"/>
              </a:rPr>
              <a:t>Exam Style Questions </a:t>
            </a:r>
            <a:r>
              <a:rPr lang="en-GB" sz="2400" b="1" dirty="0">
                <a:solidFill>
                  <a:schemeClr val="tx1"/>
                </a:solidFill>
                <a:latin typeface="Candara" pitchFamily="34" charset="0"/>
              </a:rPr>
              <a:t>(2016s1):</a:t>
            </a:r>
            <a:endParaRPr lang="en-GB" b="1" dirty="0">
              <a:solidFill>
                <a:schemeClr val="tx1"/>
              </a:solidFill>
              <a:latin typeface="Candara" pitchFamily="34" charset="0"/>
            </a:endParaRPr>
          </a:p>
        </p:txBody>
      </p:sp>
      <p:sp>
        <p:nvSpPr>
          <p:cNvPr id="3" name="Content Placeholder 2"/>
          <p:cNvSpPr>
            <a:spLocks noGrp="1"/>
          </p:cNvSpPr>
          <p:nvPr>
            <p:ph idx="1"/>
          </p:nvPr>
        </p:nvSpPr>
        <p:spPr>
          <a:xfrm>
            <a:off x="312899" y="1169516"/>
            <a:ext cx="7835421" cy="5271924"/>
          </a:xfrm>
          <a:ln>
            <a:solidFill>
              <a:schemeClr val="tx1"/>
            </a:solidFill>
          </a:ln>
        </p:spPr>
        <p:txBody>
          <a:bodyPr>
            <a:noAutofit/>
          </a:bodyPr>
          <a:lstStyle/>
          <a:p>
            <a:pPr marL="0" indent="0">
              <a:buNone/>
            </a:pPr>
            <a:r>
              <a:rPr lang="en-GB" sz="2400" dirty="0">
                <a:latin typeface="Candara" pitchFamily="34" charset="0"/>
              </a:rPr>
              <a:t>Please answer the following questions for homework – due Monday!</a:t>
            </a:r>
          </a:p>
          <a:p>
            <a:pPr marL="0" indent="0">
              <a:buNone/>
            </a:pPr>
            <a:endParaRPr lang="en-GB" sz="2400" dirty="0">
              <a:latin typeface="Candara" pitchFamily="34" charset="0"/>
            </a:endParaRPr>
          </a:p>
          <a:p>
            <a:pPr marL="457200" indent="-457200">
              <a:buAutoNum type="alphaLcParenR"/>
            </a:pPr>
            <a:r>
              <a:rPr lang="en-GB" sz="2400" dirty="0">
                <a:latin typeface="Candara" pitchFamily="34" charset="0"/>
              </a:rPr>
              <a:t>What were the disadvantages of proportional representation for Weimar Germany? (4)</a:t>
            </a:r>
          </a:p>
          <a:p>
            <a:pPr marL="457200" indent="-457200">
              <a:buAutoNum type="alphaLcParenR"/>
            </a:pPr>
            <a:endParaRPr lang="en-GB" sz="2400" dirty="0">
              <a:latin typeface="Candara" pitchFamily="34" charset="0"/>
            </a:endParaRPr>
          </a:p>
          <a:p>
            <a:pPr marL="457200" indent="-457200">
              <a:buAutoNum type="alphaLcParenR"/>
            </a:pPr>
            <a:r>
              <a:rPr lang="en-GB" sz="2400" dirty="0">
                <a:latin typeface="Candara" pitchFamily="34" charset="0"/>
              </a:rPr>
              <a:t>Why were the Spartacists a threat to the German Republic? (6)</a:t>
            </a:r>
          </a:p>
          <a:p>
            <a:pPr marL="457200" indent="-457200">
              <a:buAutoNum type="alphaLcParenR"/>
            </a:pPr>
            <a:endParaRPr lang="en-GB" sz="2400" dirty="0">
              <a:latin typeface="Candara" pitchFamily="34" charset="0"/>
            </a:endParaRPr>
          </a:p>
          <a:p>
            <a:pPr marL="457200" indent="-457200">
              <a:buAutoNum type="alphaLcParenR"/>
            </a:pPr>
            <a:r>
              <a:rPr lang="en-GB" sz="2400" dirty="0">
                <a:latin typeface="Candara" pitchFamily="34" charset="0"/>
              </a:rPr>
              <a:t>To what extent were Weimar governments successful between 1923 and 1929? Explain your answer. (10)</a:t>
            </a:r>
          </a:p>
          <a:p>
            <a:pPr marL="0" indent="0">
              <a:buNone/>
            </a:pPr>
            <a:endParaRPr lang="en-GB" sz="200" dirty="0">
              <a:latin typeface="Candara" pitchFamily="34" charset="0"/>
            </a:endParaRPr>
          </a:p>
        </p:txBody>
      </p:sp>
    </p:spTree>
    <p:extLst>
      <p:ext uri="{BB962C8B-B14F-4D97-AF65-F5344CB8AC3E}">
        <p14:creationId xmlns:p14="http://schemas.microsoft.com/office/powerpoint/2010/main" val="10037429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22080" y="1514957"/>
            <a:ext cx="3169920" cy="3585364"/>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latin typeface="Candara" pitchFamily="34" charset="0"/>
              </a:rPr>
              <a:t>Remember! For b) and c) answers use your PEEL structure when responding.</a:t>
            </a:r>
          </a:p>
          <a:p>
            <a:pPr algn="ctr"/>
            <a:endParaRPr lang="en-GB" sz="2000" dirty="0">
              <a:solidFill>
                <a:srgbClr val="002060"/>
              </a:solidFill>
              <a:latin typeface="Candara" pitchFamily="34" charset="0"/>
            </a:endParaRPr>
          </a:p>
          <a:p>
            <a:pPr algn="ctr"/>
            <a:r>
              <a:rPr lang="en-GB" sz="2000" dirty="0">
                <a:solidFill>
                  <a:srgbClr val="002060"/>
                </a:solidFill>
                <a:latin typeface="Candara" pitchFamily="34" charset="0"/>
              </a:rPr>
              <a:t>For part c) remember to show BOTH sides of argument – have two paragraphs for the side you agree with and one for the side of argument you feel is weakest</a:t>
            </a:r>
          </a:p>
        </p:txBody>
      </p:sp>
      <p:sp>
        <p:nvSpPr>
          <p:cNvPr id="2" name="Title 1"/>
          <p:cNvSpPr>
            <a:spLocks noGrp="1"/>
          </p:cNvSpPr>
          <p:nvPr>
            <p:ph type="title"/>
          </p:nvPr>
        </p:nvSpPr>
        <p:spPr>
          <a:xfrm>
            <a:off x="243155" y="158250"/>
            <a:ext cx="10099725" cy="1400530"/>
          </a:xfrm>
        </p:spPr>
        <p:txBody>
          <a:bodyPr/>
          <a:lstStyle/>
          <a:p>
            <a:r>
              <a:rPr lang="en-GB" b="1" dirty="0">
                <a:solidFill>
                  <a:schemeClr val="tx1"/>
                </a:solidFill>
                <a:latin typeface="Candara" pitchFamily="34" charset="0"/>
              </a:rPr>
              <a:t>Year 10 Homework – March Holidays</a:t>
            </a:r>
          </a:p>
        </p:txBody>
      </p:sp>
      <p:sp>
        <p:nvSpPr>
          <p:cNvPr id="3" name="Content Placeholder 2"/>
          <p:cNvSpPr>
            <a:spLocks noGrp="1"/>
          </p:cNvSpPr>
          <p:nvPr>
            <p:ph idx="1"/>
          </p:nvPr>
        </p:nvSpPr>
        <p:spPr>
          <a:xfrm>
            <a:off x="243155" y="983148"/>
            <a:ext cx="8778925" cy="5688484"/>
          </a:xfrm>
          <a:ln>
            <a:solidFill>
              <a:schemeClr val="tx1"/>
            </a:solidFill>
          </a:ln>
        </p:spPr>
        <p:txBody>
          <a:bodyPr>
            <a:noAutofit/>
          </a:bodyPr>
          <a:lstStyle/>
          <a:p>
            <a:pPr marL="0" indent="0">
              <a:buNone/>
            </a:pPr>
            <a:r>
              <a:rPr lang="en-GB" sz="2400" dirty="0">
                <a:latin typeface="Candara" pitchFamily="34" charset="0"/>
              </a:rPr>
              <a:t>Please answer the following questions using your exam answering technique. You are allowed to use your copybooks and textbooks!</a:t>
            </a:r>
          </a:p>
          <a:p>
            <a:pPr marL="0" indent="0">
              <a:buNone/>
            </a:pPr>
            <a:endParaRPr lang="en-GB" sz="200" dirty="0">
              <a:latin typeface="Candara" pitchFamily="34" charset="0"/>
            </a:endParaRPr>
          </a:p>
          <a:p>
            <a:pPr marL="0" indent="0">
              <a:buNone/>
            </a:pPr>
            <a:r>
              <a:rPr lang="en-US" dirty="0"/>
              <a:t>After 1923, Germany showed signs of recovering from its earlier problems. </a:t>
            </a:r>
          </a:p>
          <a:p>
            <a:pPr marL="0" indent="0">
              <a:buNone/>
            </a:pPr>
            <a:endParaRPr lang="en-US" dirty="0"/>
          </a:p>
          <a:p>
            <a:r>
              <a:rPr lang="en-US" sz="2400" b="1" dirty="0"/>
              <a:t>(a)  </a:t>
            </a:r>
            <a:r>
              <a:rPr lang="en-US" sz="2400" dirty="0"/>
              <a:t>In what ways was the Nazi party affected by the Munich putsch? [4]  </a:t>
            </a:r>
            <a:r>
              <a:rPr lang="en-US" sz="1800" dirty="0"/>
              <a:t>(2017(2)</a:t>
            </a:r>
          </a:p>
          <a:p>
            <a:r>
              <a:rPr lang="en-US" sz="2400" b="1" dirty="0"/>
              <a:t>(b)  </a:t>
            </a:r>
            <a:r>
              <a:rPr lang="en-US" sz="2400" dirty="0"/>
              <a:t>Why did the popularity of the Nazi Party increase between 1929-33? [6] </a:t>
            </a:r>
            <a:r>
              <a:rPr lang="en-US" sz="1800" dirty="0"/>
              <a:t>(2016(3))</a:t>
            </a:r>
          </a:p>
          <a:p>
            <a:r>
              <a:rPr lang="en-US" sz="2400" b="1" dirty="0"/>
              <a:t>(c)  </a:t>
            </a:r>
            <a:r>
              <a:rPr lang="en-US" sz="2400" dirty="0"/>
              <a:t>‘The weaknesses of the Weimar Constitution were the main reason for the collapse of the Weimar Republic.’ How far do you agree with this statement? Explain your answer. [10] </a:t>
            </a:r>
            <a:r>
              <a:rPr lang="en-US" sz="1800" dirty="0"/>
              <a:t>(2016w(2))</a:t>
            </a:r>
          </a:p>
          <a:p>
            <a:pPr marL="0" indent="0">
              <a:buNone/>
            </a:pPr>
            <a:endParaRPr lang="en-GB" sz="2400" dirty="0">
              <a:latin typeface="Candara" pitchFamily="34" charset="0"/>
            </a:endParaRPr>
          </a:p>
        </p:txBody>
      </p:sp>
    </p:spTree>
    <p:extLst>
      <p:ext uri="{BB962C8B-B14F-4D97-AF65-F5344CB8AC3E}">
        <p14:creationId xmlns:p14="http://schemas.microsoft.com/office/powerpoint/2010/main" val="17541445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54" y="224118"/>
            <a:ext cx="9404723" cy="1400530"/>
          </a:xfrm>
        </p:spPr>
        <p:txBody>
          <a:bodyPr>
            <a:normAutofit/>
          </a:bodyPr>
          <a:lstStyle/>
          <a:p>
            <a:r>
              <a:rPr lang="en-GB" sz="7200" b="1" dirty="0">
                <a:solidFill>
                  <a:schemeClr val="tx1"/>
                </a:solidFill>
                <a:latin typeface="Candara" pitchFamily="34" charset="0"/>
              </a:rPr>
              <a:t>Plenary</a:t>
            </a:r>
          </a:p>
        </p:txBody>
      </p:sp>
      <p:sp>
        <p:nvSpPr>
          <p:cNvPr id="3" name="TextBox 2"/>
          <p:cNvSpPr txBox="1"/>
          <p:nvPr/>
        </p:nvSpPr>
        <p:spPr>
          <a:xfrm>
            <a:off x="278969" y="2324746"/>
            <a:ext cx="7656163" cy="3754874"/>
          </a:xfrm>
          <a:prstGeom prst="rect">
            <a:avLst/>
          </a:prstGeom>
          <a:noFill/>
        </p:spPr>
        <p:txBody>
          <a:bodyPr wrap="square" rtlCol="0">
            <a:spAutoFit/>
          </a:bodyPr>
          <a:lstStyle/>
          <a:p>
            <a:pPr marL="742950" lvl="0" indent="-742950">
              <a:buFont typeface="+mj-lt"/>
              <a:buAutoNum type="arabicPeriod"/>
            </a:pPr>
            <a:r>
              <a:rPr lang="en-GB" sz="4400" b="1" dirty="0">
                <a:latin typeface="Candara" pitchFamily="34" charset="0"/>
              </a:rPr>
              <a:t>Summarise the topic of Nazi’s in 1920s in 5 sentences.</a:t>
            </a:r>
          </a:p>
          <a:p>
            <a:pPr marL="742950" lvl="0" indent="-742950">
              <a:buFont typeface="+mj-lt"/>
              <a:buAutoNum type="arabicPeriod"/>
            </a:pPr>
            <a:r>
              <a:rPr lang="en-GB" sz="4400" b="1" dirty="0">
                <a:latin typeface="Candara" pitchFamily="34" charset="0"/>
              </a:rPr>
              <a:t>Then reduce to 5 words.</a:t>
            </a:r>
          </a:p>
          <a:p>
            <a:pPr marL="742950" lvl="0" indent="-742950">
              <a:buFont typeface="+mj-lt"/>
              <a:buAutoNum type="arabicPeriod"/>
            </a:pPr>
            <a:r>
              <a:rPr lang="en-GB" sz="4400" b="1" dirty="0">
                <a:latin typeface="Candara" pitchFamily="34" charset="0"/>
              </a:rPr>
              <a:t>Now reduce to one word.</a:t>
            </a:r>
            <a:endParaRPr lang="en-GB" sz="4400" dirty="0">
              <a:latin typeface="Candara" pitchFamily="34" charset="0"/>
            </a:endParaRPr>
          </a:p>
          <a:p>
            <a:endParaRPr lang="en-GB" dirty="0"/>
          </a:p>
        </p:txBody>
      </p:sp>
      <p:pic>
        <p:nvPicPr>
          <p:cNvPr id="2050" name="Picture 2" descr="http://nichevertising.com/wp-content/uploads/2013/12/quick_summary.pn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b="11513"/>
          <a:stretch/>
        </p:blipFill>
        <p:spPr bwMode="auto">
          <a:xfrm>
            <a:off x="7567759" y="2324746"/>
            <a:ext cx="3899317" cy="2929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93406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4657</TotalTime>
  <Words>3752</Words>
  <Application>Microsoft Macintosh PowerPoint</Application>
  <PresentationFormat>Widescreen</PresentationFormat>
  <Paragraphs>264</Paragraphs>
  <Slides>32</Slides>
  <Notes>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32</vt:i4>
      </vt:variant>
    </vt:vector>
  </HeadingPairs>
  <TitlesOfParts>
    <vt:vector size="48" baseType="lpstr">
      <vt:lpstr>Al Tarikh</vt:lpstr>
      <vt:lpstr>Arial</vt:lpstr>
      <vt:lpstr>Arial Black</vt:lpstr>
      <vt:lpstr>Baskerville Old Face</vt:lpstr>
      <vt:lpstr>Calibri</vt:lpstr>
      <vt:lpstr>Candara</vt:lpstr>
      <vt:lpstr>Century Gothic</vt:lpstr>
      <vt:lpstr>Comic Sans MS</vt:lpstr>
      <vt:lpstr>Segoe Print</vt:lpstr>
      <vt:lpstr>Tahoma</vt:lpstr>
      <vt:lpstr>Times New Roman</vt:lpstr>
      <vt:lpstr>Trebuchet MS</vt:lpstr>
      <vt:lpstr>Tw Cen MT</vt:lpstr>
      <vt:lpstr>Wide Latin</vt:lpstr>
      <vt:lpstr>Wingdings 3</vt:lpstr>
      <vt:lpstr>Ion</vt:lpstr>
      <vt:lpstr>Stresemann’s Germany – Success of Failure?</vt:lpstr>
      <vt:lpstr>End of Unit KU Test</vt:lpstr>
      <vt:lpstr>What changed?</vt:lpstr>
      <vt:lpstr>Early Development of the Nazi Party 1920-1922</vt:lpstr>
      <vt:lpstr>PowerPoint Presentation</vt:lpstr>
      <vt:lpstr>PowerPoint Presentation</vt:lpstr>
      <vt:lpstr>Hitler in School</vt:lpstr>
      <vt:lpstr>PowerPoint Presentation</vt:lpstr>
      <vt:lpstr>Hitler applied to art school after school.  Time after time he faced rejection, and soon his inheritance was all gone.  He became penniless and slept rough. He had 5 years of ‘hardship and misery’.  On the following slide you will see one of Hitler’s paintings. </vt:lpstr>
      <vt:lpstr>PowerPoint Presentation</vt:lpstr>
      <vt:lpstr>PowerPoint Presentation</vt:lpstr>
      <vt:lpstr>PowerPoint Presentation</vt:lpstr>
      <vt:lpstr>PowerPoint Presentation</vt:lpstr>
      <vt:lpstr>PowerPoint Presentation</vt:lpstr>
      <vt:lpstr>The National Socialist Program</vt:lpstr>
      <vt:lpstr>PowerPoint Presentation</vt:lpstr>
      <vt:lpstr>How did Hitler develop the Nazi Party?</vt:lpstr>
      <vt:lpstr>PowerPoint Presentation</vt:lpstr>
      <vt:lpstr>Munich Putsch and Lean Years – 1923-1929</vt:lpstr>
      <vt:lpstr>The SA - 1921</vt:lpstr>
      <vt:lpstr>Taking Advantage…Munich Putsch</vt:lpstr>
      <vt:lpstr>Exam Style Question:</vt:lpstr>
      <vt:lpstr>Mark Scheme</vt:lpstr>
      <vt:lpstr>Munich Putsch Consequences</vt:lpstr>
      <vt:lpstr>The Growth of the Nazi Party</vt:lpstr>
      <vt:lpstr>Mark Scheme</vt:lpstr>
      <vt:lpstr>Nazi Party Reorganisation</vt:lpstr>
      <vt:lpstr>PowerPoint Presentation</vt:lpstr>
      <vt:lpstr>Out of the Dark…</vt:lpstr>
      <vt:lpstr>Exam Style Questions (2016s1):</vt:lpstr>
      <vt:lpstr>Year 10 Homework – March Holidays</vt:lpstr>
      <vt:lpstr>Plenary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1:</dc:title>
  <dc:creator>Nicky Boughey</dc:creator>
  <cp:lastModifiedBy>John Wilson</cp:lastModifiedBy>
  <cp:revision>444</cp:revision>
  <dcterms:created xsi:type="dcterms:W3CDTF">2017-04-02T20:43:46Z</dcterms:created>
  <dcterms:modified xsi:type="dcterms:W3CDTF">2021-01-12T11:24:25Z</dcterms:modified>
</cp:coreProperties>
</file>