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309" r:id="rId3"/>
    <p:sldId id="266" r:id="rId4"/>
    <p:sldId id="281" r:id="rId5"/>
    <p:sldId id="267" r:id="rId6"/>
    <p:sldId id="282" r:id="rId7"/>
    <p:sldId id="268" r:id="rId8"/>
    <p:sldId id="310" r:id="rId9"/>
    <p:sldId id="283" r:id="rId10"/>
    <p:sldId id="289" r:id="rId11"/>
    <p:sldId id="269" r:id="rId12"/>
    <p:sldId id="311" r:id="rId1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07"/>
    <p:restoredTop sz="95833"/>
  </p:normalViewPr>
  <p:slideViewPr>
    <p:cSldViewPr snapToGrid="0" snapToObjects="1">
      <p:cViewPr varScale="1">
        <p:scale>
          <a:sx n="56" d="100"/>
          <a:sy n="56" d="100"/>
        </p:scale>
        <p:origin x="208" y="12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5E2C9-277E-714C-BF37-BFBE4CCC687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6B51A0B-4BFA-D64E-9D70-8E288A197FD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0274CFE-33FD-784D-9736-8E95CE4FE204}"/>
              </a:ext>
            </a:extLst>
          </p:cNvPr>
          <p:cNvSpPr>
            <a:spLocks noGrp="1"/>
          </p:cNvSpPr>
          <p:nvPr>
            <p:ph type="dt" sz="half" idx="10"/>
          </p:nvPr>
        </p:nvSpPr>
        <p:spPr/>
        <p:txBody>
          <a:bodyPr/>
          <a:lstStyle/>
          <a:p>
            <a:fld id="{6D0F8C3A-7FA6-1C47-B7E5-25318D70B797}" type="datetimeFigureOut">
              <a:rPr lang="en-GB" smtClean="0"/>
              <a:t>03/02/2021</a:t>
            </a:fld>
            <a:endParaRPr lang="en-GB"/>
          </a:p>
        </p:txBody>
      </p:sp>
      <p:sp>
        <p:nvSpPr>
          <p:cNvPr id="5" name="Footer Placeholder 4">
            <a:extLst>
              <a:ext uri="{FF2B5EF4-FFF2-40B4-BE49-F238E27FC236}">
                <a16:creationId xmlns:a16="http://schemas.microsoft.com/office/drawing/2014/main" id="{6E4BB816-2BCD-3D46-A430-94CE658A4EB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205C522-01B1-F540-992B-566BBFD0C429}"/>
              </a:ext>
            </a:extLst>
          </p:cNvPr>
          <p:cNvSpPr>
            <a:spLocks noGrp="1"/>
          </p:cNvSpPr>
          <p:nvPr>
            <p:ph type="sldNum" sz="quarter" idx="12"/>
          </p:nvPr>
        </p:nvSpPr>
        <p:spPr/>
        <p:txBody>
          <a:bodyPr/>
          <a:lstStyle/>
          <a:p>
            <a:fld id="{DA9C47E3-F408-2C4C-96C6-340CB2F9475D}" type="slidenum">
              <a:rPr lang="en-GB" smtClean="0"/>
              <a:t>‹#›</a:t>
            </a:fld>
            <a:endParaRPr lang="en-GB"/>
          </a:p>
        </p:txBody>
      </p:sp>
    </p:spTree>
    <p:extLst>
      <p:ext uri="{BB962C8B-B14F-4D97-AF65-F5344CB8AC3E}">
        <p14:creationId xmlns:p14="http://schemas.microsoft.com/office/powerpoint/2010/main" val="3164909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DDC3E-278F-0345-8DD3-3E181748DDC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7202BE4-9CB6-434B-BCF5-96AA1E1C5CA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A546D61-E1A0-2F4B-9EDC-17D0148654BB}"/>
              </a:ext>
            </a:extLst>
          </p:cNvPr>
          <p:cNvSpPr>
            <a:spLocks noGrp="1"/>
          </p:cNvSpPr>
          <p:nvPr>
            <p:ph type="dt" sz="half" idx="10"/>
          </p:nvPr>
        </p:nvSpPr>
        <p:spPr/>
        <p:txBody>
          <a:bodyPr/>
          <a:lstStyle/>
          <a:p>
            <a:fld id="{6D0F8C3A-7FA6-1C47-B7E5-25318D70B797}" type="datetimeFigureOut">
              <a:rPr lang="en-GB" smtClean="0"/>
              <a:t>03/02/2021</a:t>
            </a:fld>
            <a:endParaRPr lang="en-GB"/>
          </a:p>
        </p:txBody>
      </p:sp>
      <p:sp>
        <p:nvSpPr>
          <p:cNvPr id="5" name="Footer Placeholder 4">
            <a:extLst>
              <a:ext uri="{FF2B5EF4-FFF2-40B4-BE49-F238E27FC236}">
                <a16:creationId xmlns:a16="http://schemas.microsoft.com/office/drawing/2014/main" id="{47749D06-F0B9-AC47-A913-0F322E81197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C6E462C-3D95-A244-B604-744AFE0E7DBA}"/>
              </a:ext>
            </a:extLst>
          </p:cNvPr>
          <p:cNvSpPr>
            <a:spLocks noGrp="1"/>
          </p:cNvSpPr>
          <p:nvPr>
            <p:ph type="sldNum" sz="quarter" idx="12"/>
          </p:nvPr>
        </p:nvSpPr>
        <p:spPr/>
        <p:txBody>
          <a:bodyPr/>
          <a:lstStyle/>
          <a:p>
            <a:fld id="{DA9C47E3-F408-2C4C-96C6-340CB2F9475D}" type="slidenum">
              <a:rPr lang="en-GB" smtClean="0"/>
              <a:t>‹#›</a:t>
            </a:fld>
            <a:endParaRPr lang="en-GB"/>
          </a:p>
        </p:txBody>
      </p:sp>
    </p:spTree>
    <p:extLst>
      <p:ext uri="{BB962C8B-B14F-4D97-AF65-F5344CB8AC3E}">
        <p14:creationId xmlns:p14="http://schemas.microsoft.com/office/powerpoint/2010/main" val="783927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92CBB-0B01-D44B-AE6C-B29B5EBA516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E8EEC07-C4D1-4244-BD3C-C00EB43347E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0E8C007-2FE2-AB4B-A539-0D869AE53F06}"/>
              </a:ext>
            </a:extLst>
          </p:cNvPr>
          <p:cNvSpPr>
            <a:spLocks noGrp="1"/>
          </p:cNvSpPr>
          <p:nvPr>
            <p:ph type="dt" sz="half" idx="10"/>
          </p:nvPr>
        </p:nvSpPr>
        <p:spPr/>
        <p:txBody>
          <a:bodyPr/>
          <a:lstStyle/>
          <a:p>
            <a:fld id="{6D0F8C3A-7FA6-1C47-B7E5-25318D70B797}" type="datetimeFigureOut">
              <a:rPr lang="en-GB" smtClean="0"/>
              <a:t>03/02/2021</a:t>
            </a:fld>
            <a:endParaRPr lang="en-GB"/>
          </a:p>
        </p:txBody>
      </p:sp>
      <p:sp>
        <p:nvSpPr>
          <p:cNvPr id="5" name="Footer Placeholder 4">
            <a:extLst>
              <a:ext uri="{FF2B5EF4-FFF2-40B4-BE49-F238E27FC236}">
                <a16:creationId xmlns:a16="http://schemas.microsoft.com/office/drawing/2014/main" id="{CC460033-C17B-584D-9F4F-CB1A4DE0F96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F582FB6-0DC5-2548-9BAB-B1CB933925AA}"/>
              </a:ext>
            </a:extLst>
          </p:cNvPr>
          <p:cNvSpPr>
            <a:spLocks noGrp="1"/>
          </p:cNvSpPr>
          <p:nvPr>
            <p:ph type="sldNum" sz="quarter" idx="12"/>
          </p:nvPr>
        </p:nvSpPr>
        <p:spPr/>
        <p:txBody>
          <a:bodyPr/>
          <a:lstStyle/>
          <a:p>
            <a:fld id="{DA9C47E3-F408-2C4C-96C6-340CB2F9475D}" type="slidenum">
              <a:rPr lang="en-GB" smtClean="0"/>
              <a:t>‹#›</a:t>
            </a:fld>
            <a:endParaRPr lang="en-GB"/>
          </a:p>
        </p:txBody>
      </p:sp>
    </p:spTree>
    <p:extLst>
      <p:ext uri="{BB962C8B-B14F-4D97-AF65-F5344CB8AC3E}">
        <p14:creationId xmlns:p14="http://schemas.microsoft.com/office/powerpoint/2010/main" val="35840361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37AC3-BE9B-F449-9223-1253CB3E5E7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F98A98B-A550-AB4A-A052-386721F80E12}"/>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54D1BAD-B19B-3A40-9B72-EAAAE6A46579}"/>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1E35466-6412-8E41-8BD8-FF1207D27507}"/>
              </a:ext>
            </a:extLst>
          </p:cNvPr>
          <p:cNvSpPr>
            <a:spLocks noGrp="1"/>
          </p:cNvSpPr>
          <p:nvPr>
            <p:ph type="dt" sz="half" idx="10"/>
          </p:nvPr>
        </p:nvSpPr>
        <p:spPr/>
        <p:txBody>
          <a:bodyPr/>
          <a:lstStyle/>
          <a:p>
            <a:fld id="{6D0F8C3A-7FA6-1C47-B7E5-25318D70B797}" type="datetimeFigureOut">
              <a:rPr lang="en-GB" smtClean="0"/>
              <a:t>03/02/2021</a:t>
            </a:fld>
            <a:endParaRPr lang="en-GB"/>
          </a:p>
        </p:txBody>
      </p:sp>
      <p:sp>
        <p:nvSpPr>
          <p:cNvPr id="6" name="Footer Placeholder 5">
            <a:extLst>
              <a:ext uri="{FF2B5EF4-FFF2-40B4-BE49-F238E27FC236}">
                <a16:creationId xmlns:a16="http://schemas.microsoft.com/office/drawing/2014/main" id="{12E0ADBE-D6C1-104B-B711-658C9CA0921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9137D99-D5CF-B34E-A9FA-5AF28AC8508D}"/>
              </a:ext>
            </a:extLst>
          </p:cNvPr>
          <p:cNvSpPr>
            <a:spLocks noGrp="1"/>
          </p:cNvSpPr>
          <p:nvPr>
            <p:ph type="sldNum" sz="quarter" idx="12"/>
          </p:nvPr>
        </p:nvSpPr>
        <p:spPr/>
        <p:txBody>
          <a:bodyPr/>
          <a:lstStyle/>
          <a:p>
            <a:fld id="{DA9C47E3-F408-2C4C-96C6-340CB2F9475D}" type="slidenum">
              <a:rPr lang="en-GB" smtClean="0"/>
              <a:t>‹#›</a:t>
            </a:fld>
            <a:endParaRPr lang="en-GB"/>
          </a:p>
        </p:txBody>
      </p:sp>
    </p:spTree>
    <p:extLst>
      <p:ext uri="{BB962C8B-B14F-4D97-AF65-F5344CB8AC3E}">
        <p14:creationId xmlns:p14="http://schemas.microsoft.com/office/powerpoint/2010/main" val="38274962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0C9AB-7E55-1840-874A-1657690255E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C846AA8-A1AB-5E48-91A6-489B7771736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CAFB40B-E51E-4B40-82D0-3C57A2E139D1}"/>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EA03365-6F27-FA48-8B85-6E15E741D2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68C9A4E-FAE5-7641-938D-40F8B9D8D48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4A0C550-7650-544F-AAAA-D747F3939E3F}"/>
              </a:ext>
            </a:extLst>
          </p:cNvPr>
          <p:cNvSpPr>
            <a:spLocks noGrp="1"/>
          </p:cNvSpPr>
          <p:nvPr>
            <p:ph type="dt" sz="half" idx="10"/>
          </p:nvPr>
        </p:nvSpPr>
        <p:spPr/>
        <p:txBody>
          <a:bodyPr/>
          <a:lstStyle/>
          <a:p>
            <a:fld id="{6D0F8C3A-7FA6-1C47-B7E5-25318D70B797}" type="datetimeFigureOut">
              <a:rPr lang="en-GB" smtClean="0"/>
              <a:t>03/02/2021</a:t>
            </a:fld>
            <a:endParaRPr lang="en-GB"/>
          </a:p>
        </p:txBody>
      </p:sp>
      <p:sp>
        <p:nvSpPr>
          <p:cNvPr id="8" name="Footer Placeholder 7">
            <a:extLst>
              <a:ext uri="{FF2B5EF4-FFF2-40B4-BE49-F238E27FC236}">
                <a16:creationId xmlns:a16="http://schemas.microsoft.com/office/drawing/2014/main" id="{39AFA413-34C0-D64C-B608-203ADAE742B8}"/>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2636C473-21AB-FD4D-94E9-BFCFBE38D747}"/>
              </a:ext>
            </a:extLst>
          </p:cNvPr>
          <p:cNvSpPr>
            <a:spLocks noGrp="1"/>
          </p:cNvSpPr>
          <p:nvPr>
            <p:ph type="sldNum" sz="quarter" idx="12"/>
          </p:nvPr>
        </p:nvSpPr>
        <p:spPr/>
        <p:txBody>
          <a:bodyPr/>
          <a:lstStyle/>
          <a:p>
            <a:fld id="{DA9C47E3-F408-2C4C-96C6-340CB2F9475D}" type="slidenum">
              <a:rPr lang="en-GB" smtClean="0"/>
              <a:t>‹#›</a:t>
            </a:fld>
            <a:endParaRPr lang="en-GB"/>
          </a:p>
        </p:txBody>
      </p:sp>
    </p:spTree>
    <p:extLst>
      <p:ext uri="{BB962C8B-B14F-4D97-AF65-F5344CB8AC3E}">
        <p14:creationId xmlns:p14="http://schemas.microsoft.com/office/powerpoint/2010/main" val="37692108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944FA-94BB-F645-80A5-71896637EE6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EA525A3-9885-F54F-B87C-DFE5A78396E5}"/>
              </a:ext>
            </a:extLst>
          </p:cNvPr>
          <p:cNvSpPr>
            <a:spLocks noGrp="1"/>
          </p:cNvSpPr>
          <p:nvPr>
            <p:ph type="dt" sz="half" idx="10"/>
          </p:nvPr>
        </p:nvSpPr>
        <p:spPr/>
        <p:txBody>
          <a:bodyPr/>
          <a:lstStyle/>
          <a:p>
            <a:fld id="{6D0F8C3A-7FA6-1C47-B7E5-25318D70B797}" type="datetimeFigureOut">
              <a:rPr lang="en-GB" smtClean="0"/>
              <a:t>03/02/2021</a:t>
            </a:fld>
            <a:endParaRPr lang="en-GB"/>
          </a:p>
        </p:txBody>
      </p:sp>
      <p:sp>
        <p:nvSpPr>
          <p:cNvPr id="4" name="Footer Placeholder 3">
            <a:extLst>
              <a:ext uri="{FF2B5EF4-FFF2-40B4-BE49-F238E27FC236}">
                <a16:creationId xmlns:a16="http://schemas.microsoft.com/office/drawing/2014/main" id="{CF758F02-83FD-8546-874B-A1117DCE084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CBB8917-574C-884A-B237-C4CBD3315882}"/>
              </a:ext>
            </a:extLst>
          </p:cNvPr>
          <p:cNvSpPr>
            <a:spLocks noGrp="1"/>
          </p:cNvSpPr>
          <p:nvPr>
            <p:ph type="sldNum" sz="quarter" idx="12"/>
          </p:nvPr>
        </p:nvSpPr>
        <p:spPr/>
        <p:txBody>
          <a:bodyPr/>
          <a:lstStyle/>
          <a:p>
            <a:fld id="{DA9C47E3-F408-2C4C-96C6-340CB2F9475D}" type="slidenum">
              <a:rPr lang="en-GB" smtClean="0"/>
              <a:t>‹#›</a:t>
            </a:fld>
            <a:endParaRPr lang="en-GB"/>
          </a:p>
        </p:txBody>
      </p:sp>
    </p:spTree>
    <p:extLst>
      <p:ext uri="{BB962C8B-B14F-4D97-AF65-F5344CB8AC3E}">
        <p14:creationId xmlns:p14="http://schemas.microsoft.com/office/powerpoint/2010/main" val="37762638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08B318E-6BDD-DA40-85D5-68B7D80A5958}"/>
              </a:ext>
            </a:extLst>
          </p:cNvPr>
          <p:cNvSpPr>
            <a:spLocks noGrp="1"/>
          </p:cNvSpPr>
          <p:nvPr>
            <p:ph type="dt" sz="half" idx="10"/>
          </p:nvPr>
        </p:nvSpPr>
        <p:spPr/>
        <p:txBody>
          <a:bodyPr/>
          <a:lstStyle/>
          <a:p>
            <a:fld id="{6D0F8C3A-7FA6-1C47-B7E5-25318D70B797}" type="datetimeFigureOut">
              <a:rPr lang="en-GB" smtClean="0"/>
              <a:t>03/02/2021</a:t>
            </a:fld>
            <a:endParaRPr lang="en-GB"/>
          </a:p>
        </p:txBody>
      </p:sp>
      <p:sp>
        <p:nvSpPr>
          <p:cNvPr id="3" name="Footer Placeholder 2">
            <a:extLst>
              <a:ext uri="{FF2B5EF4-FFF2-40B4-BE49-F238E27FC236}">
                <a16:creationId xmlns:a16="http://schemas.microsoft.com/office/drawing/2014/main" id="{3FAEAAC5-0CA2-264D-8ED8-F5AC172026D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F988B0D-B6DC-EE43-A4A9-C15F5190904A}"/>
              </a:ext>
            </a:extLst>
          </p:cNvPr>
          <p:cNvSpPr>
            <a:spLocks noGrp="1"/>
          </p:cNvSpPr>
          <p:nvPr>
            <p:ph type="sldNum" sz="quarter" idx="12"/>
          </p:nvPr>
        </p:nvSpPr>
        <p:spPr/>
        <p:txBody>
          <a:bodyPr/>
          <a:lstStyle/>
          <a:p>
            <a:fld id="{DA9C47E3-F408-2C4C-96C6-340CB2F9475D}" type="slidenum">
              <a:rPr lang="en-GB" smtClean="0"/>
              <a:t>‹#›</a:t>
            </a:fld>
            <a:endParaRPr lang="en-GB"/>
          </a:p>
        </p:txBody>
      </p:sp>
    </p:spTree>
    <p:extLst>
      <p:ext uri="{BB962C8B-B14F-4D97-AF65-F5344CB8AC3E}">
        <p14:creationId xmlns:p14="http://schemas.microsoft.com/office/powerpoint/2010/main" val="21176649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5E0BB-EB88-1146-92B4-0FCD8F3CCBB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B2DC0E3-4453-E545-836E-FB6DDB0CA3A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2B319C2-3E18-224A-B1A1-4A9303E4FB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5999E43-6A41-0F44-A777-6A42FB41DC1C}"/>
              </a:ext>
            </a:extLst>
          </p:cNvPr>
          <p:cNvSpPr>
            <a:spLocks noGrp="1"/>
          </p:cNvSpPr>
          <p:nvPr>
            <p:ph type="dt" sz="half" idx="10"/>
          </p:nvPr>
        </p:nvSpPr>
        <p:spPr/>
        <p:txBody>
          <a:bodyPr/>
          <a:lstStyle/>
          <a:p>
            <a:fld id="{6D0F8C3A-7FA6-1C47-B7E5-25318D70B797}" type="datetimeFigureOut">
              <a:rPr lang="en-GB" smtClean="0"/>
              <a:t>03/02/2021</a:t>
            </a:fld>
            <a:endParaRPr lang="en-GB"/>
          </a:p>
        </p:txBody>
      </p:sp>
      <p:sp>
        <p:nvSpPr>
          <p:cNvPr id="6" name="Footer Placeholder 5">
            <a:extLst>
              <a:ext uri="{FF2B5EF4-FFF2-40B4-BE49-F238E27FC236}">
                <a16:creationId xmlns:a16="http://schemas.microsoft.com/office/drawing/2014/main" id="{69CC0298-D4D5-3040-8503-3EAC9A924CA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867FA28-431F-BE49-9EBC-3E656F2A64E2}"/>
              </a:ext>
            </a:extLst>
          </p:cNvPr>
          <p:cNvSpPr>
            <a:spLocks noGrp="1"/>
          </p:cNvSpPr>
          <p:nvPr>
            <p:ph type="sldNum" sz="quarter" idx="12"/>
          </p:nvPr>
        </p:nvSpPr>
        <p:spPr/>
        <p:txBody>
          <a:bodyPr/>
          <a:lstStyle/>
          <a:p>
            <a:fld id="{DA9C47E3-F408-2C4C-96C6-340CB2F9475D}" type="slidenum">
              <a:rPr lang="en-GB" smtClean="0"/>
              <a:t>‹#›</a:t>
            </a:fld>
            <a:endParaRPr lang="en-GB"/>
          </a:p>
        </p:txBody>
      </p:sp>
    </p:spTree>
    <p:extLst>
      <p:ext uri="{BB962C8B-B14F-4D97-AF65-F5344CB8AC3E}">
        <p14:creationId xmlns:p14="http://schemas.microsoft.com/office/powerpoint/2010/main" val="5395104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B98C3-1C60-CD4A-A15D-3865D2F5D0F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620555B-0359-1F44-87C2-649A38DC6C2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0D58AFE-29D8-0F40-BD24-DB6D2F91B7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1759E16-EAF0-8547-A5BD-EC9FE7B77BD0}"/>
              </a:ext>
            </a:extLst>
          </p:cNvPr>
          <p:cNvSpPr>
            <a:spLocks noGrp="1"/>
          </p:cNvSpPr>
          <p:nvPr>
            <p:ph type="dt" sz="half" idx="10"/>
          </p:nvPr>
        </p:nvSpPr>
        <p:spPr/>
        <p:txBody>
          <a:bodyPr/>
          <a:lstStyle/>
          <a:p>
            <a:fld id="{6D0F8C3A-7FA6-1C47-B7E5-25318D70B797}" type="datetimeFigureOut">
              <a:rPr lang="en-GB" smtClean="0"/>
              <a:t>03/02/2021</a:t>
            </a:fld>
            <a:endParaRPr lang="en-GB"/>
          </a:p>
        </p:txBody>
      </p:sp>
      <p:sp>
        <p:nvSpPr>
          <p:cNvPr id="6" name="Footer Placeholder 5">
            <a:extLst>
              <a:ext uri="{FF2B5EF4-FFF2-40B4-BE49-F238E27FC236}">
                <a16:creationId xmlns:a16="http://schemas.microsoft.com/office/drawing/2014/main" id="{380F1105-F77D-F04C-8EE6-D77C2CA64B9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08C9373-F8D5-E74B-B011-3D8C7AE267F4}"/>
              </a:ext>
            </a:extLst>
          </p:cNvPr>
          <p:cNvSpPr>
            <a:spLocks noGrp="1"/>
          </p:cNvSpPr>
          <p:nvPr>
            <p:ph type="sldNum" sz="quarter" idx="12"/>
          </p:nvPr>
        </p:nvSpPr>
        <p:spPr/>
        <p:txBody>
          <a:bodyPr/>
          <a:lstStyle/>
          <a:p>
            <a:fld id="{DA9C47E3-F408-2C4C-96C6-340CB2F9475D}" type="slidenum">
              <a:rPr lang="en-GB" smtClean="0"/>
              <a:t>‹#›</a:t>
            </a:fld>
            <a:endParaRPr lang="en-GB"/>
          </a:p>
        </p:txBody>
      </p:sp>
    </p:spTree>
    <p:extLst>
      <p:ext uri="{BB962C8B-B14F-4D97-AF65-F5344CB8AC3E}">
        <p14:creationId xmlns:p14="http://schemas.microsoft.com/office/powerpoint/2010/main" val="4282003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0E961C-09F2-EE48-B02A-E57370CD71E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5EC9518-0EAF-7E4B-AE76-87B5CEDE559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2CDA652-25EE-E944-9B2C-E70F12E9D0A0}"/>
              </a:ext>
            </a:extLst>
          </p:cNvPr>
          <p:cNvSpPr>
            <a:spLocks noGrp="1"/>
          </p:cNvSpPr>
          <p:nvPr>
            <p:ph type="dt" sz="half" idx="10"/>
          </p:nvPr>
        </p:nvSpPr>
        <p:spPr/>
        <p:txBody>
          <a:bodyPr/>
          <a:lstStyle/>
          <a:p>
            <a:fld id="{6D0F8C3A-7FA6-1C47-B7E5-25318D70B797}" type="datetimeFigureOut">
              <a:rPr lang="en-GB" smtClean="0"/>
              <a:t>03/02/2021</a:t>
            </a:fld>
            <a:endParaRPr lang="en-GB"/>
          </a:p>
        </p:txBody>
      </p:sp>
      <p:sp>
        <p:nvSpPr>
          <p:cNvPr id="5" name="Footer Placeholder 4">
            <a:extLst>
              <a:ext uri="{FF2B5EF4-FFF2-40B4-BE49-F238E27FC236}">
                <a16:creationId xmlns:a16="http://schemas.microsoft.com/office/drawing/2014/main" id="{8EEC6CAD-9E83-8942-AE00-B8CD17AA4B6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8C14BD1-C2D6-4B40-9EB6-77F8AD619D09}"/>
              </a:ext>
            </a:extLst>
          </p:cNvPr>
          <p:cNvSpPr>
            <a:spLocks noGrp="1"/>
          </p:cNvSpPr>
          <p:nvPr>
            <p:ph type="sldNum" sz="quarter" idx="12"/>
          </p:nvPr>
        </p:nvSpPr>
        <p:spPr/>
        <p:txBody>
          <a:bodyPr/>
          <a:lstStyle/>
          <a:p>
            <a:fld id="{DA9C47E3-F408-2C4C-96C6-340CB2F9475D}" type="slidenum">
              <a:rPr lang="en-GB" smtClean="0"/>
              <a:t>‹#›</a:t>
            </a:fld>
            <a:endParaRPr lang="en-GB"/>
          </a:p>
        </p:txBody>
      </p:sp>
    </p:spTree>
    <p:extLst>
      <p:ext uri="{BB962C8B-B14F-4D97-AF65-F5344CB8AC3E}">
        <p14:creationId xmlns:p14="http://schemas.microsoft.com/office/powerpoint/2010/main" val="3594148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7A248D9-AC60-AC4A-8965-C1FA335DCDA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1835274-0F25-364F-9D5C-4C53F41DAE2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11B170E-5AA9-A846-92E4-4F6413122DE8}"/>
              </a:ext>
            </a:extLst>
          </p:cNvPr>
          <p:cNvSpPr>
            <a:spLocks noGrp="1"/>
          </p:cNvSpPr>
          <p:nvPr>
            <p:ph type="dt" sz="half" idx="10"/>
          </p:nvPr>
        </p:nvSpPr>
        <p:spPr/>
        <p:txBody>
          <a:bodyPr/>
          <a:lstStyle/>
          <a:p>
            <a:fld id="{6D0F8C3A-7FA6-1C47-B7E5-25318D70B797}" type="datetimeFigureOut">
              <a:rPr lang="en-GB" smtClean="0"/>
              <a:t>03/02/2021</a:t>
            </a:fld>
            <a:endParaRPr lang="en-GB"/>
          </a:p>
        </p:txBody>
      </p:sp>
      <p:sp>
        <p:nvSpPr>
          <p:cNvPr id="5" name="Footer Placeholder 4">
            <a:extLst>
              <a:ext uri="{FF2B5EF4-FFF2-40B4-BE49-F238E27FC236}">
                <a16:creationId xmlns:a16="http://schemas.microsoft.com/office/drawing/2014/main" id="{CCBEA6EB-A271-9C42-9365-A240596E291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026E70A-13C3-F64F-B8F0-CA25C9E080C1}"/>
              </a:ext>
            </a:extLst>
          </p:cNvPr>
          <p:cNvSpPr>
            <a:spLocks noGrp="1"/>
          </p:cNvSpPr>
          <p:nvPr>
            <p:ph type="sldNum" sz="quarter" idx="12"/>
          </p:nvPr>
        </p:nvSpPr>
        <p:spPr/>
        <p:txBody>
          <a:bodyPr/>
          <a:lstStyle/>
          <a:p>
            <a:fld id="{DA9C47E3-F408-2C4C-96C6-340CB2F9475D}" type="slidenum">
              <a:rPr lang="en-GB" smtClean="0"/>
              <a:t>‹#›</a:t>
            </a:fld>
            <a:endParaRPr lang="en-GB"/>
          </a:p>
        </p:txBody>
      </p:sp>
    </p:spTree>
    <p:extLst>
      <p:ext uri="{BB962C8B-B14F-4D97-AF65-F5344CB8AC3E}">
        <p14:creationId xmlns:p14="http://schemas.microsoft.com/office/powerpoint/2010/main" val="32675381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8CA56C-89A2-C247-A554-50F10CA6DA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9BB96BA-C8EE-A34A-8282-CAA0B49BDE0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EB0BA65-1AA1-B04E-A0CD-A88AF6FECB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0F8C3A-7FA6-1C47-B7E5-25318D70B797}" type="datetimeFigureOut">
              <a:rPr lang="en-GB" smtClean="0"/>
              <a:t>03/02/2021</a:t>
            </a:fld>
            <a:endParaRPr lang="en-GB"/>
          </a:p>
        </p:txBody>
      </p:sp>
      <p:sp>
        <p:nvSpPr>
          <p:cNvPr id="5" name="Footer Placeholder 4">
            <a:extLst>
              <a:ext uri="{FF2B5EF4-FFF2-40B4-BE49-F238E27FC236}">
                <a16:creationId xmlns:a16="http://schemas.microsoft.com/office/drawing/2014/main" id="{0BCBDB10-1D48-B84B-B989-F08E14F0528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AC813ECE-FAA0-504E-A8E2-BFB4D5B7895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9C47E3-F408-2C4C-96C6-340CB2F9475D}" type="slidenum">
              <a:rPr lang="en-GB" smtClean="0"/>
              <a:t>‹#›</a:t>
            </a:fld>
            <a:endParaRPr lang="en-GB"/>
          </a:p>
        </p:txBody>
      </p:sp>
    </p:spTree>
    <p:extLst>
      <p:ext uri="{BB962C8B-B14F-4D97-AF65-F5344CB8AC3E}">
        <p14:creationId xmlns:p14="http://schemas.microsoft.com/office/powerpoint/2010/main" val="19884752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51B63-9552-344C-89B6-F115161395A9}"/>
              </a:ext>
            </a:extLst>
          </p:cNvPr>
          <p:cNvSpPr>
            <a:spLocks noGrp="1"/>
          </p:cNvSpPr>
          <p:nvPr>
            <p:ph type="ctrTitle"/>
          </p:nvPr>
        </p:nvSpPr>
        <p:spPr/>
        <p:txBody>
          <a:bodyPr/>
          <a:lstStyle/>
          <a:p>
            <a:r>
              <a:rPr lang="en-GB" dirty="0"/>
              <a:t>Wars of German Unification</a:t>
            </a:r>
          </a:p>
        </p:txBody>
      </p:sp>
      <p:sp>
        <p:nvSpPr>
          <p:cNvPr id="3" name="Subtitle 2">
            <a:extLst>
              <a:ext uri="{FF2B5EF4-FFF2-40B4-BE49-F238E27FC236}">
                <a16:creationId xmlns:a16="http://schemas.microsoft.com/office/drawing/2014/main" id="{5D8A67F0-4E80-7340-988F-52B2C57F86A9}"/>
              </a:ext>
            </a:extLst>
          </p:cNvPr>
          <p:cNvSpPr>
            <a:spLocks noGrp="1"/>
          </p:cNvSpPr>
          <p:nvPr>
            <p:ph type="subTitle" idx="1"/>
          </p:nvPr>
        </p:nvSpPr>
        <p:spPr/>
        <p:txBody>
          <a:bodyPr/>
          <a:lstStyle/>
          <a:p>
            <a:r>
              <a:rPr lang="en-GB"/>
              <a:t>Part 1</a:t>
            </a:r>
          </a:p>
        </p:txBody>
      </p:sp>
    </p:spTree>
    <p:extLst>
      <p:ext uri="{BB962C8B-B14F-4D97-AF65-F5344CB8AC3E}">
        <p14:creationId xmlns:p14="http://schemas.microsoft.com/office/powerpoint/2010/main" val="6087186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a:extLst>
              <a:ext uri="{FF2B5EF4-FFF2-40B4-BE49-F238E27FC236}">
                <a16:creationId xmlns:a16="http://schemas.microsoft.com/office/drawing/2014/main" id="{0D4FE355-BC63-FE48-B5B3-E085004E8957}"/>
              </a:ext>
            </a:extLst>
          </p:cNvPr>
          <p:cNvSpPr>
            <a:spLocks noGrp="1"/>
          </p:cNvSpPr>
          <p:nvPr>
            <p:ph type="title"/>
          </p:nvPr>
        </p:nvSpPr>
        <p:spPr>
          <a:xfrm>
            <a:off x="1919288" y="1"/>
            <a:ext cx="8229600" cy="633413"/>
          </a:xfrm>
        </p:spPr>
        <p:txBody>
          <a:bodyPr/>
          <a:lstStyle/>
          <a:p>
            <a:pPr eaLnBrk="1" hangingPunct="1"/>
            <a:r>
              <a:rPr lang="en-GB" altLang="en-US" sz="2800" b="1" u="sng"/>
              <a:t>4. DIPLOMACY AND WAR, 1862-71.</a:t>
            </a:r>
          </a:p>
        </p:txBody>
      </p:sp>
      <p:sp>
        <p:nvSpPr>
          <p:cNvPr id="47106" name="Text Box 4">
            <a:extLst>
              <a:ext uri="{FF2B5EF4-FFF2-40B4-BE49-F238E27FC236}">
                <a16:creationId xmlns:a16="http://schemas.microsoft.com/office/drawing/2014/main" id="{6A217221-771A-644E-8EBF-01284F7E5052}"/>
              </a:ext>
            </a:extLst>
          </p:cNvPr>
          <p:cNvSpPr txBox="1">
            <a:spLocks noChangeArrowheads="1"/>
          </p:cNvSpPr>
          <p:nvPr/>
        </p:nvSpPr>
        <p:spPr bwMode="auto">
          <a:xfrm>
            <a:off x="3935414" y="1628776"/>
            <a:ext cx="4465637"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itchFamily="2"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itchFamily="2"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itchFamily="2"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itchFamily="2"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itchFamily="2"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9pPr>
          </a:lstStyle>
          <a:p>
            <a:pPr algn="ctr" eaLnBrk="1" hangingPunct="1">
              <a:spcBef>
                <a:spcPct val="50000"/>
              </a:spcBef>
              <a:buClrTx/>
              <a:buSzTx/>
              <a:buFontTx/>
              <a:buNone/>
            </a:pPr>
            <a:r>
              <a:rPr lang="en-GB" altLang="en-US" sz="2800" b="1" u="sng">
                <a:latin typeface="Arial" panose="020B0604020202020204" pitchFamily="34" charset="0"/>
              </a:rPr>
              <a:t>BISMARCK</a:t>
            </a:r>
          </a:p>
        </p:txBody>
      </p:sp>
      <p:sp>
        <p:nvSpPr>
          <p:cNvPr id="11269" name="Text Box 5">
            <a:extLst>
              <a:ext uri="{FF2B5EF4-FFF2-40B4-BE49-F238E27FC236}">
                <a16:creationId xmlns:a16="http://schemas.microsoft.com/office/drawing/2014/main" id="{02EDA4CD-7C5A-4E4A-9E1F-29A6D511D10A}"/>
              </a:ext>
            </a:extLst>
          </p:cNvPr>
          <p:cNvSpPr txBox="1">
            <a:spLocks noChangeArrowheads="1"/>
          </p:cNvSpPr>
          <p:nvPr/>
        </p:nvSpPr>
        <p:spPr bwMode="auto">
          <a:xfrm>
            <a:off x="1524000" y="2276476"/>
            <a:ext cx="9144000" cy="830263"/>
          </a:xfrm>
          <a:prstGeom prst="rect">
            <a:avLst/>
          </a:prstGeom>
          <a:noFill/>
          <a:ln w="9525">
            <a:noFill/>
            <a:miter lim="800000"/>
            <a:headEnd/>
            <a:tailEnd/>
          </a:ln>
          <a:effectLst/>
        </p:spPr>
        <p:txBody>
          <a:bodyPr>
            <a:spAutoFit/>
          </a:bodyPr>
          <a:lstStyle/>
          <a:p>
            <a:pPr eaLnBrk="1" hangingPunct="1">
              <a:spcBef>
                <a:spcPct val="50000"/>
              </a:spcBef>
              <a:buFontTx/>
              <a:buChar char="•"/>
              <a:defRPr/>
            </a:pPr>
            <a:r>
              <a:rPr lang="en-GB" sz="2400" b="1" dirty="0">
                <a:solidFill>
                  <a:srgbClr val="990000"/>
                </a:solidFill>
                <a:latin typeface="+mj-lt"/>
              </a:rPr>
              <a:t>Bismarck was appointed Minister President in 1862</a:t>
            </a:r>
            <a:r>
              <a:rPr lang="en-GB" sz="2400" b="1" dirty="0">
                <a:latin typeface="+mj-lt"/>
              </a:rPr>
              <a:t>. He quickly solves the Constitutional crisis by overriding Parliament. </a:t>
            </a:r>
          </a:p>
        </p:txBody>
      </p:sp>
      <p:sp>
        <p:nvSpPr>
          <p:cNvPr id="47108" name="AutoShape 6" descr="data:image/jpeg;base64,/9j/4AAQSkZJRgABAQAAAQABAAD/2wCEAAkGBxQTEhQUExQVFhUXGBwYFxgXGBgbGhoYGBoXHBgYHBkYHiggGholHBwaITEhJSkrLi4uGCAzODMsNygtLisBCgoKBQUFDgUFDisZExkrKysrKysrKysrKysrKysrKysrKysrKysrKysrKysrKysrKysrKysrKysrKysrKysrK//AABEIAOwA1gMBIgACEQEDEQH/xAAbAAACAwEBAQAAAAAAAAAAAAADBAIFBgEAB//EAD8QAAECBAMFBgUDAgQGAwAAAAECEQADITEEEkFRYXGB8AUTIpGhsQYywdHhFELxI1IzYnKSB4KissLSU7Pi/8QAFAEBAAAAAAAAAAAAAAAAAAAAAP/EABQRAQAAAAAAAAAAAAAAAAAAAAD/2gAMAwEAAhEDEQA/ANS0cTvpBGiTQEUoiY6ePAR0CA8I80dbrXXrlEmgBtEYmqBtAcUrhHs0cMQUeEB5a4Epe+BzZoF3u1ErV/2g+doDMxA/kKHo0Axnjnewn3u3rlHlzb6bnfrhANGeI4meIRK+PpHBMr/FICyC46VQlLmF269uqwSSStQSkOVFgNH52H2gGM2+JBUV6cQFAKSoKSQCDoQQ4I5ecTE9zR9kA5lMSS23rzrC8mfv0ao2j3ggmg264QElDZEDElHrrqkRJ069oCCUwCcG2/WGCmATut8ALMxvpu8o9HMpJp15R6A0SZdI8UwUREiAigceYY8wbcInljwjrwHGiJjxIG6OE6wESojaN9NvnAivlHp0yF1K6/EBMzOuuqQKdO6/mBrW3Dr6wsqbr1/N4AkzEXv1xhdc3r2+mkBmL47hy68+URK9mtm/iA6pZ66rxjneW9KPyY7oBMmDb16Rwq6v9PaAKqaDs9G/MRC7dfX6wBUw7/Q6dCONVqnptdYBxK+Dfy1IZxMwycPMmA/1l5ZMk3yzJ7iWavUJzTDuQNsK9mye8yqkzMPO/d3QxMvvFWIBD0B11GzZW4jHrmTZGHmomonSZU7E4gTEFObErUJYCdFIQg+EpcZSOQWKlJFEfKlkp4JAA9AILInsXv7RVJmb/X6eXnB5c3l9DseAskznd9X96wRKhVyRbY16vWnL0iuE3rh+LcYLLnW6/mAsUzba7v4ggWITQu/W2GMz3qft76ecAXP+IHNRs9I6rr0j0w0662wCuZiTyu3sRHI7MN9bfXfHoDUCOER1oiRARMeePLMQeAmqAKNX1+0TK6QBZgITFQupUTWqBFXXWn5gATldBvTfC6leftqYNOXrysevL6GFV8XPt78eUANR9dl+ucQXN3U4e/TRxQP4+9fePYbCKXnVRKJYzLXlUeCUpSCVLswH2BAKludbOGuw4faGEdnziBlQwJCU5iiW6qUAWpJUWa2hEXGAklClNKSyRmlJWMs4liFTVpUHPiAAJKWS/hS7kI7NlJJUkLWtcoSlLJQXk5nmMPAlDrBUpQzqDlWrwGemrKQ6syU/3AFSTUiikBQUKGxNntDGCUFJExCxkHiMwfKlKfESpxRgHq1ovpucFBBUhRGWWiWnETUocJCsqpMxC5hoHWQgBNABUq+afFXa+Iw2LXnRKKFpyrlgzCJst1tnedMVLJzEsldHYvWA08nsuTK7OmTBh5Im4tSjISsIC0BTiVlWuqFAZSaipOsZ34aViwyVCYvCj5Zkwgd0shPeZSqoCgVJMuxcG4cK/EvxunG92CmbhxLyAJQsLScpOZThKVIUAQU/Nau0aHCS0y8PIQlgBLSoOxcrBKiFOxGcqGb/ACsWIIgJhRDijPu9teW+OZ2Bb3HCjxwqG0ja+zV3vHMvFn0fQu78Q/OAalrrr1/MGBYP11RoSlKbZpb32WMMA68NOGuyAscNiWUSMqg37k5hU3Y639YbM16sK3YADSgSkARUybjXTjb8How9LPW68A4FuIiTThEEHry15R5anr1v4wEVk1qR0Y5EVkR2A1qYiRE2jxEAvMTAlHrrq8MTLQstO/1gIlULzl8a7L+nltcwRRhdZrqfx7babIAa1fx1v9t8CK/WvXXvElG9vPSI7Gvuf2HH1gArNfxutTn+HECUq1D5D7dcqMqS4dteHX8RV9v4w4eRMmAoQtglBUpN1KSHSlXzEJdQobV1cCT1JzpQVpSpZZIPiUXeyLk0O7eACYtcElWVMxMmcJUoq7pADkrSFPMnZU5j4gzS+8CSvTIycH8KdsKM5H6eV+pmgE5VTxKmTFlMwOrN/igZlEWLmhqc26wPa+LEsCZ2ZNlLSVFQStCh4lFWcmZMBfM7uau8BFAzploTLUqclIAmqTNkMtQQFrKgjwJcZ1SgSxADUDv9k4dICUmZiJykD/FVPUC9CSUylJyVLAF6BiaGKOT/AMRMOokKS+Vh3ZWEzHGbwZJoCHCmHhWr5n0aB4H4wzd2iVO/qLRKaXMKlp7/ABk5ygJKStUmRLzEBCgGYO5YBoO0sTKwspSgEoDVIDqVr4lnxKJYfMTHwbt3HfqZyplXUqg3WAflG++OMFjMWVqSgDDonTkpJcIyyJebvioOChXiS9goAEgmmZ+H+xEd4sTlhC5ZCSldPGxOQq+V2Bo7ljsgKHD9llYOUjM1B/dUBg2utYs+xO05uCUBMSoyFnxy32P4kmwWHO46xYqwfcYzumBBSFB9lfl3XHKK74m7PacS1Ds0JIp52A3wG0XlKQpBCkKAWlTMCk7uFwdQYgHtdtTq2rjl5xS/DM0pIkLDCagzEA0yrSAVpBNGUmtdQ1zF4U7q8NvvvgIpUeZ9gb3Z/ENloOC+mla8QeNWhcCjv7M1w7XNP+qCpTr01a7y3PwmAbQa7679an3MWEvrn9IrEGp27tH3eRblD8ovfyGwuPIEQDZqzbGtxce5jrddcfSBoU/Xn6xNR3fasANaiLW5H3jsemS+vPdfTkY9AbBahA1KMTMLzdtf9ym1/aCxNbs8BGfN6+sKmZHZhgKgCGIB3GoPnAcUa/TTTZs+8DUra+levpqIlzHKBqPn1wf8wASvf+G3jf7QticUmWhcxb5UJK1BgCyQXA0BuLa7jE1m9rXML4nDpmS1y1EhExBQTszhga6iho9XgMJ2l8eYxRKpITJQflAlBVLOStJejDnFfJ+NsWkkq/TzAXdMzC4cgvqWlgvzhftPvEky5vhmSzkWKiqSajLoaENe9ouvg34ckT5S52JE0gKCEJQoJFB4lZqkkWagpcmgByV2hKmoCp3ZWCUFJBJk97hzZ6ZCoPaw2xrOxvjCShkmZiJIeiMYkYiWltET0NNRsBWVAbNIl2P8ZYfMnDLkGUAyJSsry1AUSCVeJCjsLjfBO3e2k4cBH6Lv84JDZAxegNHY7hpAW/apwmLk5sRLlTpTf4iVd6lI1KZ0sZpY4hOyPknxJ8NyUrJ7PnCfKIcy8yFqSXs1CzPVn0rDuMnrU65GGMpRovu0YhIp+1RLJXw9Ip+/QpSTMQrDzkkFM1AVkuC6kVUhtqHH+SAR7L7bm4ZRyu5R3eSbmVLyvmAMtRYgF2CgoOXZ40Q+L5RJVNw6k5lIJRL7sSlolS5ksSfk+RQmKS9SkBw5qGxOk4gBOMTLClnKjEo/wphTUqmK+RDihKcqww8KYru0OzMDJkLMtU9SlAGVMmOhCy7kScOXXMl2BXMIGyogL9WAlLl/qMIpClJlFS5ailc0mXKDsgAZgP6aSxHzPmKnitmdjqxs/In+nLMpS04hSF91MDSmyJUzKzzEpIKlMViu3JYZBSvNJmdzNFAMyklTgghC2YODZRS4LVeNJ2X8WdxJJmKM7EFWYylJJSkygUSJZBZKZaG7whGolCmVwHcXmlnCKL50TUv/ALglY46ecXkxVTT12a9bTGcn47vkycxSVDEIGZIIHj7tagd6TmqNGi3xKqk0u4aoq9xxF+G2AYUq7k0NnLG78Aa7bwWUv6cCX+7kaRXBQA3MWfYBt06tDCL77epG3aYBwL5CrcNG4e0OS1EU0rTrVhCEs196fmm3yhzDqs2o9rPtaAsRMYdcX2W9oCubsLVoxGnDSnpAwS2//wDNohmr03DbvsbGAew85ILqRnpbMoB6VoXozc49Ffn2uI7Ab9f36Z6wnNJaoHIv9AX3MeMOTIWnqpAJThASrry66oWb19IWKuvX2AgJLXxPXlC8yb1ygswdadUHnC6w305Nt4JMACdMpR7b+rH2hbvXFNNo5bbbRvg09PPYDU7rdUMKGld+tWen0gOYmVLmMZsqXMIAAMyWhSgkaZiHbdxMcwc9EmYFSpctABfIEIYbHyhOYg60tHJpodnrSuzaPSFJyqmvMW474C8VJxeJRKTNxEiYmY2dKpKCQshOUS8iUlGVYJCiX4sxh20sjHImoIIkDJ/qcHMC2lX5RqMHIBUV5lMgZU7ASGPNtd8ZWaooCpqkHuyTlV/cAakbr+UA9i5WOy+HFImO4WibLlplITmLZU5c6gUsPnFaubR8/wC05c9S2MoEFeRJlqzgrZzkUpswFi5LWzaR9dmo8IykEEBnBItuLxVpw8pJKyM0wBk0UyBqEpNngPkc7CzZJISFyyqig4GZqgEJUQedoV7RSpKRMLlZUHUpySdCTttc7Y2PxXMC10FevPSK3E9mZ5JTY6UBYjjwa/OAoZ8yUtClq+ZS0jgG8Rrbwt5w32L2NNmTpahImzcMmakd93SigS84cLU2Uy2e9m2OIjg+xMijNxFJEnxqa61ftSl6VUQKxtcZh8T3UjLjZip86YhMn9PNUiTLlkOUoSFMtIS5c18NYChx60qnSEplSpYSvEzFIlpyDwkygrc60qFGYJFmjua+mvqKepPF9jx3tHFd/icTMzZkoP6eVQURL8RAtTMp4XCgHpXc9/yQPXjAFA1NaV3tRjo7kim3dBkK4EbuR826aA53o+2nP7XtYRJG7a25n262vaAsMOQ4G36sC0OSFU8xf6vw8hFZJDkX2bbudaVzHyixlVFTp9P4gG0qDHm9NH9t3GBqmMa+R4ueuMRQTXj5XqebxCbfz3a/n0gOhW549AFFqeppqdsegPpChW54UhaYqG4WmiASWaQrO57teHoIbmU5/SE51Tu97nyrAQC2/NDu9ngcwgNut9PofzEje+ytKVYuzbQX4QtMrwNfMDXmfKAFNBqBu+2nPzgCi40rspdtnFVt0Tm67wSzUs/uB5iAKURt+9m42sNRSAEt+HQ9HtCmVSlBKQSolgBcnYAIaUoaX4j3A3A+u6LPBBEpAWXHeKyqIcqKVPlRuSWJLVUwAgA/HBUZS5ckTQvKApSJiQlqhlJrnYvZjvIcRnuwuxsbOTLlzMUES0qylEx8yUi4AAqWNAWAe8FHamLxeIVKwzLVlmElLJCUqOpWQMrEAFnNGi3wyppUJOJlZJ6SSlKikd6lUvKSlQuaGzkUgNmk5BlHyj5eHTRW4/EUPVIqJWJmy/EzoygrRmKikgftGW5DU3a6A7Q7QBJYu4dtRtobaXrUQFLilZ51qfz+OqQwtIAf+HekDIGZLs+zdrWFcZiixFb2u9L7jXYYC2wUgKlZJgQmUpaVKK8ikzECoSXV4TmyqYjQQfHoThcNmQUoqqXh2/8AmnkICkAUyy0ZyW1Ia0U6v+IEiShKDhCqchKUjxIyEgAPmbMzVZn0fWMpj/iSbjMVh52IWPDMQEoSCES0BSXYObtU1NKkwD3ZcoJkpCWbMtT6/MQC2tGGyx0giixFKO+rGocWsQSa6vEMEWlpSSxS6TQUIWsEj/aPS8SmS6KH0DtUN7H1gJpXSurO5D2Y86E03wyk8bg1bW9Bx9daxXoNdRpqbq0Frm2rQ1LWaPTYH1Y1Gm30gHpXAX9OPXGLCQfCNrhiHq4Aro1B5xXylajgeTvs3iH5FX+/HXcXpuEAdBY20+g++u2PG/Wv49ogSPu9LpceR9Gjneguxdq0IoHturAQWf4jsBxE4A7RtcR6A+oQrMVDhDCK2bM69oAEyp65fWAr68/x6GJKV9fsftC807eHCh05j0gAzFM2xtLXFuT+W2BqVrfz2ny/d6R2czPpWugodm4+kCWXfTS9vOmnrACUt6dPSvIA3hdadm+r8Pr9IYF7cb7z7qHpA5hHnZj6O/s1zakAotfW6hNdb+5o0NSJqJqBJUHYuzvQvRq2fn6QnMFGHRLtfWw5NwVWtSVBSSQRUGxfdsqPTTQL/wCA+ywDjARQzUIc1zISgkF9jqJi1+I/huXPlBLlJSXS9QDbWsUnY3xMJZWFpDrykFCQKpGVsovRmpo3A034uw6XEyYtKqllS1p1sHTWAx2PM7DL7tSVBCXGYFWpsDUKQAzUBGZSXa8fh5XfKWAgBSQklQepBJFPJhuhztP4gXiVFMjwo1UqzHa9ANW13Qz2fJXLlZJSQkGq1lsylMagC2gbceMAtIklUwm+Vxq3Otf4iOPaXKK1i2Y1Z6W5k9CJTe1pchDKIBJcuft7CsY7tj4hXNXmSGSn5X0I1az7LtAS7QUiUGWAuasOsGyXqE0OgbfFGuOu7kmt3O3bD2GwaZhZcxEulFLzMainhBIu9mgL/AdopmKLFsxzgbFqH9VO9lOsDYo7DDMznTQB9HZru5Ux3Hc9VL+HFoqmfIUDYpMwvvSQipB1BvTdD7LSPGUqLVKQz34AUrXaIAiCATYAnnY76bqaiCJU3DS5ar79Xo+kAUaBz67HJcbKGu/dHi4FBah1a1qV/EBYSpuho21qFgKg7r8N8PSJl9ltaMRTlcfmKWUsl2a/LjrRwIYw2OecuSUlJCcyDU50NXnryOyAs5i6AbrF9rF/bnA1zABU7r7Xr7H+Y5OJY1ffcU1pvcc90J4g7HtTWz+tB7iAkqfW7HzpscPq/nHoVWsg0Lfa4vtc+kegPteJsRFXOVv6/iG8bNbnTziqxCrv1bXnASKgTS99lOdvzAV7uj7m3rAu+qS4au3b/PnC2IxhcfjgatpXygGsTJUEJmEDKpwncU3BGm3e2kJKP8at9AwvvMcR2gopyGqcxUAW+YggnTR9308u2nK9frbgIAc1QGj7WO07OaRy0gOIW5+tq1A9R68YnMN/YdXBPpAzZ9eehI5jrbACmF7bN+0U1b8cXQnIts8q7d1zz3xZS5K1rCEhSiSwSkEvXdcVvsDloel9lSJaO8xWJlyw/wDhqOVYIU2UkjwlwdCbWgMwqQVKCUoJUr9oS6nswSKk1NvrV2UlXfDCYsCTOKErkmZ4StKhRCn+WYC4YsS3BzYb4pRN71PZ/Zq1iWCVzhMWjInxeIzMxyghzUpcPSkYPHYtU9QmLTLSkugIS9AXJKisla1E+LMok62gN/jOy1YZBXOXJlpqU5yUlW0JSQ6lP/aDGR7Y+KlrGWSC1HWoEeT8tlrRVBCluuYVTJgJQCpRJ8JZnUeFPzAyhqlr6dVdoBRcpSi6ySTqa9e0CVKZ+AtXob4fmL0FzXaR6cLQCbKIAzAgaP5Oz1O/jrAKBPR+14u/hrsL9XOMtSsgCFzFMnMsiWMxSkf3HfYOa61SU0fSgc/T8wxIWuSpMyWtSZiTmSpJZSVCxG3XjAfVsR8OYfBplow2D/VZwC83FLlqmuhKgqShLJWXzhkAqTkLhiHFM+EUz5aZuGK5Ki+bD4qpSoOMhWkOgv8A3gmtWiq+Du38RiZ8tCZAUuXmnHuyoJUQEy1LMgqyIJSog9yl/GSEm0adXbmGkzCqZOmoQtZC0hakTJM1Q+coQzoOoWMyXSGA+UPns+UULMpYKJiSykEjMC4fiNhDgu71jixUEs93uD8pDeR5R9WxwMwoSEYefJm/JOmTO8RmKv8ADZMpQTcMXSSLkKBMZDtX4SnJKzIloYGkkTSpbAJfu1TAFTGIJY+IAEVKahlQeF9vk+6g23EdxCSpIKP8SWy5Zt4hUpvqE8yYGpdbWuDQjUhrizbb7IJKLPu1+vmAfPbAT7H7cTO8KvDNH7f2qZvl2FgxTwI3NLLBtlLaggDjYf7orsZ2aorTOkKCZoNQbHQEOGehB28b2iw5J0/9jfkwgE86X8Qpb2avCPQKYrX6bhvGwx6A+xY9RJN/56EVmIXr66BuB3eh3RY4/wCY7voIqZo02/Sh419YBVauIbedzjdbZC6xf04iluY5mDqYXBbUbiz7tvraF0nzYf8AjTzBEAFSPqP/ALGctV7/AMQQLZ99PX8+o2RBZbXqtd9BbfEEqI2+2wG/B/LaYByajWlGNCLEBrGlCkc+UdwuFK5iUDVQSCP9pPAAeUIrLsNNh3gUHmYo/iztRaUjDy11mAGbleiVBhLBFQFByRcgJFiRAXXbXxl+nmmV2eECXlAXNKiolQJKhmQxUAMoLFqEaRh+0lrxC+8xCs6yGDBKEi39o8QD+sfS8D8CYNGCyr8U/uFTlT8x/pKTKzpCUindukO4VmzG1APnqMPQOkh7hw4pZ68Ht4RAdl4iYJJkhZEgq7wygSEFRo6hYjwtVx4YQmJZw5DsX1uPECdWofxFkJb+LUsSK1ObMOZq35qKZhSQFCoD1DAhnuCaXB5ipeAAoyvH/USl1qu5VpVk7/OttRLVKGsxd7JyA/8AMsuzbtYY/SEPUJGx2PmzAl48jDJBdnO8jfzPItALITMWlfdJCUoGdZSHKUggOVGqQ5FgIHIwQCnJzK5kvpt867n0tpeIUggoUpJDsyxZg4sRlOwhizF4F2hOExRUJaUOAFBIU2Y3ISflKr5N7lwWgKieXUzvVhrz1Ozm3LuLSScrGpYBteFhx9TpKUklYPHSjMeRcuefKHezMF3s0JCkpAdRUQSAkEVZFSbeEZXJApUgE0YiZKWlclSkTEHwrQcqg9CxFapcMdHvHO3O2J2LmGZiFhauCUsGCQfDYAJAYDQRp/jX4QVgCh5gmoXmAUE5GUhgUFDqF1p8TsXuCK5USgXL10N7g6u1jAL4XGzJSgqXMWkpIarijtempo2p2xuexfjpM2clOKlpTnGRcxKUly3gX4rLBsp9mkYWZKYGm0NETKa+6gHnfduuYD7D29hJMyWpc5aUpUrMJv6dpUtdAUonJUSmWVEPLUNflSXjHzsCZRyLILEOZZzJUAzlKrKBAURoQRGawXaM5ChkmzJdG8CqkbKmtwAPtF32DjEKSJKvCRZnIUlNVJAJ+YVLWLnhAWGHl0rlubOygcx1sS5LbvKCkluB90pPEPUcjBpIFQ7Eu4eooQ/C9Rt4xyeak/5ieZNd3yl+cBXmSDqTU0bQBOVT8C38xyOrca120bZrw9I9AfYMcPEetIqsXS+y+v8AFxzEXPaCKvuL/S0VGIQ1vs7DXy5NAVM0swNBXbZwl3bYp+RgD9Dg7cSXvDM9Nalqs53skmu6FgrWr1VZzRzbepx00BFTctbcH/7Ty2RBaa+oAc7LaeezfBd1tnkQXfanq0EsNPOz6k7WIB5QFhLweEGBVNmTCMQVqypSqyUmjp/sKHOY2cNsj5hLWZk9c00PimkbCo5ZaabPpvaNb2/NyYdQsqYRLFA/iqphqkoSvztWKXsGXLGZc0KIXmCGLDweGWTtS6TQVuxqWAk7tPEpljDrmr7oMBLIQKAukKUkBa0B0kJUojwjQgR5KDq4dn5UNDdjlI2hr1ETVKQfELJJZ6AqUGFLABQG9iNpAFnL8auT81HY7CU5eJHmHkpDBn0G0CtAW/zOKer+KIABHB2NTu419G2+L0xT79ONH5P7jWsTkAlyNWDsTSp8js48YAZkvpq1UBywqDyF662gPcFnqz1qa6abN5fdBlcCOTAjQvrpWuyOKmAmo3B7g6pb/wBWgFluNS9WDqB1DigbeaX5wBjuatrDg37d99jatzALAHy2OBQANrxO4GCLZiNfN7uSK0v5EhwAAFNhJf8AUAo9fKxHvT1huTijJnBSQ5Be9Qygcwd6BjokMTuaEnwzOLi+2lwDqws4Zo5iJNiKn9wbR9j1rSruSGcuYCz+Ku3FY1eYgISgES0AlWUFQUtaip/GSEj+0AJTWpiiWfGwdkJCdaqU301vrBZswvKDMCS4u9KFzsLsal3LvZXBVQuYpg6jXyf3gBzE6kgVa5oPVzu0paI4eWVF7A2DV/n04QWTI7z+osNLBZKdVaksPMnaYcRK5Vf71ewoH2uICty+JmJezavWm7f7QbEgpyKSSFBQKVCwoFAgNZw421tBRKylW2xJFaMDQ3NWbarVo9jB4QWu6qttIY6kmgrevGA0svu50tKglgpLi/hV4gRU6EFRtWtHjq3y+IlRAubm9TsNvTbFT8L4ghS5JOYEZ0+ae8Sxs/8A4mLzuru2j7/sCpX/AEwFWZhzFgDxbma01am+OQWb4S9dmpNPM3j0B9zxAo/n9DGfxKHem8typ5U/iNJOTSKXG4Zi9wRo9OO/7mAz86Q9LaBuTW208hCwQfEL622vR2oX3xdYhNba+V24W9uEKJlbB14iBT/SIBBEuu7RxvJBIAtcNujiZdAbj/q/aCGsVfLxJGyLH9NpVnI51Abez6674WngIC1rJypSpatfCkFRqL2DG7mAx/xhiqoQlv6YK1G7LWAEp5Agn/W0TX2ZNTIlKCFiUAiX3mQ5c5DNmsPEWe2ajuwFbOlGcrxUXOmBy4oSSTUUIABY7Ejc+77Q7ZbDzpSQgd6MP3QcFSEDu3JuUCX3akjMKlmD5nDMzCzSwKClC5unMeTKI3gbKAXJbQG5awNDTga5TcOK1q0CB4mqSFAM2hWCLlqEPoRrrBRSXavk5ZlJo7/K45bbAr3I0IILM/7nHh4OPDuIq0SkodLh2NQ/IE2qaFzq0dWm9WFh8zEliAf7XNKGirWeG1S9KEgBtpN336mArpgqdCeL7jTXyaBLRTwltKV4OzvuSAbQ7kdhv2a65RYvqTA1y9WB4P8A95BYbWEAipJb3120JUkNS+mkEGjWoA3vryB2DQQXu9oS16AjbUeAU0e8c1FRu1qBUUv9hUDxGAlgvhXGYpJmYeQVSwTUqQjMU0IQJihmbdSjO4aEsYCh+8CkqBKVghlJWHCkkUIOmyoqBQ7jAfFqQcJLUuXKlSkSkzEKKkqExBCQWSk5pZHiAS9VFxSMh8QdqoxuOnqS5lqQlAKgUlXdoQkTcumbKSAdoe0BR45ZdCjVl77M3sDpQDkCJkJMiVnUgJAKlBy5KlqyvsDB2FYSXLUElKn8Nai7lhzIcvdkxZ9l4AKSidPDywMkpA/cUllKOxIL11O2xBhMoKQmZmZDeEqDAAUDC9S5pel2g2Cw2ZVASBRyG1YVehcu3ANDMvCzZxzkZUCzsAANm+1d1Gozv6dEtLvUBk7zrZyNfJnDwGbx4eYoMyQWPI0Bs5DgXqSTq8AxqfCGZs1t/jAowqKmgtR6RYLCUkB8ty4BJuxUa0IJ0c+Ecw9oSv6bsQAa0FKnwgCjkZRUmpMAj2ZiO7nSl1bNkVVvCokNuepjcTZRBIIrV22gBgAN9BzjCGRmBDVActYN+AUjiY+idnL73DypwHiKcqiaDvEeFRaxAyhXFcBRY3DEcNgah13WaPRZ4yU7Ppa3X8x6A+wqD3iuxpD8KlurxYgwjipVT58H6MBUTUUs5d2pWzmxbXbEDIrRy1iBpTaaOwpDxR15wTuqOWAfU7NOLbNkBWIw5FAN26hGz/Sni5ik+LzllS5YAeYoliSwTLKPEW0zql+HXIeEbKRhn3UB8364GMV8WoVMxSkiqUpTLSXajKJASaVKlqzl7B/lyqDM4DDPPlpV+xKpqwfCoBCSEVc/vLOzCz6xcolqt4mCvlegJUpudg2gLXdI52Zgz/WUaEeBtA6c5Sl3IGXuqGrgvUkKLiVZSyWzOoaUZSVC/KlvEHPyqgK+bIIajhwXIcfMhQBHAkPWxH+ngkgMm5oBU7AlJ1YeNnAHuYscHgybkjM4B2uT4Q7t+2hD1sQwhkyADY1e7VG81c0KSduV9BAUf6ZlIZ61BdqF2Fg1AART5RRmEcXJLsa1sfUNUNuFLveLzuqpYm77i12zNqXDtSZWsRXh9gdh5BqWqlO7xPR4CkykvRR3DVnqoPTWgBG3ZA5ydWHPL76DTLFn+kL1ZuFGvVmKeGrR5WF/yqpc1O9iGeulDQ84Clyvsc1YBDniKE+UeXLUATdv9QbmXDavRvSLWb2dvLb6jWwCWe3BquYGMEGelW3OXGzLsdxwgKOUsqzM6VAORQ8P514EiFSkrUHYT0WJZlpoXc6tmLbzVrXGM7OIYh7g0Gtr7LUrWFpuG75CR4RMSQQxZiRm3EAkciH2qgKHtLCLlJ/cJS/23CVjKSmotZiGfhGo7JSpWFw9wclA5qMymLCzgPtZ98Z/tXvVhMtStUpYAXWQyi3zFiOi8bmdLY5U1CWQGegAAAGVzYa15pgKwkhrOLOFKO5jcUcu3IUcU+WuZ4mUiWGAUXBIozUZNGbS2jGLR/FQgFnoUg7TeZR2c20c2I7iEKLAHMxqQQTtZwokXe6dS4q4VKMClIcUS+lh+0kqACVF/ZtsIdqS/wCmmp8R3Ut4WBIf5aA/u5m/l4UUL6CoDtaxr5BZ+iVO15CWSANo+YKverka/wBzUJtVQZrDsKBstHIDn5XygijuVbHIzGwjWfAav6E6SWGRaSKW7wEHikFEVmHwTjxAnQVH7jm3aB2OgKlMnKDd/DaMmImp0myip3NTLmIUCdbTjeu2ALiElknKzh/Fer7G0Y820MdhzGh2fh5dekegPooiK5ebjt60jrQRJ0gAIwgGj8KbHiGGkJQkPU001A0YcfQaCGlpB0D1ALBwFXAeoej7W4RHK3G3W6AGslLqudBv/aCRvaukZWfgCVJLJKrVYlTmpIIylOUh0ahikjKw1hHXW6F5mFBo2r8LFw1Li4beKPAZbsHBOhz8pWpSt7AJIq4ZkM+gaho0u1uxZaJiO5cJUhSiCtS/GhSPEVrdSnCzRRNc13KTeS8IUoSkUZzvDqKuDOT5+YhgS5KqkpCWAISACo0DklyXJclwKNSAziJb0ZgwBADZRoyeNg9NCNJiWoPx0Ntabcqg70a1KmL1WHsWI2FwffTpxaBnCm70b+3Tk/23C8BUd0CqoFjwqUtSz0at994GZYoCP52spi+wA6cotU4TxLpokCiki6iXBBGtw4jplaN7A8CLKHDbAVn6d9rizkk7yDd/NoiMMl7600Id/ltXblLnXZFyMIG/bsZyRyAGYcjqIMnChjy2nzarV48LwFCrCAi76DwhRalFFnu/hhhPYU0jMlBL1+ZOYimgYqG8UrR4sFSQ9UgsbbvdI0566NTccc+Z5ZSS+YnxBOoKDUqFWYN7wGXXgxRw5c2uKDWpcudbCsVuK7JAdSCwoRoBQnIQC2T5SnQAC0aqekqJUQ2YqLXIDlgdwS1iLNEESgKM430zPcf8wd2agEBh1YEzMRJQUiilTCGcjI2Wly5UdvNnN4vDVqK6ZmLCjtmJoKftFtDD+C7M/rzlswbuw1HGap2u4VTY0OJwlTU1qWsd5Zyo8z9gqEyFaUt/dWungFL1NNgiOIw20ggD6uqhfU3OhDq0i6VI8ztcsdtSWv8AnQTTggA5Ym7naLNZIbbpo0BnxhX8RFNqnNDVhQ6UvYbKBbtPAEqQ7uXdydAT+8mruToMrl2IjWIwwdz528iQSeL+UQnSAQzWsAW8yaAct7aQGYkdnlmYAChAdg9a0oCwURqySrRIcwuDCCJgf9yHrV0gk12kDmItk4ZOrEJ/aLDUUuAbuqqneOdqLChmarseWu7XjXkFNjTvjkK9pLMegPpwiWaBoHv946RaAk7xMO2kDQevOCJt1rAcjscUOuEegOZeI64x4J8uuuUTaIEwApiem6c7zXfA+766r1eDYiyjsiEu0BHuBXSuj7BzeIdwOvsYMTQRH7PACMlteuUe7jefcetuUSWY8YAJlDd69CICSH+z25wQKda06AD1jvVzAAKbs/n76RBEqtg+9udhU29oYX94jMl11ttpR9PrugFpCWBfVRPkQNOD84jMHV/Uv7wRWg5xCcn264QEL3683iSdsAQMyg+5iHBq72vzgU6cQw6pAMTJsDE3oQMq+bdC6lkHkb84BydMF2ALNZzVnrerPy3RX4iaOvpBFzCz7z94Hiks3/L6hJgM92sbE7WAoD5mPQv2/wCEgA6nZozR6A//2Q==">
            <a:extLst>
              <a:ext uri="{FF2B5EF4-FFF2-40B4-BE49-F238E27FC236}">
                <a16:creationId xmlns:a16="http://schemas.microsoft.com/office/drawing/2014/main" id="{5E16CFCE-F8C4-0D43-A556-FD2E2F2DDCE2}"/>
              </a:ext>
            </a:extLst>
          </p:cNvPr>
          <p:cNvSpPr>
            <a:spLocks noChangeAspect="1" noChangeArrowheads="1"/>
          </p:cNvSpPr>
          <p:nvPr/>
        </p:nvSpPr>
        <p:spPr bwMode="auto">
          <a:xfrm>
            <a:off x="1524000" y="-1087438"/>
            <a:ext cx="2038350" cy="2247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itchFamily="2"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itchFamily="2"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itchFamily="2"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itchFamily="2"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itchFamily="2"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endParaRPr lang="en-US" altLang="en-US" sz="1800">
              <a:latin typeface="Arial" panose="020B0604020202020204" pitchFamily="34" charset="0"/>
            </a:endParaRPr>
          </a:p>
        </p:txBody>
      </p:sp>
      <p:sp>
        <p:nvSpPr>
          <p:cNvPr id="47109" name="AutoShape 8" descr="data:image/jpeg;base64,/9j/4AAQSkZJRgABAQAAAQABAAD/2wCEAAkGBxQTEhQUExQVFhUXGBwYFxgXGBgbGhoYGBoXHBgYHBkYHiggGholHBwaITEhJSkrLi4uGCAzODMsNygtLisBCgoKBQUFDgUFDisZExkrKysrKysrKysrKysrKysrKysrKysrKysrKysrKysrKysrKysrKysrKysrKysrKysrK//AABEIAOwA1gMBIgACEQEDEQH/xAAbAAACAwEBAQAAAAAAAAAAAAADBAIFBgEAB//EAD8QAAECBAMFBgUDAgQGAwAAAAECEQADITEEEkFRYXGB8AUTIpGhsQYywdHhFELxI1IzYnKSB4KissLSU7Pi/8QAFAEBAAAAAAAAAAAAAAAAAAAAAP/EABQRAQAAAAAAAAAAAAAAAAAAAAD/2gAMAwEAAhEDEQA/ANS0cTvpBGiTQEUoiY6ePAR0CA8I80dbrXXrlEmgBtEYmqBtAcUrhHs0cMQUeEB5a4Epe+BzZoF3u1ErV/2g+doDMxA/kKHo0Axnjnewn3u3rlHlzb6bnfrhANGeI4meIRK+PpHBMr/FICyC46VQlLmF269uqwSSStQSkOVFgNH52H2gGM2+JBUV6cQFAKSoKSQCDoQQ4I5ecTE9zR9kA5lMSS23rzrC8mfv0ao2j3ggmg264QElDZEDElHrrqkRJ069oCCUwCcG2/WGCmATut8ALMxvpu8o9HMpJp15R6A0SZdI8UwUREiAigceYY8wbcInljwjrwHGiJjxIG6OE6wESojaN9NvnAivlHp0yF1K6/EBMzOuuqQKdO6/mBrW3Dr6wsqbr1/N4AkzEXv1xhdc3r2+mkBmL47hy68+URK9mtm/iA6pZ66rxjneW9KPyY7oBMmDb16Rwq6v9PaAKqaDs9G/MRC7dfX6wBUw7/Q6dCONVqnptdYBxK+Dfy1IZxMwycPMmA/1l5ZMk3yzJ7iWavUJzTDuQNsK9mye8yqkzMPO/d3QxMvvFWIBD0B11GzZW4jHrmTZGHmomonSZU7E4gTEFObErUJYCdFIQg+EpcZSOQWKlJFEfKlkp4JAA9AILInsXv7RVJmb/X6eXnB5c3l9DseAskznd9X96wRKhVyRbY16vWnL0iuE3rh+LcYLLnW6/mAsUzba7v4ggWITQu/W2GMz3qft76ecAXP+IHNRs9I6rr0j0w0662wCuZiTyu3sRHI7MN9bfXfHoDUCOER1oiRARMeePLMQeAmqAKNX1+0TK6QBZgITFQupUTWqBFXXWn5gATldBvTfC6leftqYNOXrysevL6GFV8XPt78eUANR9dl+ucQXN3U4e/TRxQP4+9fePYbCKXnVRKJYzLXlUeCUpSCVLswH2BAKludbOGuw4faGEdnziBlQwJCU5iiW6qUAWpJUWa2hEXGAklClNKSyRmlJWMs4liFTVpUHPiAAJKWS/hS7kI7NlJJUkLWtcoSlLJQXk5nmMPAlDrBUpQzqDlWrwGemrKQ6syU/3AFSTUiikBQUKGxNntDGCUFJExCxkHiMwfKlKfESpxRgHq1ovpucFBBUhRGWWiWnETUocJCsqpMxC5hoHWQgBNABUq+afFXa+Iw2LXnRKKFpyrlgzCJst1tnedMVLJzEsldHYvWA08nsuTK7OmTBh5Im4tSjISsIC0BTiVlWuqFAZSaipOsZ34aViwyVCYvCj5Zkwgd0shPeZSqoCgVJMuxcG4cK/EvxunG92CmbhxLyAJQsLScpOZThKVIUAQU/Nau0aHCS0y8PIQlgBLSoOxcrBKiFOxGcqGb/ACsWIIgJhRDijPu9teW+OZ2Bb3HCjxwqG0ja+zV3vHMvFn0fQu78Q/OAalrrr1/MGBYP11RoSlKbZpb32WMMA68NOGuyAscNiWUSMqg37k5hU3Y639YbM16sK3YADSgSkARUybjXTjb8How9LPW68A4FuIiTThEEHry15R5anr1v4wEVk1qR0Y5EVkR2A1qYiRE2jxEAvMTAlHrrq8MTLQstO/1gIlULzl8a7L+nltcwRRhdZrqfx7babIAa1fx1v9t8CK/WvXXvElG9vPSI7Gvuf2HH1gArNfxutTn+HECUq1D5D7dcqMqS4dteHX8RV9v4w4eRMmAoQtglBUpN1KSHSlXzEJdQobV1cCT1JzpQVpSpZZIPiUXeyLk0O7eACYtcElWVMxMmcJUoq7pADkrSFPMnZU5j4gzS+8CSvTIycH8KdsKM5H6eV+pmgE5VTxKmTFlMwOrN/igZlEWLmhqc26wPa+LEsCZ2ZNlLSVFQStCh4lFWcmZMBfM7uau8BFAzploTLUqclIAmqTNkMtQQFrKgjwJcZ1SgSxADUDv9k4dICUmZiJykD/FVPUC9CSUylJyVLAF6BiaGKOT/AMRMOokKS+Vh3ZWEzHGbwZJoCHCmHhWr5n0aB4H4wzd2iVO/qLRKaXMKlp7/ABk5ygJKStUmRLzEBCgGYO5YBoO0sTKwspSgEoDVIDqVr4lnxKJYfMTHwbt3HfqZyplXUqg3WAflG++OMFjMWVqSgDDonTkpJcIyyJebvioOChXiS9goAEgmmZ+H+xEd4sTlhC5ZCSldPGxOQq+V2Bo7ljsgKHD9llYOUjM1B/dUBg2utYs+xO05uCUBMSoyFnxy32P4kmwWHO46xYqwfcYzumBBSFB9lfl3XHKK74m7PacS1Ds0JIp52A3wG0XlKQpBCkKAWlTMCk7uFwdQYgHtdtTq2rjl5xS/DM0pIkLDCagzEA0yrSAVpBNGUmtdQ1zF4U7q8NvvvgIpUeZ9gb3Z/ENloOC+mla8QeNWhcCjv7M1w7XNP+qCpTr01a7y3PwmAbQa7679an3MWEvrn9IrEGp27tH3eRblD8ovfyGwuPIEQDZqzbGtxce5jrddcfSBoU/Xn6xNR3fasANaiLW5H3jsemS+vPdfTkY9AbBahA1KMTMLzdtf9ym1/aCxNbs8BGfN6+sKmZHZhgKgCGIB3GoPnAcUa/TTTZs+8DUra+levpqIlzHKBqPn1wf8wASvf+G3jf7QticUmWhcxb5UJK1BgCyQXA0BuLa7jE1m9rXML4nDpmS1y1EhExBQTszhga6iho9XgMJ2l8eYxRKpITJQflAlBVLOStJejDnFfJ+NsWkkq/TzAXdMzC4cgvqWlgvzhftPvEky5vhmSzkWKiqSajLoaENe9ouvg34ckT5S52JE0gKCEJQoJFB4lZqkkWagpcmgByV2hKmoCp3ZWCUFJBJk97hzZ6ZCoPaw2xrOxvjCShkmZiJIeiMYkYiWltET0NNRsBWVAbNIl2P8ZYfMnDLkGUAyJSsry1AUSCVeJCjsLjfBO3e2k4cBH6Lv84JDZAxegNHY7hpAW/apwmLk5sRLlTpTf4iVd6lI1KZ0sZpY4hOyPknxJ8NyUrJ7PnCfKIcy8yFqSXs1CzPVn0rDuMnrU65GGMpRovu0YhIp+1RLJXw9Ip+/QpSTMQrDzkkFM1AVkuC6kVUhtqHH+SAR7L7bm4ZRyu5R3eSbmVLyvmAMtRYgF2CgoOXZ40Q+L5RJVNw6k5lIJRL7sSlolS5ksSfk+RQmKS9SkBw5qGxOk4gBOMTLClnKjEo/wphTUqmK+RDihKcqww8KYru0OzMDJkLMtU9SlAGVMmOhCy7kScOXXMl2BXMIGyogL9WAlLl/qMIpClJlFS5ailc0mXKDsgAZgP6aSxHzPmKnitmdjqxs/In+nLMpS04hSF91MDSmyJUzKzzEpIKlMViu3JYZBSvNJmdzNFAMyklTgghC2YODZRS4LVeNJ2X8WdxJJmKM7EFWYylJJSkygUSJZBZKZaG7whGolCmVwHcXmlnCKL50TUv/ALglY46ecXkxVTT12a9bTGcn47vkycxSVDEIGZIIHj7tagd6TmqNGi3xKqk0u4aoq9xxF+G2AYUq7k0NnLG78Aa7bwWUv6cCX+7kaRXBQA3MWfYBt06tDCL77epG3aYBwL5CrcNG4e0OS1EU0rTrVhCEs196fmm3yhzDqs2o9rPtaAsRMYdcX2W9oCubsLVoxGnDSnpAwS2//wDNohmr03DbvsbGAew85ILqRnpbMoB6VoXozc49Ffn2uI7Ab9f36Z6wnNJaoHIv9AX3MeMOTIWnqpAJThASrry66oWb19IWKuvX2AgJLXxPXlC8yb1ygswdadUHnC6w305Nt4JMACdMpR7b+rH2hbvXFNNo5bbbRvg09PPYDU7rdUMKGld+tWen0gOYmVLmMZsqXMIAAMyWhSgkaZiHbdxMcwc9EmYFSpctABfIEIYbHyhOYg60tHJpodnrSuzaPSFJyqmvMW474C8VJxeJRKTNxEiYmY2dKpKCQshOUS8iUlGVYJCiX4sxh20sjHImoIIkDJ/qcHMC2lX5RqMHIBUV5lMgZU7ASGPNtd8ZWaooCpqkHuyTlV/cAakbr+UA9i5WOy+HFImO4WibLlplITmLZU5c6gUsPnFaubR8/wC05c9S2MoEFeRJlqzgrZzkUpswFi5LWzaR9dmo8IykEEBnBItuLxVpw8pJKyM0wBk0UyBqEpNngPkc7CzZJISFyyqig4GZqgEJUQedoV7RSpKRMLlZUHUpySdCTttc7Y2PxXMC10FevPSK3E9mZ5JTY6UBYjjwa/OAoZ8yUtClq+ZS0jgG8Rrbwt5w32L2NNmTpahImzcMmakd93SigS84cLU2Uy2e9m2OIjg+xMijNxFJEnxqa61ftSl6VUQKxtcZh8T3UjLjZip86YhMn9PNUiTLlkOUoSFMtIS5c18NYChx60qnSEplSpYSvEzFIlpyDwkygrc60qFGYJFmjua+mvqKepPF9jx3tHFd/icTMzZkoP6eVQURL8RAtTMp4XCgHpXc9/yQPXjAFA1NaV3tRjo7kim3dBkK4EbuR826aA53o+2nP7XtYRJG7a25n262vaAsMOQ4G36sC0OSFU8xf6vw8hFZJDkX2bbudaVzHyixlVFTp9P4gG0qDHm9NH9t3GBqmMa+R4ueuMRQTXj5XqebxCbfz3a/n0gOhW549AFFqeppqdsegPpChW54UhaYqG4WmiASWaQrO57teHoIbmU5/SE51Tu97nyrAQC2/NDu9ngcwgNut9PofzEje+ytKVYuzbQX4QtMrwNfMDXmfKAFNBqBu+2nPzgCi40rspdtnFVt0Tm67wSzUs/uB5iAKURt+9m42sNRSAEt+HQ9HtCmVSlBKQSolgBcnYAIaUoaX4j3A3A+u6LPBBEpAWXHeKyqIcqKVPlRuSWJLVUwAgA/HBUZS5ckTQvKApSJiQlqhlJrnYvZjvIcRnuwuxsbOTLlzMUES0qylEx8yUi4AAqWNAWAe8FHamLxeIVKwzLVlmElLJCUqOpWQMrEAFnNGi3wyppUJOJlZJ6SSlKikd6lUvKSlQuaGzkUgNmk5BlHyj5eHTRW4/EUPVIqJWJmy/EzoygrRmKikgftGW5DU3a6A7Q7QBJYu4dtRtobaXrUQFLilZ51qfz+OqQwtIAf+HekDIGZLs+zdrWFcZiixFb2u9L7jXYYC2wUgKlZJgQmUpaVKK8ikzECoSXV4TmyqYjQQfHoThcNmQUoqqXh2/8AmnkICkAUyy0ZyW1Ia0U6v+IEiShKDhCqchKUjxIyEgAPmbMzVZn0fWMpj/iSbjMVh52IWPDMQEoSCES0BSXYObtU1NKkwD3ZcoJkpCWbMtT6/MQC2tGGyx0giixFKO+rGocWsQSa6vEMEWlpSSxS6TQUIWsEj/aPS8SmS6KH0DtUN7H1gJpXSurO5D2Y86E03wyk8bg1bW9Bx9daxXoNdRpqbq0Frm2rQ1LWaPTYH1Y1Gm30gHpXAX9OPXGLCQfCNrhiHq4Aro1B5xXylajgeTvs3iH5FX+/HXcXpuEAdBY20+g++u2PG/Wv49ogSPu9LpceR9Gjneguxdq0IoHturAQWf4jsBxE4A7RtcR6A+oQrMVDhDCK2bM69oAEyp65fWAr68/x6GJKV9fsftC807eHCh05j0gAzFM2xtLXFuT+W2BqVrfz2ny/d6R2czPpWugodm4+kCWXfTS9vOmnrACUt6dPSvIA3hdadm+r8Pr9IYF7cb7z7qHpA5hHnZj6O/s1zakAotfW6hNdb+5o0NSJqJqBJUHYuzvQvRq2fn6QnMFGHRLtfWw5NwVWtSVBSSQRUGxfdsqPTTQL/wCA+ywDjARQzUIc1zISgkF9jqJi1+I/huXPlBLlJSXS9QDbWsUnY3xMJZWFpDrykFCQKpGVsovRmpo3A034uw6XEyYtKqllS1p1sHTWAx2PM7DL7tSVBCXGYFWpsDUKQAzUBGZSXa8fh5XfKWAgBSQklQepBJFPJhuhztP4gXiVFMjwo1UqzHa9ANW13Qz2fJXLlZJSQkGq1lsylMagC2gbceMAtIklUwm+Vxq3Otf4iOPaXKK1i2Y1Z6W5k9CJTe1pchDKIBJcuft7CsY7tj4hXNXmSGSn5X0I1az7LtAS7QUiUGWAuasOsGyXqE0OgbfFGuOu7kmt3O3bD2GwaZhZcxEulFLzMainhBIu9mgL/AdopmKLFsxzgbFqH9VO9lOsDYo7DDMznTQB9HZru5Ux3Hc9VL+HFoqmfIUDYpMwvvSQipB1BvTdD7LSPGUqLVKQz34AUrXaIAiCATYAnnY76bqaiCJU3DS5ar79Xo+kAUaBz67HJcbKGu/dHi4FBah1a1qV/EBYSpuho21qFgKg7r8N8PSJl9ltaMRTlcfmKWUsl2a/LjrRwIYw2OecuSUlJCcyDU50NXnryOyAs5i6AbrF9rF/bnA1zABU7r7Xr7H+Y5OJY1ffcU1pvcc90J4g7HtTWz+tB7iAkqfW7HzpscPq/nHoVWsg0Lfa4vtc+kegPteJsRFXOVv6/iG8bNbnTziqxCrv1bXnASKgTS99lOdvzAV7uj7m3rAu+qS4au3b/PnC2IxhcfjgatpXygGsTJUEJmEDKpwncU3BGm3e2kJKP8at9AwvvMcR2gopyGqcxUAW+YggnTR9308u2nK9frbgIAc1QGj7WO07OaRy0gOIW5+tq1A9R68YnMN/YdXBPpAzZ9eehI5jrbACmF7bN+0U1b8cXQnIts8q7d1zz3xZS5K1rCEhSiSwSkEvXdcVvsDloel9lSJaO8xWJlyw/wDhqOVYIU2UkjwlwdCbWgMwqQVKCUoJUr9oS6nswSKk1NvrV2UlXfDCYsCTOKErkmZ4StKhRCn+WYC4YsS3BzYb4pRN71PZ/Zq1iWCVzhMWjInxeIzMxyghzUpcPSkYPHYtU9QmLTLSkugIS9AXJKisla1E+LMok62gN/jOy1YZBXOXJlpqU5yUlW0JSQ6lP/aDGR7Y+KlrGWSC1HWoEeT8tlrRVBCluuYVTJgJQCpRJ8JZnUeFPzAyhqlr6dVdoBRcpSi6ySTqa9e0CVKZ+AtXob4fmL0FzXaR6cLQCbKIAzAgaP5Oz1O/jrAKBPR+14u/hrsL9XOMtSsgCFzFMnMsiWMxSkf3HfYOa61SU0fSgc/T8wxIWuSpMyWtSZiTmSpJZSVCxG3XjAfVsR8OYfBplow2D/VZwC83FLlqmuhKgqShLJWXzhkAqTkLhiHFM+EUz5aZuGK5Ki+bD4qpSoOMhWkOgv8A3gmtWiq+Du38RiZ8tCZAUuXmnHuyoJUQEy1LMgqyIJSog9yl/GSEm0adXbmGkzCqZOmoQtZC0hakTJM1Q+coQzoOoWMyXSGA+UPns+UULMpYKJiSykEjMC4fiNhDgu71jixUEs93uD8pDeR5R9WxwMwoSEYefJm/JOmTO8RmKv8ADZMpQTcMXSSLkKBMZDtX4SnJKzIloYGkkTSpbAJfu1TAFTGIJY+IAEVKahlQeF9vk+6g23EdxCSpIKP8SWy5Zt4hUpvqE8yYGpdbWuDQjUhrizbb7IJKLPu1+vmAfPbAT7H7cTO8KvDNH7f2qZvl2FgxTwI3NLLBtlLaggDjYf7orsZ2aorTOkKCZoNQbHQEOGehB28b2iw5J0/9jfkwgE86X8Qpb2avCPQKYrX6bhvGwx6A+xY9RJN/56EVmIXr66BuB3eh3RY4/wCY7voIqZo02/Sh419YBVauIbedzjdbZC6xf04iluY5mDqYXBbUbiz7tvraF0nzYf8AjTzBEAFSPqP/ALGctV7/AMQQLZ99PX8+o2RBZbXqtd9BbfEEqI2+2wG/B/LaYByajWlGNCLEBrGlCkc+UdwuFK5iUDVQSCP9pPAAeUIrLsNNh3gUHmYo/iztRaUjDy11mAGbleiVBhLBFQFByRcgJFiRAXXbXxl+nmmV2eECXlAXNKiolQJKhmQxUAMoLFqEaRh+0lrxC+8xCs6yGDBKEi39o8QD+sfS8D8CYNGCyr8U/uFTlT8x/pKTKzpCUindukO4VmzG1APnqMPQOkh7hw4pZ68Ht4RAdl4iYJJkhZEgq7wygSEFRo6hYjwtVx4YQmJZw5DsX1uPECdWofxFkJb+LUsSK1ObMOZq35qKZhSQFCoD1DAhnuCaXB5ipeAAoyvH/USl1qu5VpVk7/OttRLVKGsxd7JyA/8AMsuzbtYY/SEPUJGx2PmzAl48jDJBdnO8jfzPItALITMWlfdJCUoGdZSHKUggOVGqQ5FgIHIwQCnJzK5kvpt867n0tpeIUggoUpJDsyxZg4sRlOwhizF4F2hOExRUJaUOAFBIU2Y3ISflKr5N7lwWgKieXUzvVhrz1Ozm3LuLSScrGpYBteFhx9TpKUklYPHSjMeRcuefKHezMF3s0JCkpAdRUQSAkEVZFSbeEZXJApUgE0YiZKWlclSkTEHwrQcqg9CxFapcMdHvHO3O2J2LmGZiFhauCUsGCQfDYAJAYDQRp/jX4QVgCh5gmoXmAUE5GUhgUFDqF1p8TsXuCK5USgXL10N7g6u1jAL4XGzJSgqXMWkpIarijtempo2p2xuexfjpM2clOKlpTnGRcxKUly3gX4rLBsp9mkYWZKYGm0NETKa+6gHnfduuYD7D29hJMyWpc5aUpUrMJv6dpUtdAUonJUSmWVEPLUNflSXjHzsCZRyLILEOZZzJUAzlKrKBAURoQRGawXaM5ChkmzJdG8CqkbKmtwAPtF32DjEKSJKvCRZnIUlNVJAJ+YVLWLnhAWGHl0rlubOygcx1sS5LbvKCkluB90pPEPUcjBpIFQ7Eu4eooQ/C9Rt4xyeak/5ieZNd3yl+cBXmSDqTU0bQBOVT8C38xyOrca120bZrw9I9AfYMcPEetIqsXS+y+v8AFxzEXPaCKvuL/S0VGIQ1vs7DXy5NAVM0swNBXbZwl3bYp+RgD9Dg7cSXvDM9Nalqs53skmu6FgrWr1VZzRzbepx00BFTctbcH/7Ty2RBaa+oAc7LaeezfBd1tnkQXfanq0EsNPOz6k7WIB5QFhLweEGBVNmTCMQVqypSqyUmjp/sKHOY2cNsj5hLWZk9c00PimkbCo5ZaabPpvaNb2/NyYdQsqYRLFA/iqphqkoSvztWKXsGXLGZc0KIXmCGLDweGWTtS6TQVuxqWAk7tPEpljDrmr7oMBLIQKAukKUkBa0B0kJUojwjQgR5KDq4dn5UNDdjlI2hr1ETVKQfELJJZ6AqUGFLABQG9iNpAFnL8auT81HY7CU5eJHmHkpDBn0G0CtAW/zOKer+KIABHB2NTu419G2+L0xT79ONH5P7jWsTkAlyNWDsTSp8js48YAZkvpq1UBywqDyF662gPcFnqz1qa6abN5fdBlcCOTAjQvrpWuyOKmAmo3B7g6pb/wBWgFluNS9WDqB1DigbeaX5wBjuatrDg37d99jatzALAHy2OBQANrxO4GCLZiNfN7uSK0v5EhwAAFNhJf8AUAo9fKxHvT1huTijJnBSQ5Be9Qygcwd6BjokMTuaEnwzOLi+2lwDqws4Zo5iJNiKn9wbR9j1rSruSGcuYCz+Ku3FY1eYgISgES0AlWUFQUtaip/GSEj+0AJTWpiiWfGwdkJCdaqU301vrBZswvKDMCS4u9KFzsLsal3LvZXBVQuYpg6jXyf3gBzE6kgVa5oPVzu0paI4eWVF7A2DV/n04QWTI7z+osNLBZKdVaksPMnaYcRK5Vf71ewoH2uICty+JmJezavWm7f7QbEgpyKSSFBQKVCwoFAgNZw421tBRKylW2xJFaMDQ3NWbarVo9jB4QWu6qttIY6kmgrevGA0svu50tKglgpLi/hV4gRU6EFRtWtHjq3y+IlRAubm9TsNvTbFT8L4ghS5JOYEZ0+ae8Sxs/8A4mLzuru2j7/sCpX/AEwFWZhzFgDxbma01am+OQWb4S9dmpNPM3j0B9zxAo/n9DGfxKHem8typ5U/iNJOTSKXG4Zi9wRo9OO/7mAz86Q9LaBuTW208hCwQfEL622vR2oX3xdYhNba+V24W9uEKJlbB14iBT/SIBBEuu7RxvJBIAtcNujiZdAbj/q/aCGsVfLxJGyLH9NpVnI51Abez6674WngIC1rJypSpatfCkFRqL2DG7mAx/xhiqoQlv6YK1G7LWAEp5Agn/W0TX2ZNTIlKCFiUAiX3mQ5c5DNmsPEWe2ajuwFbOlGcrxUXOmBy4oSSTUUIABY7Ejc+77Q7ZbDzpSQgd6MP3QcFSEDu3JuUCX3akjMKlmD5nDMzCzSwKClC5unMeTKI3gbKAXJbQG5awNDTga5TcOK1q0CB4mqSFAM2hWCLlqEPoRrrBRSXavk5ZlJo7/K45bbAr3I0IILM/7nHh4OPDuIq0SkodLh2NQ/IE2qaFzq0dWm9WFh8zEliAf7XNKGirWeG1S9KEgBtpN336mArpgqdCeL7jTXyaBLRTwltKV4OzvuSAbQ7kdhv2a65RYvqTA1y9WB4P8A95BYbWEAipJb3120JUkNS+mkEGjWoA3vryB2DQQXu9oS16AjbUeAU0e8c1FRu1qBUUv9hUDxGAlgvhXGYpJmYeQVSwTUqQjMU0IQJihmbdSjO4aEsYCh+8CkqBKVghlJWHCkkUIOmyoqBQ7jAfFqQcJLUuXKlSkSkzEKKkqExBCQWSk5pZHiAS9VFxSMh8QdqoxuOnqS5lqQlAKgUlXdoQkTcumbKSAdoe0BR45ZdCjVl77M3sDpQDkCJkJMiVnUgJAKlBy5KlqyvsDB2FYSXLUElKn8Nai7lhzIcvdkxZ9l4AKSidPDywMkpA/cUllKOxIL11O2xBhMoKQmZmZDeEqDAAUDC9S5pel2g2Cw2ZVASBRyG1YVehcu3ANDMvCzZxzkZUCzsAANm+1d1Gozv6dEtLvUBk7zrZyNfJnDwGbx4eYoMyQWPI0Bs5DgXqSTq8AxqfCGZs1t/jAowqKmgtR6RYLCUkB8ty4BJuxUa0IJ0c+Ecw9oSv6bsQAa0FKnwgCjkZRUmpMAj2ZiO7nSl1bNkVVvCokNuepjcTZRBIIrV22gBgAN9BzjCGRmBDVActYN+AUjiY+idnL73DypwHiKcqiaDvEeFRaxAyhXFcBRY3DEcNgah13WaPRZ4yU7Ppa3X8x6A+wqD3iuxpD8KlurxYgwjipVT58H6MBUTUUs5d2pWzmxbXbEDIrRy1iBpTaaOwpDxR15wTuqOWAfU7NOLbNkBWIw5FAN26hGz/Sni5ik+LzllS5YAeYoliSwTLKPEW0zql+HXIeEbKRhn3UB8364GMV8WoVMxSkiqUpTLSXajKJASaVKlqzl7B/lyqDM4DDPPlpV+xKpqwfCoBCSEVc/vLOzCz6xcolqt4mCvlegJUpudg2gLXdI52Zgz/WUaEeBtA6c5Sl3IGXuqGrgvUkKLiVZSyWzOoaUZSVC/KlvEHPyqgK+bIIajhwXIcfMhQBHAkPWxH+ngkgMm5oBU7AlJ1YeNnAHuYscHgybkjM4B2uT4Q7t+2hD1sQwhkyADY1e7VG81c0KSduV9BAUf6ZlIZ61BdqF2Fg1AART5RRmEcXJLsa1sfUNUNuFLveLzuqpYm77i12zNqXDtSZWsRXh9gdh5BqWqlO7xPR4CkykvRR3DVnqoPTWgBG3ZA5ydWHPL76DTLFn+kL1ZuFGvVmKeGrR5WF/yqpc1O9iGeulDQ84Clyvsc1YBDniKE+UeXLUATdv9QbmXDavRvSLWb2dvLb6jWwCWe3BquYGMEGelW3OXGzLsdxwgKOUsqzM6VAORQ8P514EiFSkrUHYT0WJZlpoXc6tmLbzVrXGM7OIYh7g0Gtr7LUrWFpuG75CR4RMSQQxZiRm3EAkciH2qgKHtLCLlJ/cJS/23CVjKSmotZiGfhGo7JSpWFw9wclA5qMymLCzgPtZ98Z/tXvVhMtStUpYAXWQyi3zFiOi8bmdLY5U1CWQGegAAAGVzYa15pgKwkhrOLOFKO5jcUcu3IUcU+WuZ4mUiWGAUXBIozUZNGbS2jGLR/FQgFnoUg7TeZR2c20c2I7iEKLAHMxqQQTtZwokXe6dS4q4VKMClIcUS+lh+0kqACVF/ZtsIdqS/wCmmp8R3Ut4WBIf5aA/u5m/l4UUL6CoDtaxr5BZ+iVO15CWSANo+YKverka/wBzUJtVQZrDsKBstHIDn5XygijuVbHIzGwjWfAav6E6SWGRaSKW7wEHikFEVmHwTjxAnQVH7jm3aB2OgKlMnKDd/DaMmImp0myip3NTLmIUCdbTjeu2ALiElknKzh/Fer7G0Y820MdhzGh2fh5dekegPooiK5ebjt60jrQRJ0gAIwgGj8KbHiGGkJQkPU001A0YcfQaCGlpB0D1ALBwFXAeoej7W4RHK3G3W6AGslLqudBv/aCRvaukZWfgCVJLJKrVYlTmpIIylOUh0ahikjKw1hHXW6F5mFBo2r8LFw1Li4beKPAZbsHBOhz8pWpSt7AJIq4ZkM+gaho0u1uxZaJiO5cJUhSiCtS/GhSPEVrdSnCzRRNc13KTeS8IUoSkUZzvDqKuDOT5+YhgS5KqkpCWAISACo0DklyXJclwKNSAziJb0ZgwBADZRoyeNg9NCNJiWoPx0Ntabcqg70a1KmL1WHsWI2FwffTpxaBnCm70b+3Tk/23C8BUd0CqoFjwqUtSz0at994GZYoCP52spi+wA6cotU4TxLpokCiki6iXBBGtw4jplaN7A8CLKHDbAVn6d9rizkk7yDd/NoiMMl7600Id/ltXblLnXZFyMIG/bsZyRyAGYcjqIMnChjy2nzarV48LwFCrCAi76DwhRalFFnu/hhhPYU0jMlBL1+ZOYimgYqG8UrR4sFSQ9UgsbbvdI0566NTccc+Z5ZSS+YnxBOoKDUqFWYN7wGXXgxRw5c2uKDWpcudbCsVuK7JAdSCwoRoBQnIQC2T5SnQAC0aqekqJUQ2YqLXIDlgdwS1iLNEESgKM430zPcf8wd2agEBh1YEzMRJQUiilTCGcjI2Wly5UdvNnN4vDVqK6ZmLCjtmJoKftFtDD+C7M/rzlswbuw1HGap2u4VTY0OJwlTU1qWsd5Zyo8z9gqEyFaUt/dWungFL1NNgiOIw20ggD6uqhfU3OhDq0i6VI8ztcsdtSWv8AnQTTggA5Ym7naLNZIbbpo0BnxhX8RFNqnNDVhQ6UvYbKBbtPAEqQ7uXdydAT+8mruToMrl2IjWIwwdz528iQSeL+UQnSAQzWsAW8yaAct7aQGYkdnlmYAChAdg9a0oCwURqySrRIcwuDCCJgf9yHrV0gk12kDmItk4ZOrEJ/aLDUUuAbuqqneOdqLChmarseWu7XjXkFNjTvjkK9pLMegPpwiWaBoHv946RaAk7xMO2kDQevOCJt1rAcjscUOuEegOZeI64x4J8uuuUTaIEwApiem6c7zXfA+766r1eDYiyjsiEu0BHuBXSuj7BzeIdwOvsYMTQRH7PACMlteuUe7jefcetuUSWY8YAJlDd69CICSH+z25wQKda06AD1jvVzAAKbs/n76RBEqtg+9udhU29oYX94jMl11ttpR9PrugFpCWBfVRPkQNOD84jMHV/Uv7wRWg5xCcn264QEL3683iSdsAQMyg+5iHBq72vzgU6cQw6pAMTJsDE3oQMq+bdC6lkHkb84BydMF2ALNZzVnrerPy3RX4iaOvpBFzCz7z94Hiks3/L6hJgM92sbE7WAoD5mPQv2/wCEgA6nZozR6A//2Q==">
            <a:extLst>
              <a:ext uri="{FF2B5EF4-FFF2-40B4-BE49-F238E27FC236}">
                <a16:creationId xmlns:a16="http://schemas.microsoft.com/office/drawing/2014/main" id="{719825F8-2248-F749-B82D-FC442B82659C}"/>
              </a:ext>
            </a:extLst>
          </p:cNvPr>
          <p:cNvSpPr>
            <a:spLocks noChangeAspect="1" noChangeArrowheads="1"/>
          </p:cNvSpPr>
          <p:nvPr/>
        </p:nvSpPr>
        <p:spPr bwMode="auto">
          <a:xfrm>
            <a:off x="1524000" y="-1087438"/>
            <a:ext cx="2038350" cy="2247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itchFamily="2"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itchFamily="2"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itchFamily="2"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itchFamily="2"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itchFamily="2"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endParaRPr lang="en-US" altLang="en-US" sz="1800">
              <a:latin typeface="Arial" panose="020B0604020202020204" pitchFamily="34" charset="0"/>
            </a:endParaRPr>
          </a:p>
        </p:txBody>
      </p:sp>
      <p:pic>
        <p:nvPicPr>
          <p:cNvPr id="47110" name="Picture 10" descr="http://www.thelatinlibrary.com/imperialism/images/bismarck.jpg">
            <a:extLst>
              <a:ext uri="{FF2B5EF4-FFF2-40B4-BE49-F238E27FC236}">
                <a16:creationId xmlns:a16="http://schemas.microsoft.com/office/drawing/2014/main" id="{9BC91A7E-A60C-6547-96C6-0969774592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5189" y="3141664"/>
            <a:ext cx="3024187" cy="3424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51053F12-B31D-495B-874C-D7DB5ADD200E}"/>
              </a:ext>
            </a:extLst>
          </p:cNvPr>
          <p:cNvSpPr txBox="1"/>
          <p:nvPr/>
        </p:nvSpPr>
        <p:spPr>
          <a:xfrm>
            <a:off x="5591175" y="3860801"/>
            <a:ext cx="4897438" cy="1939925"/>
          </a:xfrm>
          <a:prstGeom prst="rect">
            <a:avLst/>
          </a:prstGeom>
          <a:solidFill>
            <a:schemeClr val="bg1">
              <a:lumMod val="75000"/>
            </a:schemeClr>
          </a:solidFill>
        </p:spPr>
        <p:txBody>
          <a:bodyPr>
            <a:spAutoFit/>
          </a:bodyPr>
          <a:lstStyle/>
          <a:p>
            <a:pPr>
              <a:defRPr/>
            </a:pPr>
            <a:r>
              <a:rPr lang="en-GB" sz="2000" b="1" dirty="0">
                <a:latin typeface="Century Gothic" panose="020B0502020202020204" pitchFamily="34" charset="0"/>
              </a:rPr>
              <a:t>What were his aims in 1862? (p79-80)</a:t>
            </a:r>
          </a:p>
          <a:p>
            <a:pPr>
              <a:defRPr/>
            </a:pPr>
            <a:endParaRPr lang="en-GB" sz="2000" b="1" dirty="0">
              <a:latin typeface="Century Gothic" panose="020B0502020202020204" pitchFamily="34" charset="0"/>
            </a:endParaRPr>
          </a:p>
          <a:p>
            <a:pPr>
              <a:defRPr/>
            </a:pPr>
            <a:r>
              <a:rPr lang="en-GB" sz="2000" b="1" dirty="0">
                <a:latin typeface="Century Gothic" panose="020B0502020202020204" pitchFamily="34" charset="0"/>
              </a:rPr>
              <a:t>What parallels can you draw with Cavour’s position in 1859?</a:t>
            </a:r>
          </a:p>
          <a:p>
            <a:pPr>
              <a:defRPr/>
            </a:pPr>
            <a:endParaRPr lang="en-GB" sz="2000" b="1" dirty="0">
              <a:latin typeface="Century Gothic" panose="020B0502020202020204" pitchFamily="34" charset="0"/>
            </a:endParaRPr>
          </a:p>
          <a:p>
            <a:pPr>
              <a:defRPr/>
            </a:pPr>
            <a:r>
              <a:rPr lang="en-GB" sz="2000" b="1" dirty="0">
                <a:latin typeface="Century Gothic" panose="020B0502020202020204" pitchFamily="34" charset="0"/>
              </a:rPr>
              <a:t>Complete the diagram on p.80</a:t>
            </a:r>
          </a:p>
        </p:txBody>
      </p:sp>
    </p:spTree>
    <p:extLst>
      <p:ext uri="{BB962C8B-B14F-4D97-AF65-F5344CB8AC3E}">
        <p14:creationId xmlns:p14="http://schemas.microsoft.com/office/powerpoint/2010/main" val="16467734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a:extLst>
              <a:ext uri="{FF2B5EF4-FFF2-40B4-BE49-F238E27FC236}">
                <a16:creationId xmlns:a16="http://schemas.microsoft.com/office/drawing/2014/main" id="{D580B5ED-3B81-D74C-B939-2C91E81795CB}"/>
              </a:ext>
            </a:extLst>
          </p:cNvPr>
          <p:cNvSpPr>
            <a:spLocks noGrp="1"/>
          </p:cNvSpPr>
          <p:nvPr>
            <p:ph type="title"/>
          </p:nvPr>
        </p:nvSpPr>
        <p:spPr>
          <a:xfrm>
            <a:off x="1992313" y="0"/>
            <a:ext cx="8229600" cy="706438"/>
          </a:xfrm>
        </p:spPr>
        <p:txBody>
          <a:bodyPr/>
          <a:lstStyle/>
          <a:p>
            <a:pPr eaLnBrk="1" hangingPunct="1"/>
            <a:r>
              <a:rPr lang="en-GB" altLang="en-US" sz="2800" b="1" u="sng"/>
              <a:t>4. DIPLOMACY AND WAR, 1862-71.</a:t>
            </a:r>
          </a:p>
        </p:txBody>
      </p:sp>
      <p:sp>
        <p:nvSpPr>
          <p:cNvPr id="48130" name="Text Box 4">
            <a:extLst>
              <a:ext uri="{FF2B5EF4-FFF2-40B4-BE49-F238E27FC236}">
                <a16:creationId xmlns:a16="http://schemas.microsoft.com/office/drawing/2014/main" id="{D4249435-654E-3D44-95EF-1DFF9E7E9DAB}"/>
              </a:ext>
            </a:extLst>
          </p:cNvPr>
          <p:cNvSpPr txBox="1">
            <a:spLocks noChangeArrowheads="1"/>
          </p:cNvSpPr>
          <p:nvPr/>
        </p:nvSpPr>
        <p:spPr bwMode="auto">
          <a:xfrm>
            <a:off x="2855913" y="692151"/>
            <a:ext cx="63373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itchFamily="2"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itchFamily="2"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itchFamily="2"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itchFamily="2"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itchFamily="2"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9pPr>
          </a:lstStyle>
          <a:p>
            <a:pPr algn="ctr" eaLnBrk="1" hangingPunct="1">
              <a:spcBef>
                <a:spcPct val="50000"/>
              </a:spcBef>
              <a:buClrTx/>
              <a:buSzTx/>
              <a:buFontTx/>
              <a:buNone/>
            </a:pPr>
            <a:r>
              <a:rPr lang="en-GB" altLang="en-US" sz="2400" b="1" u="sng">
                <a:latin typeface="Arial" panose="020B0604020202020204" pitchFamily="34" charset="0"/>
              </a:rPr>
              <a:t>THE POLISH REVOLT 1863.</a:t>
            </a:r>
          </a:p>
        </p:txBody>
      </p:sp>
      <p:sp>
        <p:nvSpPr>
          <p:cNvPr id="12293" name="Text Box 5">
            <a:extLst>
              <a:ext uri="{FF2B5EF4-FFF2-40B4-BE49-F238E27FC236}">
                <a16:creationId xmlns:a16="http://schemas.microsoft.com/office/drawing/2014/main" id="{BBA84623-9D88-4CDA-B4E3-2C868EC7D32D}"/>
              </a:ext>
            </a:extLst>
          </p:cNvPr>
          <p:cNvSpPr txBox="1">
            <a:spLocks noChangeArrowheads="1"/>
          </p:cNvSpPr>
          <p:nvPr/>
        </p:nvSpPr>
        <p:spPr bwMode="auto">
          <a:xfrm>
            <a:off x="1524000" y="1266825"/>
            <a:ext cx="4643438" cy="3046988"/>
          </a:xfrm>
          <a:prstGeom prst="rect">
            <a:avLst/>
          </a:prstGeom>
          <a:noFill/>
          <a:ln w="9525">
            <a:noFill/>
            <a:miter lim="800000"/>
            <a:headEnd/>
            <a:tailEnd/>
          </a:ln>
          <a:effectLst/>
        </p:spPr>
        <p:txBody>
          <a:bodyPr>
            <a:spAutoFit/>
          </a:bodyPr>
          <a:lstStyle/>
          <a:p>
            <a:pPr eaLnBrk="1" hangingPunct="1">
              <a:spcBef>
                <a:spcPct val="50000"/>
              </a:spcBef>
              <a:defRPr/>
            </a:pPr>
            <a:r>
              <a:rPr lang="en-GB" sz="2400" b="1" u="sng" dirty="0">
                <a:solidFill>
                  <a:srgbClr val="990000"/>
                </a:solidFill>
                <a:latin typeface="+mj-lt"/>
              </a:rPr>
              <a:t>CAUSES:</a:t>
            </a:r>
          </a:p>
          <a:p>
            <a:pPr eaLnBrk="1" hangingPunct="1">
              <a:spcBef>
                <a:spcPct val="50000"/>
              </a:spcBef>
              <a:buFontTx/>
              <a:buChar char="•"/>
              <a:defRPr/>
            </a:pPr>
            <a:r>
              <a:rPr lang="en-GB" sz="2400" b="1" dirty="0">
                <a:solidFill>
                  <a:srgbClr val="990000"/>
                </a:solidFill>
                <a:latin typeface="+mj-lt"/>
              </a:rPr>
              <a:t>Poland </a:t>
            </a:r>
            <a:r>
              <a:rPr lang="en-GB" sz="2400" b="1" dirty="0">
                <a:latin typeface="+mj-lt"/>
              </a:rPr>
              <a:t>had been </a:t>
            </a:r>
            <a:r>
              <a:rPr lang="en-GB" sz="2400" b="1" dirty="0">
                <a:solidFill>
                  <a:srgbClr val="990000"/>
                </a:solidFill>
                <a:latin typeface="+mj-lt"/>
              </a:rPr>
              <a:t>divided</a:t>
            </a:r>
            <a:r>
              <a:rPr lang="en-GB" sz="2400" b="1" dirty="0">
                <a:latin typeface="+mj-lt"/>
              </a:rPr>
              <a:t> between Russia, Austria and Poland in the 18</a:t>
            </a:r>
            <a:r>
              <a:rPr lang="en-GB" sz="2400" b="1" baseline="30000" dirty="0">
                <a:latin typeface="+mj-lt"/>
              </a:rPr>
              <a:t>th</a:t>
            </a:r>
            <a:r>
              <a:rPr lang="en-GB" sz="2400" b="1" dirty="0">
                <a:latin typeface="+mj-lt"/>
              </a:rPr>
              <a:t> Century.</a:t>
            </a:r>
          </a:p>
          <a:p>
            <a:pPr eaLnBrk="1" hangingPunct="1">
              <a:spcBef>
                <a:spcPct val="50000"/>
              </a:spcBef>
              <a:buFontTx/>
              <a:buChar char="•"/>
              <a:defRPr/>
            </a:pPr>
            <a:r>
              <a:rPr lang="en-GB" sz="2400" b="1" dirty="0">
                <a:latin typeface="+mj-lt"/>
              </a:rPr>
              <a:t>Poles in Russia </a:t>
            </a:r>
            <a:r>
              <a:rPr lang="en-GB" sz="2400" b="1" dirty="0">
                <a:solidFill>
                  <a:srgbClr val="990000"/>
                </a:solidFill>
                <a:latin typeface="+mj-lt"/>
              </a:rPr>
              <a:t>revolte</a:t>
            </a:r>
            <a:r>
              <a:rPr lang="en-GB" sz="2400" b="1" dirty="0">
                <a:latin typeface="+mj-lt"/>
              </a:rPr>
              <a:t>d in 1863 because they </a:t>
            </a:r>
            <a:r>
              <a:rPr lang="en-GB" sz="2400" b="1" dirty="0">
                <a:solidFill>
                  <a:srgbClr val="990000"/>
                </a:solidFill>
                <a:latin typeface="+mj-lt"/>
              </a:rPr>
              <a:t>wanted independence</a:t>
            </a:r>
            <a:r>
              <a:rPr lang="en-GB" sz="2400" b="1" dirty="0">
                <a:latin typeface="+mj-lt"/>
              </a:rPr>
              <a:t> from the </a:t>
            </a:r>
            <a:r>
              <a:rPr lang="en-GB" sz="2400" b="1" dirty="0">
                <a:solidFill>
                  <a:srgbClr val="990000"/>
                </a:solidFill>
                <a:latin typeface="+mj-lt"/>
              </a:rPr>
              <a:t>absolutist rule of the Tsar</a:t>
            </a:r>
            <a:r>
              <a:rPr lang="en-GB" sz="2400" b="1" dirty="0">
                <a:latin typeface="+mj-lt"/>
              </a:rPr>
              <a:t>.</a:t>
            </a:r>
          </a:p>
        </p:txBody>
      </p:sp>
      <p:pic>
        <p:nvPicPr>
          <p:cNvPr id="48132" name="Picture 6" descr="http://www.conflicts.rem33.com/images/Poland/POL%201815-1914.jpg">
            <a:extLst>
              <a:ext uri="{FF2B5EF4-FFF2-40B4-BE49-F238E27FC236}">
                <a16:creationId xmlns:a16="http://schemas.microsoft.com/office/drawing/2014/main" id="{204EC3E4-2895-594A-8322-8F84CEB3EC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67438" y="1125539"/>
            <a:ext cx="3960812" cy="518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31047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a:extLst>
              <a:ext uri="{FF2B5EF4-FFF2-40B4-BE49-F238E27FC236}">
                <a16:creationId xmlns:a16="http://schemas.microsoft.com/office/drawing/2014/main" id="{D427A9EB-755B-094B-A729-EC4B9F907DA2}"/>
              </a:ext>
            </a:extLst>
          </p:cNvPr>
          <p:cNvSpPr>
            <a:spLocks noGrp="1"/>
          </p:cNvSpPr>
          <p:nvPr>
            <p:ph type="title"/>
          </p:nvPr>
        </p:nvSpPr>
        <p:spPr>
          <a:xfrm>
            <a:off x="1992313" y="0"/>
            <a:ext cx="8229600" cy="706438"/>
          </a:xfrm>
        </p:spPr>
        <p:txBody>
          <a:bodyPr/>
          <a:lstStyle/>
          <a:p>
            <a:pPr eaLnBrk="1" hangingPunct="1"/>
            <a:r>
              <a:rPr lang="en-GB" altLang="en-US" sz="2800" b="1" u="sng"/>
              <a:t>4. DIPLOMACY AND WAR, 1862-71.</a:t>
            </a:r>
          </a:p>
        </p:txBody>
      </p:sp>
      <p:sp>
        <p:nvSpPr>
          <p:cNvPr id="49154" name="Text Box 4">
            <a:extLst>
              <a:ext uri="{FF2B5EF4-FFF2-40B4-BE49-F238E27FC236}">
                <a16:creationId xmlns:a16="http://schemas.microsoft.com/office/drawing/2014/main" id="{0B1584DF-B8CF-5C4B-AD03-F4B29F607A51}"/>
              </a:ext>
            </a:extLst>
          </p:cNvPr>
          <p:cNvSpPr txBox="1">
            <a:spLocks noChangeArrowheads="1"/>
          </p:cNvSpPr>
          <p:nvPr/>
        </p:nvSpPr>
        <p:spPr bwMode="auto">
          <a:xfrm>
            <a:off x="2855913" y="692151"/>
            <a:ext cx="63373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itchFamily="2"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itchFamily="2"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itchFamily="2"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itchFamily="2"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itchFamily="2"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9pPr>
          </a:lstStyle>
          <a:p>
            <a:pPr algn="ctr" eaLnBrk="1" hangingPunct="1">
              <a:spcBef>
                <a:spcPct val="50000"/>
              </a:spcBef>
              <a:buClrTx/>
              <a:buSzTx/>
              <a:buFontTx/>
              <a:buNone/>
            </a:pPr>
            <a:r>
              <a:rPr lang="en-GB" altLang="en-US" sz="2400" b="1" u="sng">
                <a:latin typeface="Arial" panose="020B0604020202020204" pitchFamily="34" charset="0"/>
              </a:rPr>
              <a:t>THE POLISH REVOLT 1863.</a:t>
            </a:r>
          </a:p>
        </p:txBody>
      </p:sp>
      <p:sp>
        <p:nvSpPr>
          <p:cNvPr id="12293" name="Text Box 5">
            <a:extLst>
              <a:ext uri="{FF2B5EF4-FFF2-40B4-BE49-F238E27FC236}">
                <a16:creationId xmlns:a16="http://schemas.microsoft.com/office/drawing/2014/main" id="{CF3B106E-CD82-4298-B88F-2D7A22537542}"/>
              </a:ext>
            </a:extLst>
          </p:cNvPr>
          <p:cNvSpPr txBox="1">
            <a:spLocks noChangeArrowheads="1"/>
          </p:cNvSpPr>
          <p:nvPr/>
        </p:nvSpPr>
        <p:spPr bwMode="auto">
          <a:xfrm>
            <a:off x="1524000" y="1266825"/>
            <a:ext cx="9144000" cy="5016500"/>
          </a:xfrm>
          <a:prstGeom prst="rect">
            <a:avLst/>
          </a:prstGeom>
          <a:noFill/>
          <a:ln w="9525">
            <a:noFill/>
            <a:miter lim="800000"/>
            <a:headEnd/>
            <a:tailEnd/>
          </a:ln>
          <a:effectLst/>
        </p:spPr>
        <p:txBody>
          <a:bodyPr>
            <a:spAutoFit/>
          </a:bodyPr>
          <a:lstStyle/>
          <a:p>
            <a:pPr eaLnBrk="1" hangingPunct="1">
              <a:spcBef>
                <a:spcPct val="50000"/>
              </a:spcBef>
              <a:defRPr/>
            </a:pPr>
            <a:r>
              <a:rPr lang="en-GB" sz="2000" b="1" u="sng" dirty="0">
                <a:solidFill>
                  <a:srgbClr val="990000"/>
                </a:solidFill>
                <a:latin typeface="+mj-lt"/>
              </a:rPr>
              <a:t>EVENTS:</a:t>
            </a:r>
          </a:p>
          <a:p>
            <a:pPr eaLnBrk="1" hangingPunct="1">
              <a:spcBef>
                <a:spcPct val="50000"/>
              </a:spcBef>
              <a:buFontTx/>
              <a:buChar char="•"/>
              <a:defRPr/>
            </a:pPr>
            <a:r>
              <a:rPr lang="en-GB" sz="2000" b="1" dirty="0">
                <a:latin typeface="+mj-lt"/>
              </a:rPr>
              <a:t>Bismarck </a:t>
            </a:r>
            <a:r>
              <a:rPr lang="en-GB" sz="2000" b="1" dirty="0">
                <a:solidFill>
                  <a:srgbClr val="990000"/>
                </a:solidFill>
                <a:latin typeface="+mj-lt"/>
              </a:rPr>
              <a:t>offered assistance</a:t>
            </a:r>
            <a:r>
              <a:rPr lang="en-GB" sz="2000" b="1" dirty="0">
                <a:latin typeface="+mj-lt"/>
              </a:rPr>
              <a:t> against the Russian Poles but was refused. At the </a:t>
            </a:r>
            <a:r>
              <a:rPr lang="en-GB" sz="2000" b="1" dirty="0">
                <a:solidFill>
                  <a:srgbClr val="990000"/>
                </a:solidFill>
                <a:latin typeface="+mj-lt"/>
              </a:rPr>
              <a:t>‘</a:t>
            </a:r>
            <a:r>
              <a:rPr lang="en-GB" sz="2000" b="1" dirty="0" err="1">
                <a:solidFill>
                  <a:srgbClr val="990000"/>
                </a:solidFill>
                <a:latin typeface="+mj-lt"/>
              </a:rPr>
              <a:t>Alvensleben</a:t>
            </a:r>
            <a:r>
              <a:rPr lang="en-GB" sz="2000" b="1" dirty="0">
                <a:solidFill>
                  <a:srgbClr val="990000"/>
                </a:solidFill>
                <a:latin typeface="+mj-lt"/>
              </a:rPr>
              <a:t> Convention</a:t>
            </a:r>
            <a:r>
              <a:rPr lang="en-GB" sz="2000" b="1" dirty="0">
                <a:latin typeface="+mj-lt"/>
              </a:rPr>
              <a:t>’ Bismarck agrees to send any Polish rebels back to Russia.</a:t>
            </a:r>
          </a:p>
          <a:p>
            <a:pPr eaLnBrk="1" hangingPunct="1">
              <a:spcBef>
                <a:spcPct val="50000"/>
              </a:spcBef>
              <a:buFontTx/>
              <a:buChar char="•"/>
              <a:defRPr/>
            </a:pPr>
            <a:r>
              <a:rPr lang="en-GB" sz="2000" b="1" dirty="0">
                <a:solidFill>
                  <a:srgbClr val="990000"/>
                </a:solidFill>
                <a:latin typeface="+mj-lt"/>
              </a:rPr>
              <a:t>Austria and France condemn this action</a:t>
            </a:r>
            <a:r>
              <a:rPr lang="en-GB" sz="2000" b="1" dirty="0">
                <a:latin typeface="+mj-lt"/>
              </a:rPr>
              <a:t> and </a:t>
            </a:r>
            <a:r>
              <a:rPr lang="en-GB" sz="2000" b="1" dirty="0">
                <a:solidFill>
                  <a:srgbClr val="990000"/>
                </a:solidFill>
                <a:latin typeface="+mj-lt"/>
              </a:rPr>
              <a:t>Prussian Liberals</a:t>
            </a:r>
            <a:r>
              <a:rPr lang="en-GB" sz="2000" b="1" dirty="0">
                <a:latin typeface="+mj-lt"/>
              </a:rPr>
              <a:t> call for his dismissal. As a result </a:t>
            </a:r>
            <a:r>
              <a:rPr lang="en-GB" sz="2000" b="1" dirty="0">
                <a:solidFill>
                  <a:srgbClr val="990000"/>
                </a:solidFill>
                <a:latin typeface="+mj-lt"/>
              </a:rPr>
              <a:t>Bismarck is forced to deny the agreement existed.</a:t>
            </a:r>
          </a:p>
          <a:p>
            <a:pPr eaLnBrk="1" hangingPunct="1">
              <a:spcBef>
                <a:spcPct val="50000"/>
              </a:spcBef>
              <a:defRPr/>
            </a:pPr>
            <a:endParaRPr lang="en-GB" sz="2000" b="1" u="sng" dirty="0">
              <a:solidFill>
                <a:srgbClr val="990000"/>
              </a:solidFill>
              <a:latin typeface="+mj-lt"/>
            </a:endParaRPr>
          </a:p>
          <a:p>
            <a:pPr eaLnBrk="1" hangingPunct="1">
              <a:spcBef>
                <a:spcPct val="50000"/>
              </a:spcBef>
              <a:defRPr/>
            </a:pPr>
            <a:r>
              <a:rPr lang="en-GB" sz="2000" b="1" u="sng" dirty="0">
                <a:solidFill>
                  <a:srgbClr val="990000"/>
                </a:solidFill>
                <a:latin typeface="+mj-lt"/>
              </a:rPr>
              <a:t>CONSEQUENCES:</a:t>
            </a:r>
          </a:p>
          <a:p>
            <a:pPr eaLnBrk="1" hangingPunct="1">
              <a:spcBef>
                <a:spcPct val="50000"/>
              </a:spcBef>
              <a:buFontTx/>
              <a:buChar char="•"/>
              <a:defRPr/>
            </a:pPr>
            <a:r>
              <a:rPr lang="en-GB" sz="2000" b="1" dirty="0">
                <a:solidFill>
                  <a:srgbClr val="990000"/>
                </a:solidFill>
                <a:latin typeface="+mj-lt"/>
              </a:rPr>
              <a:t>Russia was angered</a:t>
            </a:r>
            <a:r>
              <a:rPr lang="en-GB" sz="2000" b="1" dirty="0">
                <a:latin typeface="+mj-lt"/>
              </a:rPr>
              <a:t> by Bismarck’s denials. </a:t>
            </a:r>
          </a:p>
          <a:p>
            <a:pPr eaLnBrk="1" hangingPunct="1">
              <a:spcBef>
                <a:spcPct val="50000"/>
              </a:spcBef>
              <a:buFontTx/>
              <a:buChar char="•"/>
              <a:defRPr/>
            </a:pPr>
            <a:r>
              <a:rPr lang="en-GB" sz="2000" b="1" dirty="0">
                <a:latin typeface="+mj-lt"/>
              </a:rPr>
              <a:t>However, she was more angry at Austria after the Crimean War. </a:t>
            </a:r>
          </a:p>
          <a:p>
            <a:pPr algn="ctr" eaLnBrk="1" hangingPunct="1">
              <a:spcBef>
                <a:spcPct val="50000"/>
              </a:spcBef>
              <a:buFontTx/>
              <a:buChar char="•"/>
              <a:defRPr/>
            </a:pPr>
            <a:endParaRPr lang="en-GB" sz="2000" b="1" dirty="0">
              <a:latin typeface="+mj-lt"/>
            </a:endParaRPr>
          </a:p>
          <a:p>
            <a:pPr algn="ctr" eaLnBrk="1" hangingPunct="1">
              <a:spcBef>
                <a:spcPct val="50000"/>
              </a:spcBef>
              <a:buFontTx/>
              <a:buChar char="•"/>
              <a:defRPr/>
            </a:pPr>
            <a:r>
              <a:rPr lang="en-GB" sz="2000" b="1" dirty="0">
                <a:latin typeface="+mj-lt"/>
              </a:rPr>
              <a:t>Therefore Russia was likely to remain neutral if a war broke out between Austria and Prussia. </a:t>
            </a:r>
          </a:p>
        </p:txBody>
      </p:sp>
    </p:spTree>
    <p:extLst>
      <p:ext uri="{BB962C8B-B14F-4D97-AF65-F5344CB8AC3E}">
        <p14:creationId xmlns:p14="http://schemas.microsoft.com/office/powerpoint/2010/main" val="11640910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a:extLst>
              <a:ext uri="{FF2B5EF4-FFF2-40B4-BE49-F238E27FC236}">
                <a16:creationId xmlns:a16="http://schemas.microsoft.com/office/drawing/2014/main" id="{D8B7AD58-A556-6342-A5AE-737E3FD0FF6F}"/>
              </a:ext>
            </a:extLst>
          </p:cNvPr>
          <p:cNvSpPr>
            <a:spLocks noGrp="1"/>
          </p:cNvSpPr>
          <p:nvPr>
            <p:ph type="title"/>
          </p:nvPr>
        </p:nvSpPr>
        <p:spPr>
          <a:xfrm>
            <a:off x="1992313" y="0"/>
            <a:ext cx="8229600" cy="850900"/>
          </a:xfrm>
        </p:spPr>
        <p:txBody>
          <a:bodyPr/>
          <a:lstStyle/>
          <a:p>
            <a:pPr eaLnBrk="1" hangingPunct="1"/>
            <a:r>
              <a:rPr lang="en-GB" altLang="en-US" sz="2800" b="1" u="sng"/>
              <a:t>4. DIPLOMACY AND WAR, 1862-71.</a:t>
            </a:r>
          </a:p>
        </p:txBody>
      </p:sp>
      <p:sp>
        <p:nvSpPr>
          <p:cNvPr id="50178" name="Text Box 4">
            <a:extLst>
              <a:ext uri="{FF2B5EF4-FFF2-40B4-BE49-F238E27FC236}">
                <a16:creationId xmlns:a16="http://schemas.microsoft.com/office/drawing/2014/main" id="{C675943F-85D5-E343-8B11-F2155E8EF13C}"/>
              </a:ext>
            </a:extLst>
          </p:cNvPr>
          <p:cNvSpPr txBox="1">
            <a:spLocks noChangeArrowheads="1"/>
          </p:cNvSpPr>
          <p:nvPr/>
        </p:nvSpPr>
        <p:spPr bwMode="auto">
          <a:xfrm>
            <a:off x="2782888" y="765176"/>
            <a:ext cx="6553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itchFamily="2"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itchFamily="2"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itchFamily="2"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itchFamily="2"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itchFamily="2"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9pPr>
          </a:lstStyle>
          <a:p>
            <a:pPr algn="ctr" eaLnBrk="1" hangingPunct="1">
              <a:spcBef>
                <a:spcPct val="50000"/>
              </a:spcBef>
              <a:buClrTx/>
              <a:buSzTx/>
              <a:buFontTx/>
              <a:buNone/>
            </a:pPr>
            <a:r>
              <a:rPr lang="en-GB" altLang="en-US" sz="2400" b="1" u="sng">
                <a:latin typeface="Arial" panose="020B0604020202020204" pitchFamily="34" charset="0"/>
              </a:rPr>
              <a:t>WAR WITH DENMARK 1864.</a:t>
            </a:r>
          </a:p>
        </p:txBody>
      </p:sp>
      <p:sp>
        <p:nvSpPr>
          <p:cNvPr id="13317" name="Text Box 5">
            <a:extLst>
              <a:ext uri="{FF2B5EF4-FFF2-40B4-BE49-F238E27FC236}">
                <a16:creationId xmlns:a16="http://schemas.microsoft.com/office/drawing/2014/main" id="{6776D038-0A6A-4C50-918F-C5865379BC1D}"/>
              </a:ext>
            </a:extLst>
          </p:cNvPr>
          <p:cNvSpPr txBox="1">
            <a:spLocks noChangeArrowheads="1"/>
          </p:cNvSpPr>
          <p:nvPr/>
        </p:nvSpPr>
        <p:spPr bwMode="auto">
          <a:xfrm>
            <a:off x="1524000" y="1484313"/>
            <a:ext cx="9144000" cy="3478212"/>
          </a:xfrm>
          <a:prstGeom prst="rect">
            <a:avLst/>
          </a:prstGeom>
          <a:noFill/>
          <a:ln w="9525">
            <a:noFill/>
            <a:miter lim="800000"/>
            <a:headEnd/>
            <a:tailEnd/>
          </a:ln>
          <a:effectLst/>
        </p:spPr>
        <p:txBody>
          <a:bodyPr>
            <a:spAutoFit/>
          </a:bodyPr>
          <a:lstStyle/>
          <a:p>
            <a:pPr eaLnBrk="1" hangingPunct="1">
              <a:spcBef>
                <a:spcPct val="50000"/>
              </a:spcBef>
              <a:defRPr/>
            </a:pPr>
            <a:r>
              <a:rPr lang="en-GB" sz="2000" b="1" u="sng" dirty="0">
                <a:solidFill>
                  <a:srgbClr val="990000"/>
                </a:solidFill>
                <a:latin typeface="+mj-lt"/>
              </a:rPr>
              <a:t>CAUSES:</a:t>
            </a:r>
          </a:p>
          <a:p>
            <a:pPr eaLnBrk="1" hangingPunct="1">
              <a:spcBef>
                <a:spcPct val="50000"/>
              </a:spcBef>
              <a:buFontTx/>
              <a:buChar char="•"/>
              <a:defRPr/>
            </a:pPr>
            <a:r>
              <a:rPr lang="en-GB" sz="2000" b="1" dirty="0">
                <a:latin typeface="+mj-lt"/>
              </a:rPr>
              <a:t>King Frederick VII of Denmark who ruled North German states of Schleswig and Holstein died leaving no heir. It led to a </a:t>
            </a:r>
            <a:r>
              <a:rPr lang="en-GB" sz="2000" b="1" dirty="0">
                <a:solidFill>
                  <a:srgbClr val="990000"/>
                </a:solidFill>
                <a:latin typeface="+mj-lt"/>
              </a:rPr>
              <a:t>succession dispute</a:t>
            </a:r>
            <a:r>
              <a:rPr lang="en-GB" sz="2000" b="1" dirty="0">
                <a:latin typeface="+mj-lt"/>
              </a:rPr>
              <a:t> between the </a:t>
            </a:r>
            <a:r>
              <a:rPr lang="en-GB" sz="2000" b="1" dirty="0">
                <a:solidFill>
                  <a:srgbClr val="990000"/>
                </a:solidFill>
                <a:latin typeface="+mj-lt"/>
              </a:rPr>
              <a:t>German Prince and the Danish.</a:t>
            </a:r>
          </a:p>
          <a:p>
            <a:pPr eaLnBrk="1" hangingPunct="1">
              <a:spcBef>
                <a:spcPct val="50000"/>
              </a:spcBef>
              <a:defRPr/>
            </a:pPr>
            <a:r>
              <a:rPr lang="en-GB" sz="2000" b="1" u="sng" dirty="0">
                <a:solidFill>
                  <a:srgbClr val="990000"/>
                </a:solidFill>
                <a:latin typeface="+mj-lt"/>
              </a:rPr>
              <a:t>EVENTS:</a:t>
            </a:r>
          </a:p>
          <a:p>
            <a:pPr eaLnBrk="1" hangingPunct="1">
              <a:spcBef>
                <a:spcPct val="50000"/>
              </a:spcBef>
              <a:buFontTx/>
              <a:buChar char="•"/>
              <a:defRPr/>
            </a:pPr>
            <a:r>
              <a:rPr lang="en-GB" sz="2000" b="1" dirty="0">
                <a:latin typeface="+mj-lt"/>
              </a:rPr>
              <a:t>Prussia supported the German Prince and </a:t>
            </a:r>
            <a:r>
              <a:rPr lang="en-GB" sz="2000" b="1" dirty="0">
                <a:solidFill>
                  <a:srgbClr val="990000"/>
                </a:solidFill>
                <a:latin typeface="+mj-lt"/>
              </a:rPr>
              <a:t>Austria</a:t>
            </a:r>
            <a:r>
              <a:rPr lang="en-GB" sz="2000" b="1" dirty="0">
                <a:latin typeface="+mj-lt"/>
              </a:rPr>
              <a:t>, decided to </a:t>
            </a:r>
            <a:r>
              <a:rPr lang="en-GB" sz="2000" b="1" dirty="0">
                <a:solidFill>
                  <a:srgbClr val="990000"/>
                </a:solidFill>
                <a:latin typeface="+mj-lt"/>
              </a:rPr>
              <a:t>join with Prussia to invade Schleswig and Holstein.</a:t>
            </a:r>
          </a:p>
          <a:p>
            <a:pPr eaLnBrk="1" hangingPunct="1">
              <a:spcBef>
                <a:spcPct val="50000"/>
              </a:spcBef>
              <a:buFontTx/>
              <a:buChar char="•"/>
              <a:defRPr/>
            </a:pPr>
            <a:r>
              <a:rPr lang="en-GB" sz="2000" b="1" dirty="0">
                <a:solidFill>
                  <a:srgbClr val="990000"/>
                </a:solidFill>
                <a:latin typeface="+mj-lt"/>
              </a:rPr>
              <a:t>Prussia and Austria defeated the Danes quickly</a:t>
            </a:r>
            <a:r>
              <a:rPr lang="en-GB" sz="2000" b="1" dirty="0">
                <a:latin typeface="+mj-lt"/>
              </a:rPr>
              <a:t>. At the </a:t>
            </a:r>
            <a:r>
              <a:rPr lang="en-GB" sz="2000" b="1" u="sng" dirty="0">
                <a:solidFill>
                  <a:srgbClr val="990000"/>
                </a:solidFill>
                <a:latin typeface="+mj-lt"/>
              </a:rPr>
              <a:t>Treaty of Vienna</a:t>
            </a:r>
            <a:r>
              <a:rPr lang="en-GB" sz="2000" b="1" dirty="0">
                <a:latin typeface="+mj-lt"/>
              </a:rPr>
              <a:t> in October 1864 Prussia and Austria agreed to jointly control both territories</a:t>
            </a:r>
          </a:p>
        </p:txBody>
      </p:sp>
    </p:spTree>
    <p:extLst>
      <p:ext uri="{BB962C8B-B14F-4D97-AF65-F5344CB8AC3E}">
        <p14:creationId xmlns:p14="http://schemas.microsoft.com/office/powerpoint/2010/main" val="36494299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a:extLst>
              <a:ext uri="{FF2B5EF4-FFF2-40B4-BE49-F238E27FC236}">
                <a16:creationId xmlns:a16="http://schemas.microsoft.com/office/drawing/2014/main" id="{563A9239-27C1-754E-B0B1-01AE3AD849D9}"/>
              </a:ext>
            </a:extLst>
          </p:cNvPr>
          <p:cNvSpPr>
            <a:spLocks noGrp="1"/>
          </p:cNvSpPr>
          <p:nvPr>
            <p:ph type="title"/>
          </p:nvPr>
        </p:nvSpPr>
        <p:spPr>
          <a:xfrm>
            <a:off x="1992313" y="0"/>
            <a:ext cx="8229600" cy="850900"/>
          </a:xfrm>
        </p:spPr>
        <p:txBody>
          <a:bodyPr/>
          <a:lstStyle/>
          <a:p>
            <a:pPr eaLnBrk="1" hangingPunct="1"/>
            <a:r>
              <a:rPr lang="en-GB" altLang="en-US" sz="2800" b="1" u="sng"/>
              <a:t>4. DIPLOMACY AND WAR, 1862-71.</a:t>
            </a:r>
          </a:p>
        </p:txBody>
      </p:sp>
      <p:sp>
        <p:nvSpPr>
          <p:cNvPr id="51202" name="Text Box 4">
            <a:extLst>
              <a:ext uri="{FF2B5EF4-FFF2-40B4-BE49-F238E27FC236}">
                <a16:creationId xmlns:a16="http://schemas.microsoft.com/office/drawing/2014/main" id="{E82B7521-2BA3-1646-9DA8-DDBF41281262}"/>
              </a:ext>
            </a:extLst>
          </p:cNvPr>
          <p:cNvSpPr txBox="1">
            <a:spLocks noChangeArrowheads="1"/>
          </p:cNvSpPr>
          <p:nvPr/>
        </p:nvSpPr>
        <p:spPr bwMode="auto">
          <a:xfrm>
            <a:off x="2782888" y="765176"/>
            <a:ext cx="6553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itchFamily="2"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itchFamily="2"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itchFamily="2"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itchFamily="2"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itchFamily="2"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9pPr>
          </a:lstStyle>
          <a:p>
            <a:pPr algn="ctr" eaLnBrk="1" hangingPunct="1">
              <a:spcBef>
                <a:spcPct val="50000"/>
              </a:spcBef>
              <a:buClrTx/>
              <a:buSzTx/>
              <a:buFontTx/>
              <a:buNone/>
            </a:pPr>
            <a:r>
              <a:rPr lang="en-GB" altLang="en-US" sz="2400" b="1" u="sng">
                <a:latin typeface="Arial" panose="020B0604020202020204" pitchFamily="34" charset="0"/>
              </a:rPr>
              <a:t>WAR WITH DENMARK 1864.</a:t>
            </a:r>
          </a:p>
        </p:txBody>
      </p:sp>
      <p:sp>
        <p:nvSpPr>
          <p:cNvPr id="13317" name="Text Box 5">
            <a:extLst>
              <a:ext uri="{FF2B5EF4-FFF2-40B4-BE49-F238E27FC236}">
                <a16:creationId xmlns:a16="http://schemas.microsoft.com/office/drawing/2014/main" id="{77B9AE0E-0957-4649-8275-A779129620B5}"/>
              </a:ext>
            </a:extLst>
          </p:cNvPr>
          <p:cNvSpPr txBox="1">
            <a:spLocks noChangeArrowheads="1"/>
          </p:cNvSpPr>
          <p:nvPr/>
        </p:nvSpPr>
        <p:spPr bwMode="auto">
          <a:xfrm>
            <a:off x="1524000" y="1484313"/>
            <a:ext cx="3563938" cy="4246562"/>
          </a:xfrm>
          <a:prstGeom prst="rect">
            <a:avLst/>
          </a:prstGeom>
          <a:noFill/>
          <a:ln w="9525">
            <a:noFill/>
            <a:miter lim="800000"/>
            <a:headEnd/>
            <a:tailEnd/>
          </a:ln>
          <a:effectLst/>
        </p:spPr>
        <p:txBody>
          <a:bodyPr>
            <a:spAutoFit/>
          </a:bodyPr>
          <a:lstStyle/>
          <a:p>
            <a:pPr eaLnBrk="1" hangingPunct="1">
              <a:spcBef>
                <a:spcPct val="50000"/>
              </a:spcBef>
              <a:buFontTx/>
              <a:buChar char="•"/>
              <a:defRPr/>
            </a:pPr>
            <a:r>
              <a:rPr lang="en-GB" sz="2000" b="1" dirty="0">
                <a:latin typeface="+mj-lt"/>
              </a:rPr>
              <a:t>The </a:t>
            </a:r>
            <a:r>
              <a:rPr lang="en-GB" sz="2000" b="1" u="sng" dirty="0">
                <a:solidFill>
                  <a:srgbClr val="990000"/>
                </a:solidFill>
                <a:latin typeface="+mj-lt"/>
              </a:rPr>
              <a:t>Convention of Bad-</a:t>
            </a:r>
            <a:r>
              <a:rPr lang="en-GB" sz="2000" b="1" u="sng" dirty="0" err="1">
                <a:solidFill>
                  <a:srgbClr val="990000"/>
                </a:solidFill>
                <a:latin typeface="+mj-lt"/>
              </a:rPr>
              <a:t>Gastein</a:t>
            </a:r>
            <a:r>
              <a:rPr lang="en-GB" sz="2000" b="1" dirty="0">
                <a:latin typeface="+mj-lt"/>
              </a:rPr>
              <a:t> decided that Prussia would govern Schleswig and Austria would govern Holstein.</a:t>
            </a:r>
          </a:p>
          <a:p>
            <a:pPr eaLnBrk="1" hangingPunct="1">
              <a:spcBef>
                <a:spcPct val="50000"/>
              </a:spcBef>
              <a:defRPr/>
            </a:pPr>
            <a:r>
              <a:rPr lang="en-GB" sz="2000" b="1" u="sng" dirty="0">
                <a:solidFill>
                  <a:srgbClr val="990000"/>
                </a:solidFill>
                <a:latin typeface="+mj-lt"/>
              </a:rPr>
              <a:t>CONSEQUENCES:</a:t>
            </a:r>
          </a:p>
          <a:p>
            <a:pPr eaLnBrk="1" hangingPunct="1">
              <a:spcBef>
                <a:spcPct val="50000"/>
              </a:spcBef>
              <a:buFontTx/>
              <a:buChar char="•"/>
              <a:defRPr/>
            </a:pPr>
            <a:r>
              <a:rPr lang="en-GB" sz="2000" b="1" dirty="0">
                <a:latin typeface="+mj-lt"/>
              </a:rPr>
              <a:t>This situation now meant that </a:t>
            </a:r>
            <a:r>
              <a:rPr lang="en-GB" sz="2000" b="1" dirty="0">
                <a:solidFill>
                  <a:srgbClr val="990000"/>
                </a:solidFill>
                <a:latin typeface="+mj-lt"/>
              </a:rPr>
              <a:t>relations between Prussia and Austria began to deteriorate rapidly.</a:t>
            </a:r>
          </a:p>
          <a:p>
            <a:pPr eaLnBrk="1" hangingPunct="1">
              <a:spcBef>
                <a:spcPct val="50000"/>
              </a:spcBef>
              <a:buFontTx/>
              <a:buChar char="•"/>
              <a:defRPr/>
            </a:pPr>
            <a:r>
              <a:rPr lang="en-GB" sz="2000" b="1" dirty="0">
                <a:solidFill>
                  <a:srgbClr val="990000"/>
                </a:solidFill>
                <a:latin typeface="+mj-lt"/>
              </a:rPr>
              <a:t> It ultimately led to the outbreak of the Seven Weeks War between them.</a:t>
            </a:r>
          </a:p>
        </p:txBody>
      </p:sp>
      <p:sp>
        <p:nvSpPr>
          <p:cNvPr id="51204" name="Rectangle 1">
            <a:extLst>
              <a:ext uri="{FF2B5EF4-FFF2-40B4-BE49-F238E27FC236}">
                <a16:creationId xmlns:a16="http://schemas.microsoft.com/office/drawing/2014/main" id="{C500708D-1E0C-8D4C-A102-A81CA18CEE73}"/>
              </a:ext>
            </a:extLst>
          </p:cNvPr>
          <p:cNvSpPr>
            <a:spLocks noChangeArrowheads="1"/>
          </p:cNvSpPr>
          <p:nvPr/>
        </p:nvSpPr>
        <p:spPr bwMode="auto">
          <a:xfrm>
            <a:off x="1524000" y="6092826"/>
            <a:ext cx="6300788" cy="468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50784" anchor="ctr">
            <a:spAutoFit/>
          </a:bodyPr>
          <a:lstStyle>
            <a:lvl1pPr>
              <a:spcBef>
                <a:spcPct val="20000"/>
              </a:spcBef>
              <a:buClr>
                <a:srgbClr val="0BD0D9"/>
              </a:buClr>
              <a:buSzPct val="95000"/>
              <a:buFont typeface="Wingdings 2" pitchFamily="2"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itchFamily="2"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itchFamily="2"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itchFamily="2"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itchFamily="2"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GB" altLang="en-US" sz="1300" b="1">
                <a:latin typeface="Arial" panose="020B0604020202020204" pitchFamily="34" charset="0"/>
              </a:rPr>
              <a:t>Schleswig-Holstein 1864 - 65 and the Seven Weeks War</a:t>
            </a:r>
          </a:p>
          <a:p>
            <a:pPr>
              <a:spcBef>
                <a:spcPct val="0"/>
              </a:spcBef>
              <a:buClrTx/>
              <a:buSzTx/>
              <a:buFontTx/>
              <a:buNone/>
            </a:pPr>
            <a:endParaRPr lang="en-GB" altLang="en-US" sz="1000" b="1">
              <a:latin typeface="Arial" panose="020B0604020202020204" pitchFamily="34" charset="0"/>
            </a:endParaRPr>
          </a:p>
          <a:p>
            <a:pPr>
              <a:spcBef>
                <a:spcPct val="0"/>
              </a:spcBef>
              <a:buClrTx/>
              <a:buSzTx/>
              <a:buFontTx/>
              <a:buNone/>
            </a:pPr>
            <a:r>
              <a:rPr lang="en-GB" altLang="en-US" sz="1000" b="1">
                <a:latin typeface="Arial" panose="020B0604020202020204" pitchFamily="34" charset="0"/>
              </a:rPr>
              <a:t>German states annexed by Prussia 1866</a:t>
            </a:r>
          </a:p>
          <a:p>
            <a:pPr>
              <a:spcBef>
                <a:spcPct val="0"/>
              </a:spcBef>
              <a:buClrTx/>
              <a:buSzTx/>
              <a:buFontTx/>
              <a:buNone/>
            </a:pPr>
            <a:r>
              <a:rPr lang="en-GB" altLang="en-US" sz="900">
                <a:latin typeface="Arial" panose="020B0604020202020204" pitchFamily="34" charset="0"/>
              </a:rPr>
              <a:t>  </a:t>
            </a:r>
            <a:r>
              <a:rPr lang="en-GB" altLang="en-US" sz="27500">
                <a:latin typeface="Arial" panose="020B0604020202020204" pitchFamily="34" charset="0"/>
              </a:rPr>
              <a:t> </a:t>
            </a:r>
            <a:r>
              <a:rPr lang="en-GB" altLang="en-US" sz="900">
                <a:latin typeface="Arial" panose="020B0604020202020204" pitchFamily="34" charset="0"/>
              </a:rPr>
              <a:t>                                                                                                                                                                  </a:t>
            </a:r>
            <a:r>
              <a:rPr lang="en-GB" altLang="en-US" sz="1800">
                <a:latin typeface="Arial" panose="020B0604020202020204" pitchFamily="34" charset="0"/>
              </a:rPr>
              <a:t> </a:t>
            </a:r>
          </a:p>
        </p:txBody>
      </p:sp>
      <p:pic>
        <p:nvPicPr>
          <p:cNvPr id="51205" name="Picture 2" descr="map showing German states of Schleswig, Holstein, Hannover, and Hesse - Cassell, annexed by Prussia, 1866">
            <a:extLst>
              <a:ext uri="{FF2B5EF4-FFF2-40B4-BE49-F238E27FC236}">
                <a16:creationId xmlns:a16="http://schemas.microsoft.com/office/drawing/2014/main" id="{46FCC685-1A47-0D48-ABAB-D3241248AC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64200" y="1341438"/>
            <a:ext cx="4337050" cy="446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89958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a:extLst>
              <a:ext uri="{FF2B5EF4-FFF2-40B4-BE49-F238E27FC236}">
                <a16:creationId xmlns:a16="http://schemas.microsoft.com/office/drawing/2014/main" id="{F51F79BA-175A-7D4B-A37C-B90D1C640104}"/>
              </a:ext>
            </a:extLst>
          </p:cNvPr>
          <p:cNvSpPr>
            <a:spLocks noGrp="1"/>
          </p:cNvSpPr>
          <p:nvPr>
            <p:ph type="title"/>
          </p:nvPr>
        </p:nvSpPr>
        <p:spPr>
          <a:xfrm>
            <a:off x="2063750" y="-171450"/>
            <a:ext cx="8229600" cy="777875"/>
          </a:xfrm>
        </p:spPr>
        <p:txBody>
          <a:bodyPr/>
          <a:lstStyle/>
          <a:p>
            <a:pPr eaLnBrk="1" hangingPunct="1"/>
            <a:r>
              <a:rPr lang="en-GB" altLang="en-US" sz="2800" b="1" u="sng"/>
              <a:t>4. DIPLOMACY AND WAR, 1862-71.</a:t>
            </a:r>
          </a:p>
        </p:txBody>
      </p:sp>
      <p:sp>
        <p:nvSpPr>
          <p:cNvPr id="14340" name="Text Box 4">
            <a:extLst>
              <a:ext uri="{FF2B5EF4-FFF2-40B4-BE49-F238E27FC236}">
                <a16:creationId xmlns:a16="http://schemas.microsoft.com/office/drawing/2014/main" id="{07443719-F2B0-45D9-8205-B8B369FB0CC1}"/>
              </a:ext>
            </a:extLst>
          </p:cNvPr>
          <p:cNvSpPr txBox="1">
            <a:spLocks noChangeArrowheads="1"/>
          </p:cNvSpPr>
          <p:nvPr/>
        </p:nvSpPr>
        <p:spPr bwMode="auto">
          <a:xfrm>
            <a:off x="1524000" y="836614"/>
            <a:ext cx="9144000" cy="954087"/>
          </a:xfrm>
          <a:prstGeom prst="rect">
            <a:avLst/>
          </a:prstGeom>
          <a:noFill/>
          <a:ln w="9525">
            <a:noFill/>
            <a:miter lim="800000"/>
            <a:headEnd/>
            <a:tailEnd/>
          </a:ln>
          <a:effectLst/>
        </p:spPr>
        <p:txBody>
          <a:bodyPr>
            <a:spAutoFit/>
          </a:bodyPr>
          <a:lstStyle/>
          <a:p>
            <a:pPr algn="ctr" eaLnBrk="1" hangingPunct="1">
              <a:spcBef>
                <a:spcPct val="50000"/>
              </a:spcBef>
              <a:defRPr/>
            </a:pPr>
            <a:r>
              <a:rPr lang="en-GB" sz="2000" b="1" u="sng" dirty="0">
                <a:latin typeface="+mj-lt"/>
              </a:rPr>
              <a:t>THE SEVEN WEEKS WAR BETWEEN </a:t>
            </a:r>
          </a:p>
          <a:p>
            <a:pPr algn="ctr" eaLnBrk="1" hangingPunct="1">
              <a:spcBef>
                <a:spcPct val="50000"/>
              </a:spcBef>
              <a:defRPr/>
            </a:pPr>
            <a:r>
              <a:rPr lang="en-GB" sz="2000" b="1" u="sng" dirty="0">
                <a:latin typeface="+mj-lt"/>
              </a:rPr>
              <a:t>AUSTRIA AND PRUSSIA JUNE-JULY 1866</a:t>
            </a:r>
            <a:r>
              <a:rPr lang="en-GB" sz="2400" b="1" u="sng" dirty="0">
                <a:latin typeface="+mj-lt"/>
              </a:rPr>
              <a:t>.</a:t>
            </a:r>
          </a:p>
        </p:txBody>
      </p:sp>
      <p:sp>
        <p:nvSpPr>
          <p:cNvPr id="14341" name="Text Box 5">
            <a:extLst>
              <a:ext uri="{FF2B5EF4-FFF2-40B4-BE49-F238E27FC236}">
                <a16:creationId xmlns:a16="http://schemas.microsoft.com/office/drawing/2014/main" id="{01261C39-287E-4676-9DE1-04A42561CBEC}"/>
              </a:ext>
            </a:extLst>
          </p:cNvPr>
          <p:cNvSpPr txBox="1">
            <a:spLocks noChangeArrowheads="1"/>
          </p:cNvSpPr>
          <p:nvPr/>
        </p:nvSpPr>
        <p:spPr bwMode="auto">
          <a:xfrm>
            <a:off x="1703389" y="2060575"/>
            <a:ext cx="3563937" cy="4324350"/>
          </a:xfrm>
          <a:prstGeom prst="rect">
            <a:avLst/>
          </a:prstGeom>
          <a:noFill/>
          <a:ln w="9525">
            <a:noFill/>
            <a:miter lim="800000"/>
            <a:headEnd/>
            <a:tailEnd/>
          </a:ln>
          <a:effectLst/>
        </p:spPr>
        <p:txBody>
          <a:bodyPr>
            <a:spAutoFit/>
          </a:bodyPr>
          <a:lstStyle/>
          <a:p>
            <a:pPr eaLnBrk="1" hangingPunct="1">
              <a:spcBef>
                <a:spcPct val="50000"/>
              </a:spcBef>
              <a:defRPr/>
            </a:pPr>
            <a:endParaRPr lang="en-GB" b="1" u="sng" dirty="0">
              <a:solidFill>
                <a:srgbClr val="990000"/>
              </a:solidFill>
              <a:latin typeface="Arial" charset="0"/>
            </a:endParaRPr>
          </a:p>
          <a:p>
            <a:pPr eaLnBrk="1" hangingPunct="1">
              <a:spcBef>
                <a:spcPct val="50000"/>
              </a:spcBef>
              <a:defRPr/>
            </a:pPr>
            <a:endParaRPr lang="en-GB" b="1" u="sng" dirty="0">
              <a:solidFill>
                <a:srgbClr val="990000"/>
              </a:solidFill>
              <a:latin typeface="Arial" charset="0"/>
            </a:endParaRPr>
          </a:p>
          <a:p>
            <a:pPr eaLnBrk="1" hangingPunct="1">
              <a:spcBef>
                <a:spcPct val="50000"/>
              </a:spcBef>
              <a:defRPr/>
            </a:pPr>
            <a:r>
              <a:rPr lang="en-GB" sz="2000" b="1" u="sng" dirty="0">
                <a:solidFill>
                  <a:srgbClr val="990000"/>
                </a:solidFill>
                <a:latin typeface="+mj-lt"/>
              </a:rPr>
              <a:t>CAUSES:</a:t>
            </a:r>
          </a:p>
          <a:p>
            <a:pPr eaLnBrk="1" hangingPunct="1">
              <a:spcBef>
                <a:spcPct val="50000"/>
              </a:spcBef>
              <a:buFontTx/>
              <a:buChar char="•"/>
              <a:defRPr/>
            </a:pPr>
            <a:r>
              <a:rPr lang="en-GB" sz="2000" b="1" dirty="0">
                <a:latin typeface="+mj-lt"/>
              </a:rPr>
              <a:t>Tensions between the two states grew over Schleswig and Holstein.</a:t>
            </a:r>
          </a:p>
          <a:p>
            <a:pPr eaLnBrk="1" hangingPunct="1">
              <a:spcBef>
                <a:spcPct val="50000"/>
              </a:spcBef>
              <a:buFontTx/>
              <a:buChar char="•"/>
              <a:defRPr/>
            </a:pPr>
            <a:r>
              <a:rPr lang="en-GB" sz="2000" b="1" dirty="0">
                <a:latin typeface="+mj-lt"/>
              </a:rPr>
              <a:t>Prussia made a secret alliance with Italy in April 1866 whereby Prussia promised to declare war on Austria within 3 months and hand Venetia over to Italy in the event of victory.</a:t>
            </a:r>
          </a:p>
        </p:txBody>
      </p:sp>
      <p:pic>
        <p:nvPicPr>
          <p:cNvPr id="52228" name="Picture 2" descr="map showing German states of Schleswig, Holstein, Hannover, and Hesse - Cassell, annexed by Prussia, 1866">
            <a:extLst>
              <a:ext uri="{FF2B5EF4-FFF2-40B4-BE49-F238E27FC236}">
                <a16:creationId xmlns:a16="http://schemas.microsoft.com/office/drawing/2014/main" id="{6004CDAB-E51B-544A-8F52-AB5EAFD6ED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91175" y="1989138"/>
            <a:ext cx="4337050" cy="446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56559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a:extLst>
              <a:ext uri="{FF2B5EF4-FFF2-40B4-BE49-F238E27FC236}">
                <a16:creationId xmlns:a16="http://schemas.microsoft.com/office/drawing/2014/main" id="{B30FDC18-8347-C047-86CF-D8B0CACDD8D5}"/>
              </a:ext>
            </a:extLst>
          </p:cNvPr>
          <p:cNvSpPr>
            <a:spLocks noGrp="1"/>
          </p:cNvSpPr>
          <p:nvPr>
            <p:ph type="title"/>
          </p:nvPr>
        </p:nvSpPr>
        <p:spPr>
          <a:xfrm>
            <a:off x="1847850" y="188914"/>
            <a:ext cx="8229600" cy="782637"/>
          </a:xfrm>
        </p:spPr>
        <p:txBody>
          <a:bodyPr/>
          <a:lstStyle/>
          <a:p>
            <a:r>
              <a:rPr lang="en-GB" altLang="en-US"/>
              <a:t>Recap Questions</a:t>
            </a:r>
          </a:p>
        </p:txBody>
      </p:sp>
      <p:sp>
        <p:nvSpPr>
          <p:cNvPr id="53250" name="Content Placeholder 2">
            <a:extLst>
              <a:ext uri="{FF2B5EF4-FFF2-40B4-BE49-F238E27FC236}">
                <a16:creationId xmlns:a16="http://schemas.microsoft.com/office/drawing/2014/main" id="{3799CA24-6C2F-F04D-BEE2-E4194A2BA79D}"/>
              </a:ext>
            </a:extLst>
          </p:cNvPr>
          <p:cNvSpPr>
            <a:spLocks noGrp="1"/>
          </p:cNvSpPr>
          <p:nvPr>
            <p:ph idx="1"/>
          </p:nvPr>
        </p:nvSpPr>
        <p:spPr>
          <a:xfrm>
            <a:off x="1524000" y="1008063"/>
            <a:ext cx="9144000" cy="5734050"/>
          </a:xfrm>
        </p:spPr>
        <p:txBody>
          <a:bodyPr/>
          <a:lstStyle/>
          <a:p>
            <a:pPr marL="514350" indent="-514350">
              <a:buFont typeface="Calibri" panose="020F0502020204030204" pitchFamily="34" charset="0"/>
              <a:buAutoNum type="arabicPeriod"/>
            </a:pPr>
            <a:r>
              <a:rPr lang="en-GB" altLang="en-US" sz="2200"/>
              <a:t>Were Bismarck’s actions during the Polish revolt a success? (p.81)</a:t>
            </a:r>
          </a:p>
          <a:p>
            <a:pPr marL="514350" indent="-514350">
              <a:buFont typeface="Calibri" panose="020F0502020204030204" pitchFamily="34" charset="0"/>
              <a:buAutoNum type="arabicPeriod"/>
            </a:pPr>
            <a:endParaRPr lang="en-GB" altLang="en-US" sz="2200"/>
          </a:p>
          <a:p>
            <a:pPr marL="514350" indent="-514350">
              <a:buFont typeface="Calibri" panose="020F0502020204030204" pitchFamily="34" charset="0"/>
              <a:buAutoNum type="arabicPeriod"/>
            </a:pPr>
            <a:r>
              <a:rPr lang="en-GB" altLang="en-US" sz="2200"/>
              <a:t>Why did Bismarck – and German nationalists generally – see the Schleswig-Holstein problem as an ideal opportunity? (p81-82)</a:t>
            </a:r>
          </a:p>
          <a:p>
            <a:pPr marL="514350" indent="-514350">
              <a:buFont typeface="Calibri" panose="020F0502020204030204" pitchFamily="34" charset="0"/>
              <a:buAutoNum type="arabicPeriod"/>
            </a:pPr>
            <a:endParaRPr lang="en-GB" altLang="en-US" sz="2200"/>
          </a:p>
          <a:p>
            <a:pPr marL="514350" indent="-514350">
              <a:buFont typeface="Calibri" panose="020F0502020204030204" pitchFamily="34" charset="0"/>
              <a:buAutoNum type="arabicPeriod"/>
            </a:pPr>
            <a:r>
              <a:rPr lang="en-GB" altLang="en-US" sz="2200"/>
              <a:t>How did the war with Demark helped to create the growing hatred between Austria and Prussia? (p.83-84)</a:t>
            </a:r>
          </a:p>
          <a:p>
            <a:pPr marL="514350" indent="-514350">
              <a:buFont typeface="Calibri" panose="020F0502020204030204" pitchFamily="34" charset="0"/>
              <a:buAutoNum type="arabicPeriod"/>
            </a:pPr>
            <a:endParaRPr lang="en-GB" altLang="en-US" sz="2200"/>
          </a:p>
          <a:p>
            <a:pPr marL="514350" indent="-514350">
              <a:buFont typeface="Calibri" panose="020F0502020204030204" pitchFamily="34" charset="0"/>
              <a:buAutoNum type="arabicPeriod"/>
            </a:pPr>
            <a:r>
              <a:rPr lang="en-GB" altLang="en-US" sz="2200"/>
              <a:t>What did Bismarck to do escalate the situation and make conflict unavoidable between Austria and the Prussians? (p.83-84)</a:t>
            </a:r>
          </a:p>
          <a:p>
            <a:pPr marL="514350" indent="-514350">
              <a:buFont typeface="Calibri" panose="020F0502020204030204" pitchFamily="34" charset="0"/>
              <a:buAutoNum type="arabicPeriod"/>
            </a:pPr>
            <a:endParaRPr lang="en-GB" altLang="en-US" sz="2200"/>
          </a:p>
          <a:p>
            <a:pPr marL="514350" indent="-514350">
              <a:buFont typeface="Calibri" panose="020F0502020204030204" pitchFamily="34" charset="0"/>
              <a:buAutoNum type="arabicPeriod"/>
            </a:pPr>
            <a:endParaRPr lang="en-GB" altLang="en-US" sz="2200"/>
          </a:p>
          <a:p>
            <a:pPr marL="514350" indent="-514350">
              <a:buFont typeface="Calibri" panose="020F0502020204030204" pitchFamily="34" charset="0"/>
              <a:buAutoNum type="arabicPeriod"/>
            </a:pPr>
            <a:endParaRPr lang="en-GB" altLang="en-US" sz="2200"/>
          </a:p>
          <a:p>
            <a:pPr marL="514350" indent="-514350">
              <a:buFont typeface="Calibri" panose="020F0502020204030204" pitchFamily="34" charset="0"/>
              <a:buAutoNum type="arabicPeriod"/>
            </a:pPr>
            <a:endParaRPr lang="en-GB" altLang="en-US"/>
          </a:p>
        </p:txBody>
      </p:sp>
    </p:spTree>
    <p:extLst>
      <p:ext uri="{BB962C8B-B14F-4D97-AF65-F5344CB8AC3E}">
        <p14:creationId xmlns:p14="http://schemas.microsoft.com/office/powerpoint/2010/main" val="508478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a:extLst>
              <a:ext uri="{FF2B5EF4-FFF2-40B4-BE49-F238E27FC236}">
                <a16:creationId xmlns:a16="http://schemas.microsoft.com/office/drawing/2014/main" id="{9A45AE0C-DF3C-6C4B-A759-2B5B59DD96BA}"/>
              </a:ext>
            </a:extLst>
          </p:cNvPr>
          <p:cNvSpPr>
            <a:spLocks noGrp="1"/>
          </p:cNvSpPr>
          <p:nvPr>
            <p:ph type="title"/>
          </p:nvPr>
        </p:nvSpPr>
        <p:spPr>
          <a:xfrm>
            <a:off x="2063750" y="-171450"/>
            <a:ext cx="8229600" cy="777875"/>
          </a:xfrm>
        </p:spPr>
        <p:txBody>
          <a:bodyPr/>
          <a:lstStyle/>
          <a:p>
            <a:pPr eaLnBrk="1" hangingPunct="1"/>
            <a:r>
              <a:rPr lang="en-GB" altLang="en-US" sz="2800" b="1" u="sng"/>
              <a:t>4. DIPLOMACY AND WAR, 1862-71.</a:t>
            </a:r>
          </a:p>
        </p:txBody>
      </p:sp>
      <p:sp>
        <p:nvSpPr>
          <p:cNvPr id="14340" name="Text Box 4">
            <a:extLst>
              <a:ext uri="{FF2B5EF4-FFF2-40B4-BE49-F238E27FC236}">
                <a16:creationId xmlns:a16="http://schemas.microsoft.com/office/drawing/2014/main" id="{B9370294-AA39-492C-997C-32F93A962F31}"/>
              </a:ext>
            </a:extLst>
          </p:cNvPr>
          <p:cNvSpPr txBox="1">
            <a:spLocks noChangeArrowheads="1"/>
          </p:cNvSpPr>
          <p:nvPr/>
        </p:nvSpPr>
        <p:spPr bwMode="auto">
          <a:xfrm>
            <a:off x="1524000" y="549275"/>
            <a:ext cx="9144000" cy="954088"/>
          </a:xfrm>
          <a:prstGeom prst="rect">
            <a:avLst/>
          </a:prstGeom>
          <a:noFill/>
          <a:ln w="9525">
            <a:noFill/>
            <a:miter lim="800000"/>
            <a:headEnd/>
            <a:tailEnd/>
          </a:ln>
          <a:effectLst/>
        </p:spPr>
        <p:txBody>
          <a:bodyPr>
            <a:spAutoFit/>
          </a:bodyPr>
          <a:lstStyle/>
          <a:p>
            <a:pPr algn="ctr" eaLnBrk="1" hangingPunct="1">
              <a:spcBef>
                <a:spcPct val="50000"/>
              </a:spcBef>
              <a:defRPr/>
            </a:pPr>
            <a:r>
              <a:rPr lang="en-GB" sz="2000" b="1" u="sng" dirty="0">
                <a:latin typeface="+mj-lt"/>
              </a:rPr>
              <a:t>THE SEVEN WEEKS WAR BETWEEN </a:t>
            </a:r>
          </a:p>
          <a:p>
            <a:pPr algn="ctr" eaLnBrk="1" hangingPunct="1">
              <a:spcBef>
                <a:spcPct val="50000"/>
              </a:spcBef>
              <a:defRPr/>
            </a:pPr>
            <a:r>
              <a:rPr lang="en-GB" sz="2000" b="1" u="sng" dirty="0">
                <a:latin typeface="+mj-lt"/>
              </a:rPr>
              <a:t>AUSTRIA AND PRUSSIA JUNE-JULY 1866</a:t>
            </a:r>
            <a:r>
              <a:rPr lang="en-GB" sz="2400" b="1" u="sng" dirty="0">
                <a:latin typeface="+mj-lt"/>
              </a:rPr>
              <a:t>.</a:t>
            </a:r>
          </a:p>
        </p:txBody>
      </p:sp>
      <p:sp>
        <p:nvSpPr>
          <p:cNvPr id="14341" name="Text Box 5">
            <a:extLst>
              <a:ext uri="{FF2B5EF4-FFF2-40B4-BE49-F238E27FC236}">
                <a16:creationId xmlns:a16="http://schemas.microsoft.com/office/drawing/2014/main" id="{6EE328C9-8D73-40A2-8075-F5F1C54F3B23}"/>
              </a:ext>
            </a:extLst>
          </p:cNvPr>
          <p:cNvSpPr txBox="1">
            <a:spLocks noChangeArrowheads="1"/>
          </p:cNvSpPr>
          <p:nvPr/>
        </p:nvSpPr>
        <p:spPr bwMode="auto">
          <a:xfrm>
            <a:off x="1524000" y="1484314"/>
            <a:ext cx="4787900" cy="5786199"/>
          </a:xfrm>
          <a:prstGeom prst="rect">
            <a:avLst/>
          </a:prstGeom>
          <a:noFill/>
          <a:ln w="9525">
            <a:noFill/>
            <a:miter lim="800000"/>
            <a:headEnd/>
            <a:tailEnd/>
          </a:ln>
          <a:effectLst/>
        </p:spPr>
        <p:txBody>
          <a:bodyPr>
            <a:spAutoFit/>
          </a:bodyPr>
          <a:lstStyle/>
          <a:p>
            <a:pPr eaLnBrk="1" hangingPunct="1">
              <a:spcBef>
                <a:spcPct val="50000"/>
              </a:spcBef>
              <a:defRPr/>
            </a:pPr>
            <a:r>
              <a:rPr lang="en-GB" sz="2000" b="1" u="sng" dirty="0">
                <a:solidFill>
                  <a:srgbClr val="990000"/>
                </a:solidFill>
                <a:latin typeface="+mj-lt"/>
              </a:rPr>
              <a:t>EVENTS:</a:t>
            </a:r>
          </a:p>
          <a:p>
            <a:pPr eaLnBrk="1" hangingPunct="1">
              <a:spcBef>
                <a:spcPct val="50000"/>
              </a:spcBef>
              <a:buFontTx/>
              <a:buChar char="•"/>
              <a:defRPr/>
            </a:pPr>
            <a:r>
              <a:rPr lang="en-GB" sz="2000" b="1" dirty="0">
                <a:latin typeface="+mj-lt"/>
              </a:rPr>
              <a:t>Bismarck meets Napoleon III at Biarritz in October 1865 to try to gain French neutrality in the event of an Austro-Prussian War. </a:t>
            </a:r>
          </a:p>
          <a:p>
            <a:pPr eaLnBrk="1" hangingPunct="1">
              <a:spcBef>
                <a:spcPct val="50000"/>
              </a:spcBef>
              <a:buFontTx/>
              <a:buChar char="•"/>
              <a:defRPr/>
            </a:pPr>
            <a:r>
              <a:rPr lang="en-GB" sz="2000" b="1" dirty="0">
                <a:latin typeface="+mj-lt"/>
              </a:rPr>
              <a:t>Napoleon agrees to gain Venetia which she would then hand to Italy.</a:t>
            </a:r>
          </a:p>
          <a:p>
            <a:pPr eaLnBrk="1" hangingPunct="1">
              <a:spcBef>
                <a:spcPct val="50000"/>
              </a:spcBef>
              <a:buFontTx/>
              <a:buChar char="•"/>
              <a:defRPr/>
            </a:pPr>
            <a:r>
              <a:rPr lang="en-GB" sz="2000" b="1" dirty="0">
                <a:latin typeface="+mj-lt"/>
              </a:rPr>
              <a:t>Bismarck puts forward plans to reform the German Constitution which would give Prussia increasing control. The Austrians obviously oppose it and in anticipation of further trouble, in defence, they mobilise their armies in April 1866. Prussia is now given the excuse they needed and invades Holstein. </a:t>
            </a:r>
          </a:p>
          <a:p>
            <a:pPr eaLnBrk="1" hangingPunct="1">
              <a:spcBef>
                <a:spcPct val="50000"/>
              </a:spcBef>
              <a:buFontTx/>
              <a:buChar char="•"/>
              <a:defRPr/>
            </a:pPr>
            <a:endParaRPr lang="en-GB" sz="2000" b="1" dirty="0">
              <a:latin typeface="+mj-lt"/>
            </a:endParaRPr>
          </a:p>
          <a:p>
            <a:pPr eaLnBrk="1" hangingPunct="1">
              <a:spcBef>
                <a:spcPct val="50000"/>
              </a:spcBef>
              <a:buFontTx/>
              <a:buChar char="•"/>
              <a:defRPr/>
            </a:pPr>
            <a:endParaRPr lang="en-GB" sz="2000" b="1" dirty="0">
              <a:latin typeface="+mj-lt"/>
            </a:endParaRPr>
          </a:p>
        </p:txBody>
      </p:sp>
      <p:pic>
        <p:nvPicPr>
          <p:cNvPr id="54276" name="Picture 6" descr="http://imgc.allpostersimages.com/images/P-473-488-90/45/4513/G79BG00Z/posters/after-the-battle-of-sedan-a-triumphant-bismarck-chats-with-the-defeated-napoleon-iii.jpg">
            <a:extLst>
              <a:ext uri="{FF2B5EF4-FFF2-40B4-BE49-F238E27FC236}">
                <a16:creationId xmlns:a16="http://schemas.microsoft.com/office/drawing/2014/main" id="{C893C650-6FCF-A047-A9D2-62237B676A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00826" y="2349501"/>
            <a:ext cx="4067175" cy="338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17111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a:extLst>
              <a:ext uri="{FF2B5EF4-FFF2-40B4-BE49-F238E27FC236}">
                <a16:creationId xmlns:a16="http://schemas.microsoft.com/office/drawing/2014/main" id="{CCD76209-642D-2242-BF91-3718183A9326}"/>
              </a:ext>
            </a:extLst>
          </p:cNvPr>
          <p:cNvSpPr>
            <a:spLocks noGrp="1"/>
          </p:cNvSpPr>
          <p:nvPr>
            <p:ph type="title"/>
          </p:nvPr>
        </p:nvSpPr>
        <p:spPr>
          <a:xfrm>
            <a:off x="2063750" y="-171450"/>
            <a:ext cx="8229600" cy="777875"/>
          </a:xfrm>
        </p:spPr>
        <p:txBody>
          <a:bodyPr/>
          <a:lstStyle/>
          <a:p>
            <a:pPr eaLnBrk="1" hangingPunct="1"/>
            <a:r>
              <a:rPr lang="en-GB" altLang="en-US" sz="2800" b="1" u="sng"/>
              <a:t>4. DIPLOMACY AND WAR, 1862-71.</a:t>
            </a:r>
          </a:p>
        </p:txBody>
      </p:sp>
      <p:sp>
        <p:nvSpPr>
          <p:cNvPr id="14340" name="Text Box 4">
            <a:extLst>
              <a:ext uri="{FF2B5EF4-FFF2-40B4-BE49-F238E27FC236}">
                <a16:creationId xmlns:a16="http://schemas.microsoft.com/office/drawing/2014/main" id="{C83E6211-B492-46D4-9C89-477E76D06040}"/>
              </a:ext>
            </a:extLst>
          </p:cNvPr>
          <p:cNvSpPr txBox="1">
            <a:spLocks noChangeArrowheads="1"/>
          </p:cNvSpPr>
          <p:nvPr/>
        </p:nvSpPr>
        <p:spPr bwMode="auto">
          <a:xfrm>
            <a:off x="1524000" y="549275"/>
            <a:ext cx="9144000" cy="954088"/>
          </a:xfrm>
          <a:prstGeom prst="rect">
            <a:avLst/>
          </a:prstGeom>
          <a:noFill/>
          <a:ln w="9525">
            <a:noFill/>
            <a:miter lim="800000"/>
            <a:headEnd/>
            <a:tailEnd/>
          </a:ln>
          <a:effectLst/>
        </p:spPr>
        <p:txBody>
          <a:bodyPr>
            <a:spAutoFit/>
          </a:bodyPr>
          <a:lstStyle/>
          <a:p>
            <a:pPr algn="ctr" eaLnBrk="1" hangingPunct="1">
              <a:spcBef>
                <a:spcPct val="50000"/>
              </a:spcBef>
              <a:defRPr/>
            </a:pPr>
            <a:r>
              <a:rPr lang="en-GB" sz="2000" b="1" u="sng" dirty="0">
                <a:latin typeface="+mj-lt"/>
              </a:rPr>
              <a:t>THE SEVEN WEEKS WAR BETWEEN </a:t>
            </a:r>
          </a:p>
          <a:p>
            <a:pPr algn="ctr" eaLnBrk="1" hangingPunct="1">
              <a:spcBef>
                <a:spcPct val="50000"/>
              </a:spcBef>
              <a:defRPr/>
            </a:pPr>
            <a:r>
              <a:rPr lang="en-GB" sz="2000" b="1" u="sng" dirty="0">
                <a:latin typeface="+mj-lt"/>
              </a:rPr>
              <a:t>AUSTRIA AND PRUSSIA JUNE-JULY 1866</a:t>
            </a:r>
            <a:r>
              <a:rPr lang="en-GB" sz="2400" b="1" u="sng" dirty="0">
                <a:latin typeface="+mj-lt"/>
              </a:rPr>
              <a:t>.</a:t>
            </a:r>
          </a:p>
        </p:txBody>
      </p:sp>
      <p:sp>
        <p:nvSpPr>
          <p:cNvPr id="14341" name="Text Box 5">
            <a:extLst>
              <a:ext uri="{FF2B5EF4-FFF2-40B4-BE49-F238E27FC236}">
                <a16:creationId xmlns:a16="http://schemas.microsoft.com/office/drawing/2014/main" id="{8CA3BCC6-3800-4939-97D1-C2D83B0971B1}"/>
              </a:ext>
            </a:extLst>
          </p:cNvPr>
          <p:cNvSpPr txBox="1">
            <a:spLocks noChangeArrowheads="1"/>
          </p:cNvSpPr>
          <p:nvPr/>
        </p:nvSpPr>
        <p:spPr bwMode="auto">
          <a:xfrm>
            <a:off x="1524000" y="1484314"/>
            <a:ext cx="5435600" cy="5324475"/>
          </a:xfrm>
          <a:prstGeom prst="rect">
            <a:avLst/>
          </a:prstGeom>
          <a:noFill/>
          <a:ln w="9525">
            <a:noFill/>
            <a:miter lim="800000"/>
            <a:headEnd/>
            <a:tailEnd/>
          </a:ln>
          <a:effectLst/>
        </p:spPr>
        <p:txBody>
          <a:bodyPr>
            <a:spAutoFit/>
          </a:bodyPr>
          <a:lstStyle/>
          <a:p>
            <a:pPr eaLnBrk="1" hangingPunct="1">
              <a:spcBef>
                <a:spcPct val="50000"/>
              </a:spcBef>
              <a:defRPr/>
            </a:pPr>
            <a:r>
              <a:rPr lang="en-GB" sz="2000" b="1" u="sng" dirty="0">
                <a:solidFill>
                  <a:srgbClr val="990000"/>
                </a:solidFill>
                <a:latin typeface="+mj-lt"/>
              </a:rPr>
              <a:t>EVENTS:</a:t>
            </a:r>
          </a:p>
          <a:p>
            <a:pPr eaLnBrk="1" hangingPunct="1">
              <a:spcBef>
                <a:spcPct val="50000"/>
              </a:spcBef>
              <a:buFontTx/>
              <a:buChar char="•"/>
              <a:defRPr/>
            </a:pPr>
            <a:r>
              <a:rPr lang="en-GB" sz="2000" b="1" dirty="0">
                <a:latin typeface="+mj-lt"/>
              </a:rPr>
              <a:t>With the help of the Italians Prussia decisively defeat the Austrians on 3</a:t>
            </a:r>
            <a:r>
              <a:rPr lang="en-GB" sz="2000" b="1" baseline="30000" dirty="0">
                <a:latin typeface="+mj-lt"/>
              </a:rPr>
              <a:t>rd</a:t>
            </a:r>
            <a:r>
              <a:rPr lang="en-GB" sz="2000" b="1" dirty="0">
                <a:latin typeface="+mj-lt"/>
              </a:rPr>
              <a:t> July 1866.</a:t>
            </a:r>
          </a:p>
          <a:p>
            <a:pPr eaLnBrk="1" hangingPunct="1">
              <a:spcBef>
                <a:spcPct val="50000"/>
              </a:spcBef>
              <a:buFontTx/>
              <a:buChar char="•"/>
              <a:defRPr/>
            </a:pPr>
            <a:r>
              <a:rPr lang="en-GB" sz="2000" b="1" dirty="0">
                <a:solidFill>
                  <a:srgbClr val="990000"/>
                </a:solidFill>
                <a:latin typeface="+mj-lt"/>
              </a:rPr>
              <a:t>William I, von </a:t>
            </a:r>
            <a:r>
              <a:rPr lang="en-GB" sz="2000" b="1" dirty="0" err="1">
                <a:solidFill>
                  <a:srgbClr val="990000"/>
                </a:solidFill>
                <a:latin typeface="+mj-lt"/>
              </a:rPr>
              <a:t>Roon</a:t>
            </a:r>
            <a:r>
              <a:rPr lang="en-GB" sz="2000" b="1" dirty="0">
                <a:latin typeface="+mj-lt"/>
              </a:rPr>
              <a:t> and other leading Generals like </a:t>
            </a:r>
            <a:r>
              <a:rPr lang="en-GB" sz="2000" b="1" dirty="0">
                <a:solidFill>
                  <a:srgbClr val="990000"/>
                </a:solidFill>
                <a:latin typeface="+mj-lt"/>
              </a:rPr>
              <a:t>von </a:t>
            </a:r>
            <a:r>
              <a:rPr lang="en-GB" sz="2000" b="1" dirty="0" err="1">
                <a:solidFill>
                  <a:srgbClr val="990000"/>
                </a:solidFill>
                <a:latin typeface="+mj-lt"/>
              </a:rPr>
              <a:t>Moltke</a:t>
            </a:r>
            <a:r>
              <a:rPr lang="en-GB" sz="2000" b="1" dirty="0">
                <a:latin typeface="+mj-lt"/>
              </a:rPr>
              <a:t> </a:t>
            </a:r>
            <a:r>
              <a:rPr lang="en-GB" sz="2000" b="1" dirty="0">
                <a:solidFill>
                  <a:srgbClr val="990000"/>
                </a:solidFill>
                <a:latin typeface="+mj-lt"/>
              </a:rPr>
              <a:t>wanted to march onto Vienna and bring Austria under Prussian control</a:t>
            </a:r>
            <a:r>
              <a:rPr lang="en-GB" sz="2000" b="1" dirty="0">
                <a:latin typeface="+mj-lt"/>
              </a:rPr>
              <a:t>. </a:t>
            </a:r>
          </a:p>
          <a:p>
            <a:pPr eaLnBrk="1" hangingPunct="1">
              <a:spcBef>
                <a:spcPct val="50000"/>
              </a:spcBef>
              <a:buFontTx/>
              <a:buChar char="•"/>
              <a:defRPr/>
            </a:pPr>
            <a:r>
              <a:rPr lang="en-GB" sz="2000" b="1" dirty="0">
                <a:solidFill>
                  <a:srgbClr val="990000"/>
                </a:solidFill>
                <a:latin typeface="+mj-lt"/>
              </a:rPr>
              <a:t>Bismarck advised against</a:t>
            </a:r>
            <a:r>
              <a:rPr lang="en-GB" sz="2000" b="1" dirty="0">
                <a:latin typeface="+mj-lt"/>
              </a:rPr>
              <a:t> this and advises that </a:t>
            </a:r>
            <a:r>
              <a:rPr lang="en-GB" sz="2000" b="1" dirty="0">
                <a:solidFill>
                  <a:srgbClr val="990000"/>
                </a:solidFill>
                <a:latin typeface="+mj-lt"/>
              </a:rPr>
              <a:t>Prussia should end the War. (</a:t>
            </a:r>
            <a:r>
              <a:rPr lang="en-GB" sz="2000" b="1" dirty="0">
                <a:latin typeface="+mj-lt"/>
              </a:rPr>
              <a:t>He was worried that France and Russia might get involved to stop them). </a:t>
            </a:r>
          </a:p>
          <a:p>
            <a:pPr eaLnBrk="1" hangingPunct="1">
              <a:spcBef>
                <a:spcPct val="50000"/>
              </a:spcBef>
              <a:buFontTx/>
              <a:buChar char="•"/>
              <a:defRPr/>
            </a:pPr>
            <a:endParaRPr lang="en-GB" sz="2000" b="1" dirty="0">
              <a:latin typeface="+mj-lt"/>
            </a:endParaRPr>
          </a:p>
          <a:p>
            <a:pPr eaLnBrk="1" hangingPunct="1">
              <a:spcBef>
                <a:spcPct val="50000"/>
              </a:spcBef>
              <a:buFontTx/>
              <a:buChar char="•"/>
              <a:defRPr/>
            </a:pPr>
            <a:r>
              <a:rPr lang="en-GB" sz="2000" b="1" dirty="0">
                <a:latin typeface="+mj-lt"/>
              </a:rPr>
              <a:t>Bismarck organises for the Prussians and the Austrians to meet at Prague in August 1866.</a:t>
            </a:r>
          </a:p>
          <a:p>
            <a:pPr eaLnBrk="1" hangingPunct="1">
              <a:spcBef>
                <a:spcPct val="50000"/>
              </a:spcBef>
              <a:buFontTx/>
              <a:buChar char="•"/>
              <a:defRPr/>
            </a:pPr>
            <a:endParaRPr lang="en-GB" sz="2000" b="1" dirty="0">
              <a:latin typeface="+mj-lt"/>
            </a:endParaRPr>
          </a:p>
        </p:txBody>
      </p:sp>
      <p:pic>
        <p:nvPicPr>
          <p:cNvPr id="55300" name="Picture 6" descr="http://www.xtimeline.com/__UserPic_Large/5833/ELT200802240226192150056.JPG">
            <a:extLst>
              <a:ext uri="{FF2B5EF4-FFF2-40B4-BE49-F238E27FC236}">
                <a16:creationId xmlns:a16="http://schemas.microsoft.com/office/drawing/2014/main" id="{F4FA4C32-B6DB-FA41-AF34-834AD0FBA9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59600" y="2492375"/>
            <a:ext cx="3384550" cy="347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37662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a:extLst>
              <a:ext uri="{FF2B5EF4-FFF2-40B4-BE49-F238E27FC236}">
                <a16:creationId xmlns:a16="http://schemas.microsoft.com/office/drawing/2014/main" id="{A7C56372-B6FB-004A-AAAC-7256E5E6F909}"/>
              </a:ext>
            </a:extLst>
          </p:cNvPr>
          <p:cNvSpPr>
            <a:spLocks noGrp="1"/>
          </p:cNvSpPr>
          <p:nvPr>
            <p:ph type="title"/>
          </p:nvPr>
        </p:nvSpPr>
        <p:spPr>
          <a:xfrm>
            <a:off x="1992313" y="0"/>
            <a:ext cx="8229600" cy="706438"/>
          </a:xfrm>
        </p:spPr>
        <p:txBody>
          <a:bodyPr/>
          <a:lstStyle/>
          <a:p>
            <a:pPr eaLnBrk="1" hangingPunct="1"/>
            <a:r>
              <a:rPr lang="en-GB" altLang="en-US" sz="2800" b="1" u="sng"/>
              <a:t>4. DIPLOMACY AND WAR, 1862-71.</a:t>
            </a:r>
          </a:p>
        </p:txBody>
      </p:sp>
      <p:sp>
        <p:nvSpPr>
          <p:cNvPr id="15364" name="Text Box 4">
            <a:extLst>
              <a:ext uri="{FF2B5EF4-FFF2-40B4-BE49-F238E27FC236}">
                <a16:creationId xmlns:a16="http://schemas.microsoft.com/office/drawing/2014/main" id="{9255E6C2-4FD0-4492-B312-56BA49126053}"/>
              </a:ext>
            </a:extLst>
          </p:cNvPr>
          <p:cNvSpPr txBox="1">
            <a:spLocks noChangeArrowheads="1"/>
          </p:cNvSpPr>
          <p:nvPr/>
        </p:nvSpPr>
        <p:spPr bwMode="auto">
          <a:xfrm>
            <a:off x="1524000" y="549275"/>
            <a:ext cx="9144000" cy="1016000"/>
          </a:xfrm>
          <a:prstGeom prst="rect">
            <a:avLst/>
          </a:prstGeom>
          <a:noFill/>
          <a:ln w="9525">
            <a:noFill/>
            <a:miter lim="800000"/>
            <a:headEnd/>
            <a:tailEnd/>
          </a:ln>
          <a:effectLst/>
        </p:spPr>
        <p:txBody>
          <a:bodyPr>
            <a:spAutoFit/>
          </a:bodyPr>
          <a:lstStyle/>
          <a:p>
            <a:pPr algn="ctr" eaLnBrk="1" hangingPunct="1">
              <a:spcBef>
                <a:spcPct val="50000"/>
              </a:spcBef>
              <a:defRPr/>
            </a:pPr>
            <a:r>
              <a:rPr lang="en-GB" sz="2400" b="1" u="sng" dirty="0">
                <a:latin typeface="+mj-lt"/>
              </a:rPr>
              <a:t>THE SEVEN WEEKS WAR BETWEEN </a:t>
            </a:r>
          </a:p>
          <a:p>
            <a:pPr algn="ctr" eaLnBrk="1" hangingPunct="1">
              <a:spcBef>
                <a:spcPct val="50000"/>
              </a:spcBef>
              <a:defRPr/>
            </a:pPr>
            <a:r>
              <a:rPr lang="en-GB" sz="2400" b="1" u="sng" dirty="0">
                <a:latin typeface="+mj-lt"/>
              </a:rPr>
              <a:t>AUSTRIA AND PRUSSIA JUNE-JULY 1866.</a:t>
            </a:r>
          </a:p>
        </p:txBody>
      </p:sp>
      <p:sp>
        <p:nvSpPr>
          <p:cNvPr id="15365" name="Text Box 5">
            <a:extLst>
              <a:ext uri="{FF2B5EF4-FFF2-40B4-BE49-F238E27FC236}">
                <a16:creationId xmlns:a16="http://schemas.microsoft.com/office/drawing/2014/main" id="{BDA7327B-BA89-4626-94A3-A5BF42B0BE1C}"/>
              </a:ext>
            </a:extLst>
          </p:cNvPr>
          <p:cNvSpPr txBox="1">
            <a:spLocks noChangeArrowheads="1"/>
          </p:cNvSpPr>
          <p:nvPr/>
        </p:nvSpPr>
        <p:spPr bwMode="auto">
          <a:xfrm>
            <a:off x="1524001" y="1844676"/>
            <a:ext cx="5076825" cy="4401205"/>
          </a:xfrm>
          <a:prstGeom prst="rect">
            <a:avLst/>
          </a:prstGeom>
          <a:noFill/>
          <a:ln w="9525">
            <a:noFill/>
            <a:miter lim="800000"/>
            <a:headEnd/>
            <a:tailEnd/>
          </a:ln>
          <a:effectLst/>
        </p:spPr>
        <p:txBody>
          <a:bodyPr>
            <a:spAutoFit/>
          </a:bodyPr>
          <a:lstStyle/>
          <a:p>
            <a:pPr eaLnBrk="1" hangingPunct="1">
              <a:spcBef>
                <a:spcPct val="50000"/>
              </a:spcBef>
              <a:defRPr/>
            </a:pPr>
            <a:r>
              <a:rPr lang="en-GB" sz="2000" b="1" u="sng" dirty="0">
                <a:solidFill>
                  <a:srgbClr val="990000"/>
                </a:solidFill>
                <a:latin typeface="+mj-lt"/>
              </a:rPr>
              <a:t>CONSEQUENCES:</a:t>
            </a:r>
          </a:p>
          <a:p>
            <a:pPr eaLnBrk="1" hangingPunct="1">
              <a:spcBef>
                <a:spcPct val="50000"/>
              </a:spcBef>
              <a:buFontTx/>
              <a:buChar char="•"/>
              <a:defRPr/>
            </a:pPr>
            <a:r>
              <a:rPr lang="en-GB" sz="2000" b="1" dirty="0">
                <a:latin typeface="+mj-lt"/>
              </a:rPr>
              <a:t>The </a:t>
            </a:r>
            <a:r>
              <a:rPr lang="en-GB" sz="2000" b="1" dirty="0">
                <a:solidFill>
                  <a:srgbClr val="990000"/>
                </a:solidFill>
                <a:latin typeface="+mj-lt"/>
              </a:rPr>
              <a:t>Treaty of Prague in August 1866</a:t>
            </a:r>
            <a:r>
              <a:rPr lang="en-GB" sz="2000" b="1" dirty="0">
                <a:latin typeface="+mj-lt"/>
              </a:rPr>
              <a:t> was incredibly </a:t>
            </a:r>
            <a:r>
              <a:rPr lang="en-GB" sz="2000" b="1" dirty="0">
                <a:solidFill>
                  <a:srgbClr val="990000"/>
                </a:solidFill>
                <a:latin typeface="+mj-lt"/>
              </a:rPr>
              <a:t>lenient</a:t>
            </a:r>
            <a:r>
              <a:rPr lang="en-GB" sz="2000" b="1" dirty="0">
                <a:latin typeface="+mj-lt"/>
              </a:rPr>
              <a:t> on Austria. </a:t>
            </a:r>
          </a:p>
          <a:p>
            <a:pPr eaLnBrk="1" hangingPunct="1">
              <a:spcBef>
                <a:spcPct val="50000"/>
              </a:spcBef>
              <a:buFontTx/>
              <a:buChar char="•"/>
              <a:defRPr/>
            </a:pPr>
            <a:r>
              <a:rPr lang="en-GB" sz="2000" b="1" dirty="0">
                <a:solidFill>
                  <a:srgbClr val="990000"/>
                </a:solidFill>
                <a:latin typeface="+mj-lt"/>
              </a:rPr>
              <a:t>The North German Confederation</a:t>
            </a:r>
            <a:r>
              <a:rPr lang="en-GB" sz="2000" b="1" dirty="0">
                <a:latin typeface="+mj-lt"/>
              </a:rPr>
              <a:t> is set up and Germany is now divided into:</a:t>
            </a:r>
          </a:p>
          <a:p>
            <a:pPr lvl="1" eaLnBrk="1" hangingPunct="1">
              <a:spcBef>
                <a:spcPct val="50000"/>
              </a:spcBef>
              <a:buFontTx/>
              <a:buChar char="•"/>
              <a:defRPr/>
            </a:pPr>
            <a:r>
              <a:rPr lang="en-GB" sz="2000" b="1" dirty="0">
                <a:latin typeface="+mj-lt"/>
              </a:rPr>
              <a:t> </a:t>
            </a:r>
            <a:r>
              <a:rPr lang="en-GB" sz="2000" b="1" dirty="0">
                <a:solidFill>
                  <a:srgbClr val="990000"/>
                </a:solidFill>
                <a:latin typeface="+mj-lt"/>
              </a:rPr>
              <a:t>The North German Confederation (led by Prussia) and </a:t>
            </a:r>
          </a:p>
          <a:p>
            <a:pPr lvl="1" eaLnBrk="1" hangingPunct="1">
              <a:spcBef>
                <a:spcPct val="50000"/>
              </a:spcBef>
              <a:buFontTx/>
              <a:buChar char="•"/>
              <a:defRPr/>
            </a:pPr>
            <a:r>
              <a:rPr lang="en-GB" sz="2000" b="1" dirty="0">
                <a:solidFill>
                  <a:srgbClr val="990000"/>
                </a:solidFill>
                <a:latin typeface="+mj-lt"/>
              </a:rPr>
              <a:t>Austria and 4 independent South German States</a:t>
            </a:r>
            <a:r>
              <a:rPr lang="en-GB" sz="2000" b="1" dirty="0">
                <a:latin typeface="+mj-lt"/>
              </a:rPr>
              <a:t> which formed themselves into a union (Bavaria, </a:t>
            </a:r>
            <a:r>
              <a:rPr lang="en-GB" sz="2000" b="1" dirty="0" err="1">
                <a:latin typeface="+mj-lt"/>
              </a:rPr>
              <a:t>Wurrtenberg</a:t>
            </a:r>
            <a:r>
              <a:rPr lang="en-GB" sz="2000" b="1" dirty="0">
                <a:latin typeface="+mj-lt"/>
              </a:rPr>
              <a:t>, Baden and </a:t>
            </a:r>
            <a:r>
              <a:rPr lang="en-GB" sz="2000" b="1" dirty="0" err="1">
                <a:latin typeface="+mj-lt"/>
              </a:rPr>
              <a:t>Hesse-Darmctadt</a:t>
            </a:r>
            <a:r>
              <a:rPr lang="en-GB" sz="2000" b="1" dirty="0">
                <a:latin typeface="+mj-lt"/>
              </a:rPr>
              <a:t>) also Austria lost Venetia to the Italians (through France)</a:t>
            </a:r>
          </a:p>
        </p:txBody>
      </p:sp>
      <p:pic>
        <p:nvPicPr>
          <p:cNvPr id="56324" name="Picture 7" descr="http://upload.wikimedia.org/wikipedia/commons/thumb/2/23/Germany_Morgenthau_Plan.png/350px-Germany_Morgenthau_Plan.png">
            <a:extLst>
              <a:ext uri="{FF2B5EF4-FFF2-40B4-BE49-F238E27FC236}">
                <a16:creationId xmlns:a16="http://schemas.microsoft.com/office/drawing/2014/main" id="{CC8FD4C1-1B12-0B4C-9F22-2D71763E5D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43700" y="2565400"/>
            <a:ext cx="3333750" cy="299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02539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a:extLst>
              <a:ext uri="{FF2B5EF4-FFF2-40B4-BE49-F238E27FC236}">
                <a16:creationId xmlns:a16="http://schemas.microsoft.com/office/drawing/2014/main" id="{431DDD0B-C256-C94C-9ABC-28511669D49A}"/>
              </a:ext>
            </a:extLst>
          </p:cNvPr>
          <p:cNvSpPr>
            <a:spLocks noGrp="1"/>
          </p:cNvSpPr>
          <p:nvPr>
            <p:ph type="title"/>
          </p:nvPr>
        </p:nvSpPr>
        <p:spPr>
          <a:xfrm>
            <a:off x="1847850" y="188914"/>
            <a:ext cx="8229600" cy="782637"/>
          </a:xfrm>
        </p:spPr>
        <p:txBody>
          <a:bodyPr/>
          <a:lstStyle/>
          <a:p>
            <a:r>
              <a:rPr lang="en-GB" altLang="en-US"/>
              <a:t>Recap Questions</a:t>
            </a:r>
          </a:p>
        </p:txBody>
      </p:sp>
      <p:sp>
        <p:nvSpPr>
          <p:cNvPr id="57346" name="Content Placeholder 2">
            <a:extLst>
              <a:ext uri="{FF2B5EF4-FFF2-40B4-BE49-F238E27FC236}">
                <a16:creationId xmlns:a16="http://schemas.microsoft.com/office/drawing/2014/main" id="{5731ADFB-B200-AF40-A25D-A95C80C55CA6}"/>
              </a:ext>
            </a:extLst>
          </p:cNvPr>
          <p:cNvSpPr>
            <a:spLocks noGrp="1"/>
          </p:cNvSpPr>
          <p:nvPr>
            <p:ph idx="1"/>
          </p:nvPr>
        </p:nvSpPr>
        <p:spPr>
          <a:xfrm>
            <a:off x="1524000" y="1008063"/>
            <a:ext cx="9144000" cy="5734050"/>
          </a:xfrm>
        </p:spPr>
        <p:txBody>
          <a:bodyPr/>
          <a:lstStyle/>
          <a:p>
            <a:pPr marL="514350" indent="-514350">
              <a:buFont typeface="Calibri" panose="020F0502020204030204" pitchFamily="34" charset="0"/>
              <a:buAutoNum type="arabicPeriod"/>
            </a:pPr>
            <a:r>
              <a:rPr lang="en-GB" altLang="en-US" sz="2000" dirty="0"/>
              <a:t>Do you think Prussia was pre-destined to win against Austria? Explain, giving reasons on the relative state of each country and outside help. (p.84-86)</a:t>
            </a:r>
          </a:p>
          <a:p>
            <a:pPr marL="514350" indent="-514350">
              <a:buFont typeface="Calibri" panose="020F0502020204030204" pitchFamily="34" charset="0"/>
              <a:buAutoNum type="arabicPeriod"/>
            </a:pPr>
            <a:endParaRPr lang="en-GB" altLang="en-US" sz="2000" dirty="0"/>
          </a:p>
          <a:p>
            <a:pPr marL="514350" indent="-514350">
              <a:buFont typeface="Calibri" panose="020F0502020204030204" pitchFamily="34" charset="0"/>
              <a:buAutoNum type="arabicPeriod"/>
            </a:pPr>
            <a:r>
              <a:rPr lang="en-GB" altLang="en-US" sz="2000" dirty="0"/>
              <a:t>What were the key factors behind Prussian success in the Seven Weeks’ War? (p.86-87)</a:t>
            </a:r>
          </a:p>
          <a:p>
            <a:pPr marL="514350" indent="-514350">
              <a:buFont typeface="Calibri" panose="020F0502020204030204" pitchFamily="34" charset="0"/>
              <a:buAutoNum type="arabicPeriod"/>
            </a:pPr>
            <a:endParaRPr lang="en-GB" altLang="en-US" sz="2000" dirty="0"/>
          </a:p>
          <a:p>
            <a:pPr marL="514350" indent="-514350">
              <a:buFont typeface="Calibri" panose="020F0502020204030204" pitchFamily="34" charset="0"/>
              <a:buAutoNum type="arabicPeriod"/>
            </a:pPr>
            <a:r>
              <a:rPr lang="en-GB" altLang="en-US" sz="2000" dirty="0"/>
              <a:t>Were Bismarck’s actions in 1866 those of a man wishing for complete German Unification or of someone wishing to extend Prussian dominance over Northern Germany? (p.88-90)</a:t>
            </a:r>
          </a:p>
          <a:p>
            <a:pPr marL="514350" indent="-514350">
              <a:buFont typeface="Calibri" panose="020F0502020204030204" pitchFamily="34" charset="0"/>
              <a:buAutoNum type="arabicPeriod"/>
            </a:pPr>
            <a:endParaRPr lang="en-GB" altLang="en-US" sz="2000" dirty="0"/>
          </a:p>
          <a:p>
            <a:pPr marL="514350" indent="-514350">
              <a:buFont typeface="Calibri" panose="020F0502020204030204" pitchFamily="34" charset="0"/>
              <a:buAutoNum type="arabicPeriod"/>
            </a:pPr>
            <a:r>
              <a:rPr lang="en-GB" altLang="en-US" sz="2000" dirty="0"/>
              <a:t>Was the constitution of the North German Confederation (1867) and new </a:t>
            </a:r>
            <a:r>
              <a:rPr lang="en-GB" altLang="en-US" sz="2000" i="1" dirty="0"/>
              <a:t>Reichstag</a:t>
            </a:r>
            <a:r>
              <a:rPr lang="en-GB" altLang="en-US" sz="2000" dirty="0"/>
              <a:t> likely to appeal to German Liberals? (p.90-94)</a:t>
            </a:r>
          </a:p>
          <a:p>
            <a:pPr marL="514350" indent="-514350">
              <a:buFont typeface="Calibri" panose="020F0502020204030204" pitchFamily="34" charset="0"/>
              <a:buAutoNum type="arabicPeriod"/>
            </a:pPr>
            <a:endParaRPr lang="en-GB" altLang="en-US" sz="2000" dirty="0"/>
          </a:p>
          <a:p>
            <a:pPr marL="514350" indent="-514350">
              <a:buFont typeface="Calibri" panose="020F0502020204030204" pitchFamily="34" charset="0"/>
              <a:buAutoNum type="arabicPeriod"/>
            </a:pPr>
            <a:r>
              <a:rPr lang="en-GB" altLang="en-US" sz="2000" dirty="0"/>
              <a:t>In your own words, briefly summarise the key factors which helped Bismarck in seemingly securing an inevitable German Unification under Prussian dominance. Copy diagram on p.98 once complete (p.95-98)</a:t>
            </a:r>
          </a:p>
          <a:p>
            <a:pPr marL="514350" indent="-514350">
              <a:buFont typeface="Calibri" panose="020F0502020204030204" pitchFamily="34" charset="0"/>
              <a:buAutoNum type="arabicPeriod"/>
            </a:pPr>
            <a:endParaRPr lang="en-GB" altLang="en-US" sz="2200" dirty="0"/>
          </a:p>
          <a:p>
            <a:pPr marL="514350" indent="-514350">
              <a:buFont typeface="Calibri" panose="020F0502020204030204" pitchFamily="34" charset="0"/>
              <a:buAutoNum type="arabicPeriod"/>
            </a:pPr>
            <a:endParaRPr lang="en-GB" altLang="en-US" sz="2200" dirty="0"/>
          </a:p>
          <a:p>
            <a:pPr marL="514350" indent="-514350">
              <a:buFont typeface="Calibri" panose="020F0502020204030204" pitchFamily="34" charset="0"/>
              <a:buAutoNum type="arabicPeriod"/>
            </a:pPr>
            <a:endParaRPr lang="en-GB" altLang="en-US" sz="2200" dirty="0"/>
          </a:p>
          <a:p>
            <a:pPr marL="514350" indent="-514350">
              <a:buFont typeface="Calibri" panose="020F0502020204030204" pitchFamily="34" charset="0"/>
              <a:buAutoNum type="arabicPeriod"/>
            </a:pPr>
            <a:endParaRPr lang="en-GB" altLang="en-US" sz="2200" dirty="0"/>
          </a:p>
          <a:p>
            <a:pPr marL="514350" indent="-514350">
              <a:buFont typeface="Calibri" panose="020F0502020204030204" pitchFamily="34" charset="0"/>
              <a:buAutoNum type="arabicPeriod"/>
            </a:pPr>
            <a:endParaRPr lang="en-GB" altLang="en-US" sz="2200" dirty="0"/>
          </a:p>
          <a:p>
            <a:pPr marL="514350" indent="-514350">
              <a:buFont typeface="Calibri" panose="020F0502020204030204" pitchFamily="34" charset="0"/>
              <a:buAutoNum type="arabicPeriod"/>
            </a:pPr>
            <a:endParaRPr lang="en-GB" altLang="en-US" sz="2200" dirty="0"/>
          </a:p>
          <a:p>
            <a:pPr marL="514350" indent="-514350">
              <a:buFont typeface="Calibri" panose="020F0502020204030204" pitchFamily="34" charset="0"/>
              <a:buAutoNum type="arabicPeriod"/>
            </a:pPr>
            <a:endParaRPr lang="en-GB" altLang="en-US" sz="2200" dirty="0"/>
          </a:p>
          <a:p>
            <a:pPr marL="514350" indent="-514350">
              <a:buFont typeface="Calibri" panose="020F0502020204030204" pitchFamily="34" charset="0"/>
              <a:buAutoNum type="arabicPeriod"/>
            </a:pPr>
            <a:endParaRPr lang="en-GB" altLang="en-US" dirty="0"/>
          </a:p>
        </p:txBody>
      </p:sp>
    </p:spTree>
    <p:extLst>
      <p:ext uri="{BB962C8B-B14F-4D97-AF65-F5344CB8AC3E}">
        <p14:creationId xmlns:p14="http://schemas.microsoft.com/office/powerpoint/2010/main" val="19205641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1152</Words>
  <Application>Microsoft Macintosh PowerPoint</Application>
  <PresentationFormat>Widescreen</PresentationFormat>
  <Paragraphs>101</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Century Gothic</vt:lpstr>
      <vt:lpstr>Office Theme</vt:lpstr>
      <vt:lpstr>Wars of German Unification</vt:lpstr>
      <vt:lpstr>4. DIPLOMACY AND WAR, 1862-71.</vt:lpstr>
      <vt:lpstr>4. DIPLOMACY AND WAR, 1862-71.</vt:lpstr>
      <vt:lpstr>4. DIPLOMACY AND WAR, 1862-71.</vt:lpstr>
      <vt:lpstr>4. DIPLOMACY AND WAR, 1862-71.</vt:lpstr>
      <vt:lpstr>4. DIPLOMACY AND WAR, 1862-71.</vt:lpstr>
      <vt:lpstr>4. DIPLOMACY AND WAR, 1862-71.</vt:lpstr>
      <vt:lpstr>Recap Questions</vt:lpstr>
      <vt:lpstr>4. DIPLOMACY AND WAR, 1862-71.</vt:lpstr>
      <vt:lpstr>4. DIPLOMACY AND WAR, 1862-71.</vt:lpstr>
      <vt:lpstr>4. DIPLOMACY AND WAR, 1862-71.</vt:lpstr>
      <vt:lpstr>Recap Questions</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Wars of German Unification</dc:title>
  <dc:creator>John Wilson</dc:creator>
  <cp:lastModifiedBy>John Wilson</cp:lastModifiedBy>
  <cp:revision>1</cp:revision>
  <dcterms:created xsi:type="dcterms:W3CDTF">2021-02-03T08:06:39Z</dcterms:created>
  <dcterms:modified xsi:type="dcterms:W3CDTF">2021-02-03T08:07:26Z</dcterms:modified>
</cp:coreProperties>
</file>