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9"/>
  </p:notesMasterIdLst>
  <p:sldIdLst>
    <p:sldId id="257" r:id="rId2"/>
    <p:sldId id="307" r:id="rId3"/>
    <p:sldId id="309" r:id="rId4"/>
    <p:sldId id="325" r:id="rId5"/>
    <p:sldId id="314" r:id="rId6"/>
    <p:sldId id="315" r:id="rId7"/>
    <p:sldId id="317" r:id="rId8"/>
    <p:sldId id="319" r:id="rId9"/>
    <p:sldId id="320" r:id="rId10"/>
    <p:sldId id="318" r:id="rId11"/>
    <p:sldId id="316" r:id="rId12"/>
    <p:sldId id="321" r:id="rId13"/>
    <p:sldId id="322" r:id="rId14"/>
    <p:sldId id="323" r:id="rId15"/>
    <p:sldId id="313" r:id="rId16"/>
    <p:sldId id="324" r:id="rId17"/>
    <p:sldId id="273" r:id="rId18"/>
    <p:sldId id="268" r:id="rId19"/>
    <p:sldId id="263" r:id="rId20"/>
    <p:sldId id="270" r:id="rId21"/>
    <p:sldId id="276" r:id="rId22"/>
    <p:sldId id="326" r:id="rId23"/>
    <p:sldId id="275" r:id="rId24"/>
    <p:sldId id="259" r:id="rId25"/>
    <p:sldId id="267" r:id="rId26"/>
    <p:sldId id="274" r:id="rId27"/>
    <p:sldId id="262" r:id="rId28"/>
    <p:sldId id="327" r:id="rId29"/>
    <p:sldId id="328" r:id="rId30"/>
    <p:sldId id="329" r:id="rId31"/>
    <p:sldId id="332" r:id="rId32"/>
    <p:sldId id="330" r:id="rId33"/>
    <p:sldId id="335" r:id="rId34"/>
    <p:sldId id="333" r:id="rId35"/>
    <p:sldId id="334" r:id="rId36"/>
    <p:sldId id="336" r:id="rId37"/>
    <p:sldId id="337" r:id="rId3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39" autoAdjust="0"/>
    <p:restoredTop sz="95833"/>
  </p:normalViewPr>
  <p:slideViewPr>
    <p:cSldViewPr snapToGrid="0" snapToObjects="1">
      <p:cViewPr varScale="1">
        <p:scale>
          <a:sx n="59" d="100"/>
          <a:sy n="59" d="100"/>
        </p:scale>
        <p:origin x="192" y="13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50A5ED-963C-6846-B25D-2B7CE00661EE}" type="datetimeFigureOut">
              <a:rPr lang="en-GB" smtClean="0"/>
              <a:t>23/02/2021</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274E7A-B55B-5441-967B-0CE9D503A8AF}" type="slidenum">
              <a:rPr lang="en-GB" smtClean="0"/>
              <a:t>‹#›</a:t>
            </a:fld>
            <a:endParaRPr lang="en-GB" dirty="0"/>
          </a:p>
        </p:txBody>
      </p:sp>
    </p:spTree>
    <p:extLst>
      <p:ext uri="{BB962C8B-B14F-4D97-AF65-F5344CB8AC3E}">
        <p14:creationId xmlns:p14="http://schemas.microsoft.com/office/powerpoint/2010/main" val="31065003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9" name="Google Shape;299;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25393048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D8898-947D-9F48-B013-C68BAF36697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7D6A2C9-491E-0149-AE1A-9E1BE15114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1783101-9F93-B143-9240-D6EBC6F9DC76}"/>
              </a:ext>
            </a:extLst>
          </p:cNvPr>
          <p:cNvSpPr>
            <a:spLocks noGrp="1"/>
          </p:cNvSpPr>
          <p:nvPr>
            <p:ph type="dt" sz="half" idx="10"/>
          </p:nvPr>
        </p:nvSpPr>
        <p:spPr/>
        <p:txBody>
          <a:bodyPr/>
          <a:lstStyle/>
          <a:p>
            <a:fld id="{86A41028-544F-4946-A7CF-1F0DF1782609}" type="datetimeFigureOut">
              <a:rPr lang="en-GB" smtClean="0"/>
              <a:t>23/02/2021</a:t>
            </a:fld>
            <a:endParaRPr lang="en-GB" dirty="0"/>
          </a:p>
        </p:txBody>
      </p:sp>
      <p:sp>
        <p:nvSpPr>
          <p:cNvPr id="5" name="Footer Placeholder 4">
            <a:extLst>
              <a:ext uri="{FF2B5EF4-FFF2-40B4-BE49-F238E27FC236}">
                <a16:creationId xmlns:a16="http://schemas.microsoft.com/office/drawing/2014/main" id="{AF280298-C605-3F47-96F2-5F9BDF3F8759}"/>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7BD5224-E40E-D44B-AF3C-908F72B797B1}"/>
              </a:ext>
            </a:extLst>
          </p:cNvPr>
          <p:cNvSpPr>
            <a:spLocks noGrp="1"/>
          </p:cNvSpPr>
          <p:nvPr>
            <p:ph type="sldNum" sz="quarter" idx="12"/>
          </p:nvPr>
        </p:nvSpPr>
        <p:spPr/>
        <p:txBody>
          <a:bodyPr/>
          <a:lstStyle/>
          <a:p>
            <a:fld id="{77CB9B1E-157B-4E42-92A4-2B41EC28ABBB}" type="slidenum">
              <a:rPr lang="en-GB" smtClean="0"/>
              <a:t>‹#›</a:t>
            </a:fld>
            <a:endParaRPr lang="en-GB" dirty="0"/>
          </a:p>
        </p:txBody>
      </p:sp>
    </p:spTree>
    <p:extLst>
      <p:ext uri="{BB962C8B-B14F-4D97-AF65-F5344CB8AC3E}">
        <p14:creationId xmlns:p14="http://schemas.microsoft.com/office/powerpoint/2010/main" val="10695866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7216B-4C47-2C47-B598-806ACB46483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6792AFF-308C-4444-8D2D-E4B15FEEFBE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8AF1DD5-CB4F-0E45-852F-FC637BFC3126}"/>
              </a:ext>
            </a:extLst>
          </p:cNvPr>
          <p:cNvSpPr>
            <a:spLocks noGrp="1"/>
          </p:cNvSpPr>
          <p:nvPr>
            <p:ph type="dt" sz="half" idx="10"/>
          </p:nvPr>
        </p:nvSpPr>
        <p:spPr/>
        <p:txBody>
          <a:bodyPr/>
          <a:lstStyle/>
          <a:p>
            <a:fld id="{86A41028-544F-4946-A7CF-1F0DF1782609}" type="datetimeFigureOut">
              <a:rPr lang="en-GB" smtClean="0"/>
              <a:t>23/02/2021</a:t>
            </a:fld>
            <a:endParaRPr lang="en-GB" dirty="0"/>
          </a:p>
        </p:txBody>
      </p:sp>
      <p:sp>
        <p:nvSpPr>
          <p:cNvPr id="5" name="Footer Placeholder 4">
            <a:extLst>
              <a:ext uri="{FF2B5EF4-FFF2-40B4-BE49-F238E27FC236}">
                <a16:creationId xmlns:a16="http://schemas.microsoft.com/office/drawing/2014/main" id="{ACCD2DCF-F0DA-3144-A70E-09A811935338}"/>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773B790A-1228-7440-A178-1D218B112A20}"/>
              </a:ext>
            </a:extLst>
          </p:cNvPr>
          <p:cNvSpPr>
            <a:spLocks noGrp="1"/>
          </p:cNvSpPr>
          <p:nvPr>
            <p:ph type="sldNum" sz="quarter" idx="12"/>
          </p:nvPr>
        </p:nvSpPr>
        <p:spPr/>
        <p:txBody>
          <a:bodyPr/>
          <a:lstStyle/>
          <a:p>
            <a:fld id="{77CB9B1E-157B-4E42-92A4-2B41EC28ABBB}" type="slidenum">
              <a:rPr lang="en-GB" smtClean="0"/>
              <a:t>‹#›</a:t>
            </a:fld>
            <a:endParaRPr lang="en-GB" dirty="0"/>
          </a:p>
        </p:txBody>
      </p:sp>
    </p:spTree>
    <p:extLst>
      <p:ext uri="{BB962C8B-B14F-4D97-AF65-F5344CB8AC3E}">
        <p14:creationId xmlns:p14="http://schemas.microsoft.com/office/powerpoint/2010/main" val="4006847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6432D-ED2B-F44E-863F-AAE7DD357D6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A7DBBE3-B648-5942-BE3E-29456E6CEDF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EB93A8A-5C4E-474C-958C-EDD5D7F9A864}"/>
              </a:ext>
            </a:extLst>
          </p:cNvPr>
          <p:cNvSpPr>
            <a:spLocks noGrp="1"/>
          </p:cNvSpPr>
          <p:nvPr>
            <p:ph type="dt" sz="half" idx="10"/>
          </p:nvPr>
        </p:nvSpPr>
        <p:spPr/>
        <p:txBody>
          <a:bodyPr/>
          <a:lstStyle/>
          <a:p>
            <a:fld id="{86A41028-544F-4946-A7CF-1F0DF1782609}" type="datetimeFigureOut">
              <a:rPr lang="en-GB" smtClean="0"/>
              <a:t>23/02/2021</a:t>
            </a:fld>
            <a:endParaRPr lang="en-GB" dirty="0"/>
          </a:p>
        </p:txBody>
      </p:sp>
      <p:sp>
        <p:nvSpPr>
          <p:cNvPr id="5" name="Footer Placeholder 4">
            <a:extLst>
              <a:ext uri="{FF2B5EF4-FFF2-40B4-BE49-F238E27FC236}">
                <a16:creationId xmlns:a16="http://schemas.microsoft.com/office/drawing/2014/main" id="{C8DF3EB1-E25D-7A45-9A2C-3E9C3256E589}"/>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9EDB9B41-75C4-9F4A-A9F3-ACFEBB66E3A3}"/>
              </a:ext>
            </a:extLst>
          </p:cNvPr>
          <p:cNvSpPr>
            <a:spLocks noGrp="1"/>
          </p:cNvSpPr>
          <p:nvPr>
            <p:ph type="sldNum" sz="quarter" idx="12"/>
          </p:nvPr>
        </p:nvSpPr>
        <p:spPr/>
        <p:txBody>
          <a:bodyPr/>
          <a:lstStyle/>
          <a:p>
            <a:fld id="{77CB9B1E-157B-4E42-92A4-2B41EC28ABBB}" type="slidenum">
              <a:rPr lang="en-GB" smtClean="0"/>
              <a:t>‹#›</a:t>
            </a:fld>
            <a:endParaRPr lang="en-GB" dirty="0"/>
          </a:p>
        </p:txBody>
      </p:sp>
    </p:spTree>
    <p:extLst>
      <p:ext uri="{BB962C8B-B14F-4D97-AF65-F5344CB8AC3E}">
        <p14:creationId xmlns:p14="http://schemas.microsoft.com/office/powerpoint/2010/main" val="42829821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AF6C1-9E38-E545-A212-36DC7FBF19D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D58653C-A4A5-4A45-BBCE-A3B1CE6C634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E6291AC-0AD9-A14C-A369-5CE86E5DB83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544CF8B-73E6-9941-A825-F73A8A4DCC66}"/>
              </a:ext>
            </a:extLst>
          </p:cNvPr>
          <p:cNvSpPr>
            <a:spLocks noGrp="1"/>
          </p:cNvSpPr>
          <p:nvPr>
            <p:ph type="dt" sz="half" idx="10"/>
          </p:nvPr>
        </p:nvSpPr>
        <p:spPr/>
        <p:txBody>
          <a:bodyPr/>
          <a:lstStyle/>
          <a:p>
            <a:fld id="{86A41028-544F-4946-A7CF-1F0DF1782609}" type="datetimeFigureOut">
              <a:rPr lang="en-GB" smtClean="0"/>
              <a:t>23/02/2021</a:t>
            </a:fld>
            <a:endParaRPr lang="en-GB" dirty="0"/>
          </a:p>
        </p:txBody>
      </p:sp>
      <p:sp>
        <p:nvSpPr>
          <p:cNvPr id="6" name="Footer Placeholder 5">
            <a:extLst>
              <a:ext uri="{FF2B5EF4-FFF2-40B4-BE49-F238E27FC236}">
                <a16:creationId xmlns:a16="http://schemas.microsoft.com/office/drawing/2014/main" id="{A34655A8-9121-B740-AAF7-E2DE97473B95}"/>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E4253181-772C-3E44-9550-D1FDC3719ADB}"/>
              </a:ext>
            </a:extLst>
          </p:cNvPr>
          <p:cNvSpPr>
            <a:spLocks noGrp="1"/>
          </p:cNvSpPr>
          <p:nvPr>
            <p:ph type="sldNum" sz="quarter" idx="12"/>
          </p:nvPr>
        </p:nvSpPr>
        <p:spPr/>
        <p:txBody>
          <a:bodyPr/>
          <a:lstStyle/>
          <a:p>
            <a:fld id="{77CB9B1E-157B-4E42-92A4-2B41EC28ABBB}" type="slidenum">
              <a:rPr lang="en-GB" smtClean="0"/>
              <a:t>‹#›</a:t>
            </a:fld>
            <a:endParaRPr lang="en-GB" dirty="0"/>
          </a:p>
        </p:txBody>
      </p:sp>
    </p:spTree>
    <p:extLst>
      <p:ext uri="{BB962C8B-B14F-4D97-AF65-F5344CB8AC3E}">
        <p14:creationId xmlns:p14="http://schemas.microsoft.com/office/powerpoint/2010/main" val="621189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C961E-DDC6-2C48-A060-E6DC7E84889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3812610-FFCF-1F4B-B5C9-8B1DEDDE3D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DE2EE9C-6AFA-0D45-9F60-420B810328E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4E257C5-D39E-274B-8781-AFD2535F83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498B926-614E-D64B-A165-50F074D3405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6139AEA-77AD-5147-A896-333653AC0231}"/>
              </a:ext>
            </a:extLst>
          </p:cNvPr>
          <p:cNvSpPr>
            <a:spLocks noGrp="1"/>
          </p:cNvSpPr>
          <p:nvPr>
            <p:ph type="dt" sz="half" idx="10"/>
          </p:nvPr>
        </p:nvSpPr>
        <p:spPr/>
        <p:txBody>
          <a:bodyPr/>
          <a:lstStyle/>
          <a:p>
            <a:fld id="{86A41028-544F-4946-A7CF-1F0DF1782609}" type="datetimeFigureOut">
              <a:rPr lang="en-GB" smtClean="0"/>
              <a:t>23/02/2021</a:t>
            </a:fld>
            <a:endParaRPr lang="en-GB" dirty="0"/>
          </a:p>
        </p:txBody>
      </p:sp>
      <p:sp>
        <p:nvSpPr>
          <p:cNvPr id="8" name="Footer Placeholder 7">
            <a:extLst>
              <a:ext uri="{FF2B5EF4-FFF2-40B4-BE49-F238E27FC236}">
                <a16:creationId xmlns:a16="http://schemas.microsoft.com/office/drawing/2014/main" id="{335F731B-9F3D-1C4B-853A-581864D3FA51}"/>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26DD35B3-00AC-3749-8112-73F4C90C54F7}"/>
              </a:ext>
            </a:extLst>
          </p:cNvPr>
          <p:cNvSpPr>
            <a:spLocks noGrp="1"/>
          </p:cNvSpPr>
          <p:nvPr>
            <p:ph type="sldNum" sz="quarter" idx="12"/>
          </p:nvPr>
        </p:nvSpPr>
        <p:spPr/>
        <p:txBody>
          <a:bodyPr/>
          <a:lstStyle/>
          <a:p>
            <a:fld id="{77CB9B1E-157B-4E42-92A4-2B41EC28ABBB}" type="slidenum">
              <a:rPr lang="en-GB" smtClean="0"/>
              <a:t>‹#›</a:t>
            </a:fld>
            <a:endParaRPr lang="en-GB" dirty="0"/>
          </a:p>
        </p:txBody>
      </p:sp>
    </p:spTree>
    <p:extLst>
      <p:ext uri="{BB962C8B-B14F-4D97-AF65-F5344CB8AC3E}">
        <p14:creationId xmlns:p14="http://schemas.microsoft.com/office/powerpoint/2010/main" val="15555818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A819E-1544-3C47-B8DE-24A0888B8B1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3A7C6D0-31F5-0A40-A161-4A9F26955F12}"/>
              </a:ext>
            </a:extLst>
          </p:cNvPr>
          <p:cNvSpPr>
            <a:spLocks noGrp="1"/>
          </p:cNvSpPr>
          <p:nvPr>
            <p:ph type="dt" sz="half" idx="10"/>
          </p:nvPr>
        </p:nvSpPr>
        <p:spPr/>
        <p:txBody>
          <a:bodyPr/>
          <a:lstStyle/>
          <a:p>
            <a:fld id="{86A41028-544F-4946-A7CF-1F0DF1782609}" type="datetimeFigureOut">
              <a:rPr lang="en-GB" smtClean="0"/>
              <a:t>23/02/2021</a:t>
            </a:fld>
            <a:endParaRPr lang="en-GB" dirty="0"/>
          </a:p>
        </p:txBody>
      </p:sp>
      <p:sp>
        <p:nvSpPr>
          <p:cNvPr id="4" name="Footer Placeholder 3">
            <a:extLst>
              <a:ext uri="{FF2B5EF4-FFF2-40B4-BE49-F238E27FC236}">
                <a16:creationId xmlns:a16="http://schemas.microsoft.com/office/drawing/2014/main" id="{34101D08-EFC3-E644-BF45-D9B02F5A54B3}"/>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EFCA2AA4-6909-5D48-A468-3BF5C18922DC}"/>
              </a:ext>
            </a:extLst>
          </p:cNvPr>
          <p:cNvSpPr>
            <a:spLocks noGrp="1"/>
          </p:cNvSpPr>
          <p:nvPr>
            <p:ph type="sldNum" sz="quarter" idx="12"/>
          </p:nvPr>
        </p:nvSpPr>
        <p:spPr/>
        <p:txBody>
          <a:bodyPr/>
          <a:lstStyle/>
          <a:p>
            <a:fld id="{77CB9B1E-157B-4E42-92A4-2B41EC28ABBB}" type="slidenum">
              <a:rPr lang="en-GB" smtClean="0"/>
              <a:t>‹#›</a:t>
            </a:fld>
            <a:endParaRPr lang="en-GB" dirty="0"/>
          </a:p>
        </p:txBody>
      </p:sp>
    </p:spTree>
    <p:extLst>
      <p:ext uri="{BB962C8B-B14F-4D97-AF65-F5344CB8AC3E}">
        <p14:creationId xmlns:p14="http://schemas.microsoft.com/office/powerpoint/2010/main" val="120839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C3C4B5F-EAEA-B24C-8CB4-D28CCE91DA32}"/>
              </a:ext>
            </a:extLst>
          </p:cNvPr>
          <p:cNvSpPr>
            <a:spLocks noGrp="1"/>
          </p:cNvSpPr>
          <p:nvPr>
            <p:ph type="dt" sz="half" idx="10"/>
          </p:nvPr>
        </p:nvSpPr>
        <p:spPr/>
        <p:txBody>
          <a:bodyPr/>
          <a:lstStyle/>
          <a:p>
            <a:fld id="{86A41028-544F-4946-A7CF-1F0DF1782609}" type="datetimeFigureOut">
              <a:rPr lang="en-GB" smtClean="0"/>
              <a:t>23/02/2021</a:t>
            </a:fld>
            <a:endParaRPr lang="en-GB" dirty="0"/>
          </a:p>
        </p:txBody>
      </p:sp>
      <p:sp>
        <p:nvSpPr>
          <p:cNvPr id="3" name="Footer Placeholder 2">
            <a:extLst>
              <a:ext uri="{FF2B5EF4-FFF2-40B4-BE49-F238E27FC236}">
                <a16:creationId xmlns:a16="http://schemas.microsoft.com/office/drawing/2014/main" id="{5FC3FFB6-E92A-BD4F-AE75-AA807E7BBF1D}"/>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A5FFF7E9-4013-4541-97B3-DC8AD29285AE}"/>
              </a:ext>
            </a:extLst>
          </p:cNvPr>
          <p:cNvSpPr>
            <a:spLocks noGrp="1"/>
          </p:cNvSpPr>
          <p:nvPr>
            <p:ph type="sldNum" sz="quarter" idx="12"/>
          </p:nvPr>
        </p:nvSpPr>
        <p:spPr/>
        <p:txBody>
          <a:bodyPr/>
          <a:lstStyle/>
          <a:p>
            <a:fld id="{77CB9B1E-157B-4E42-92A4-2B41EC28ABBB}" type="slidenum">
              <a:rPr lang="en-GB" smtClean="0"/>
              <a:t>‹#›</a:t>
            </a:fld>
            <a:endParaRPr lang="en-GB" dirty="0"/>
          </a:p>
        </p:txBody>
      </p:sp>
    </p:spTree>
    <p:extLst>
      <p:ext uri="{BB962C8B-B14F-4D97-AF65-F5344CB8AC3E}">
        <p14:creationId xmlns:p14="http://schemas.microsoft.com/office/powerpoint/2010/main" val="4142575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6634B-9A2D-4B4D-BB25-DA0A12BAA8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28A189A-6272-624B-836D-AF19FF5F8A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2B0AB7B-6995-C74E-87E5-2A729E179C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0877E55-D90D-D14A-A3AC-5B9981B1E6C4}"/>
              </a:ext>
            </a:extLst>
          </p:cNvPr>
          <p:cNvSpPr>
            <a:spLocks noGrp="1"/>
          </p:cNvSpPr>
          <p:nvPr>
            <p:ph type="dt" sz="half" idx="10"/>
          </p:nvPr>
        </p:nvSpPr>
        <p:spPr/>
        <p:txBody>
          <a:bodyPr/>
          <a:lstStyle/>
          <a:p>
            <a:fld id="{86A41028-544F-4946-A7CF-1F0DF1782609}" type="datetimeFigureOut">
              <a:rPr lang="en-GB" smtClean="0"/>
              <a:t>23/02/2021</a:t>
            </a:fld>
            <a:endParaRPr lang="en-GB" dirty="0"/>
          </a:p>
        </p:txBody>
      </p:sp>
      <p:sp>
        <p:nvSpPr>
          <p:cNvPr id="6" name="Footer Placeholder 5">
            <a:extLst>
              <a:ext uri="{FF2B5EF4-FFF2-40B4-BE49-F238E27FC236}">
                <a16:creationId xmlns:a16="http://schemas.microsoft.com/office/drawing/2014/main" id="{27CD6B1E-D6AF-3A4C-BBE2-F63EB3FF9ADE}"/>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EE033912-CB41-9E4F-9A2F-45A354D5DD1C}"/>
              </a:ext>
            </a:extLst>
          </p:cNvPr>
          <p:cNvSpPr>
            <a:spLocks noGrp="1"/>
          </p:cNvSpPr>
          <p:nvPr>
            <p:ph type="sldNum" sz="quarter" idx="12"/>
          </p:nvPr>
        </p:nvSpPr>
        <p:spPr/>
        <p:txBody>
          <a:bodyPr/>
          <a:lstStyle/>
          <a:p>
            <a:fld id="{77CB9B1E-157B-4E42-92A4-2B41EC28ABBB}" type="slidenum">
              <a:rPr lang="en-GB" smtClean="0"/>
              <a:t>‹#›</a:t>
            </a:fld>
            <a:endParaRPr lang="en-GB" dirty="0"/>
          </a:p>
        </p:txBody>
      </p:sp>
    </p:spTree>
    <p:extLst>
      <p:ext uri="{BB962C8B-B14F-4D97-AF65-F5344CB8AC3E}">
        <p14:creationId xmlns:p14="http://schemas.microsoft.com/office/powerpoint/2010/main" val="4234320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A20C6-703F-4741-BEBD-71FB924C4F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2876474-9FB9-D34E-B8C4-5AFB79ADA42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9A267AEF-67C9-4343-BBDD-1DF1938EFB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1D1AFC9-05C9-9649-922B-37FA8E8974CC}"/>
              </a:ext>
            </a:extLst>
          </p:cNvPr>
          <p:cNvSpPr>
            <a:spLocks noGrp="1"/>
          </p:cNvSpPr>
          <p:nvPr>
            <p:ph type="dt" sz="half" idx="10"/>
          </p:nvPr>
        </p:nvSpPr>
        <p:spPr/>
        <p:txBody>
          <a:bodyPr/>
          <a:lstStyle/>
          <a:p>
            <a:fld id="{86A41028-544F-4946-A7CF-1F0DF1782609}" type="datetimeFigureOut">
              <a:rPr lang="en-GB" smtClean="0"/>
              <a:t>23/02/2021</a:t>
            </a:fld>
            <a:endParaRPr lang="en-GB" dirty="0"/>
          </a:p>
        </p:txBody>
      </p:sp>
      <p:sp>
        <p:nvSpPr>
          <p:cNvPr id="6" name="Footer Placeholder 5">
            <a:extLst>
              <a:ext uri="{FF2B5EF4-FFF2-40B4-BE49-F238E27FC236}">
                <a16:creationId xmlns:a16="http://schemas.microsoft.com/office/drawing/2014/main" id="{4940D28C-0E76-2440-A947-3B3DA7EC07AE}"/>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4F75D03E-97CB-AD48-B5F5-C637F55CDA82}"/>
              </a:ext>
            </a:extLst>
          </p:cNvPr>
          <p:cNvSpPr>
            <a:spLocks noGrp="1"/>
          </p:cNvSpPr>
          <p:nvPr>
            <p:ph type="sldNum" sz="quarter" idx="12"/>
          </p:nvPr>
        </p:nvSpPr>
        <p:spPr/>
        <p:txBody>
          <a:bodyPr/>
          <a:lstStyle/>
          <a:p>
            <a:fld id="{77CB9B1E-157B-4E42-92A4-2B41EC28ABBB}" type="slidenum">
              <a:rPr lang="en-GB" smtClean="0"/>
              <a:t>‹#›</a:t>
            </a:fld>
            <a:endParaRPr lang="en-GB" dirty="0"/>
          </a:p>
        </p:txBody>
      </p:sp>
    </p:spTree>
    <p:extLst>
      <p:ext uri="{BB962C8B-B14F-4D97-AF65-F5344CB8AC3E}">
        <p14:creationId xmlns:p14="http://schemas.microsoft.com/office/powerpoint/2010/main" val="28368409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F0D0B-6CAE-C848-8279-ADE6907D832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A149444-F1C8-7A4B-95E0-9793B6D2E44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9A8D9D7-21B1-724C-B656-0E87CD33DC80}"/>
              </a:ext>
            </a:extLst>
          </p:cNvPr>
          <p:cNvSpPr>
            <a:spLocks noGrp="1"/>
          </p:cNvSpPr>
          <p:nvPr>
            <p:ph type="dt" sz="half" idx="10"/>
          </p:nvPr>
        </p:nvSpPr>
        <p:spPr/>
        <p:txBody>
          <a:bodyPr/>
          <a:lstStyle/>
          <a:p>
            <a:fld id="{86A41028-544F-4946-A7CF-1F0DF1782609}" type="datetimeFigureOut">
              <a:rPr lang="en-GB" smtClean="0"/>
              <a:t>23/02/2021</a:t>
            </a:fld>
            <a:endParaRPr lang="en-GB" dirty="0"/>
          </a:p>
        </p:txBody>
      </p:sp>
      <p:sp>
        <p:nvSpPr>
          <p:cNvPr id="5" name="Footer Placeholder 4">
            <a:extLst>
              <a:ext uri="{FF2B5EF4-FFF2-40B4-BE49-F238E27FC236}">
                <a16:creationId xmlns:a16="http://schemas.microsoft.com/office/drawing/2014/main" id="{22F870D2-75AA-EA41-89E6-FCB6CBD5BD89}"/>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B4705C68-842E-9A42-938B-48DFB18DADCD}"/>
              </a:ext>
            </a:extLst>
          </p:cNvPr>
          <p:cNvSpPr>
            <a:spLocks noGrp="1"/>
          </p:cNvSpPr>
          <p:nvPr>
            <p:ph type="sldNum" sz="quarter" idx="12"/>
          </p:nvPr>
        </p:nvSpPr>
        <p:spPr/>
        <p:txBody>
          <a:bodyPr/>
          <a:lstStyle/>
          <a:p>
            <a:fld id="{77CB9B1E-157B-4E42-92A4-2B41EC28ABBB}" type="slidenum">
              <a:rPr lang="en-GB" smtClean="0"/>
              <a:t>‹#›</a:t>
            </a:fld>
            <a:endParaRPr lang="en-GB" dirty="0"/>
          </a:p>
        </p:txBody>
      </p:sp>
    </p:spTree>
    <p:extLst>
      <p:ext uri="{BB962C8B-B14F-4D97-AF65-F5344CB8AC3E}">
        <p14:creationId xmlns:p14="http://schemas.microsoft.com/office/powerpoint/2010/main" val="15696150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C33C110-71CC-CF4B-91C3-EA1B2E23C4F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E7B9C59-0876-C74F-8A3B-7540FE97794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CFB1DF2-37C0-B643-A9FE-B416700C42A5}"/>
              </a:ext>
            </a:extLst>
          </p:cNvPr>
          <p:cNvSpPr>
            <a:spLocks noGrp="1"/>
          </p:cNvSpPr>
          <p:nvPr>
            <p:ph type="dt" sz="half" idx="10"/>
          </p:nvPr>
        </p:nvSpPr>
        <p:spPr/>
        <p:txBody>
          <a:bodyPr/>
          <a:lstStyle/>
          <a:p>
            <a:fld id="{86A41028-544F-4946-A7CF-1F0DF1782609}" type="datetimeFigureOut">
              <a:rPr lang="en-GB" smtClean="0"/>
              <a:t>23/02/2021</a:t>
            </a:fld>
            <a:endParaRPr lang="en-GB" dirty="0"/>
          </a:p>
        </p:txBody>
      </p:sp>
      <p:sp>
        <p:nvSpPr>
          <p:cNvPr id="5" name="Footer Placeholder 4">
            <a:extLst>
              <a:ext uri="{FF2B5EF4-FFF2-40B4-BE49-F238E27FC236}">
                <a16:creationId xmlns:a16="http://schemas.microsoft.com/office/drawing/2014/main" id="{A91F9CA4-1506-AE44-94E2-1359766162BF}"/>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FC04966C-47E5-2E43-A676-5AE4B642453C}"/>
              </a:ext>
            </a:extLst>
          </p:cNvPr>
          <p:cNvSpPr>
            <a:spLocks noGrp="1"/>
          </p:cNvSpPr>
          <p:nvPr>
            <p:ph type="sldNum" sz="quarter" idx="12"/>
          </p:nvPr>
        </p:nvSpPr>
        <p:spPr/>
        <p:txBody>
          <a:bodyPr/>
          <a:lstStyle/>
          <a:p>
            <a:fld id="{77CB9B1E-157B-4E42-92A4-2B41EC28ABBB}" type="slidenum">
              <a:rPr lang="en-GB" smtClean="0"/>
              <a:t>‹#›</a:t>
            </a:fld>
            <a:endParaRPr lang="en-GB" dirty="0"/>
          </a:p>
        </p:txBody>
      </p:sp>
    </p:spTree>
    <p:extLst>
      <p:ext uri="{BB962C8B-B14F-4D97-AF65-F5344CB8AC3E}">
        <p14:creationId xmlns:p14="http://schemas.microsoft.com/office/powerpoint/2010/main" val="13486867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F76AE9D-7851-43FD-9C2E-B777B865F6CC}" type="datetimeFigureOut">
              <a:rPr lang="en-GB" smtClean="0"/>
              <a:t>23/02/2021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4C4F932-FD0B-4B03-B353-094F9C9A051B}" type="slidenum">
              <a:rPr lang="en-GB" smtClean="0"/>
              <a:t>‹#›</a:t>
            </a:fld>
            <a:endParaRPr lang="en-GB" dirty="0"/>
          </a:p>
        </p:txBody>
      </p:sp>
    </p:spTree>
    <p:extLst>
      <p:ext uri="{BB962C8B-B14F-4D97-AF65-F5344CB8AC3E}">
        <p14:creationId xmlns:p14="http://schemas.microsoft.com/office/powerpoint/2010/main" val="32938846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E04D40-A027-BF40-BBE7-DB44AC2332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6F0BB41-9122-614D-BF93-3EBCF6162B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EDBBD3B-8DE4-4048-A433-FE6356DACA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A41028-544F-4946-A7CF-1F0DF1782609}" type="datetimeFigureOut">
              <a:rPr lang="en-GB" smtClean="0"/>
              <a:t>23/02/2021</a:t>
            </a:fld>
            <a:endParaRPr lang="en-GB" dirty="0"/>
          </a:p>
        </p:txBody>
      </p:sp>
      <p:sp>
        <p:nvSpPr>
          <p:cNvPr id="5" name="Footer Placeholder 4">
            <a:extLst>
              <a:ext uri="{FF2B5EF4-FFF2-40B4-BE49-F238E27FC236}">
                <a16:creationId xmlns:a16="http://schemas.microsoft.com/office/drawing/2014/main" id="{D2E8A59E-063C-6647-909D-4775C2A136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3EDDC69E-ACAB-FF47-A95E-BB9697AE4B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CB9B1E-157B-4E42-92A4-2B41EC28ABBB}" type="slidenum">
              <a:rPr lang="en-GB" smtClean="0"/>
              <a:t>‹#›</a:t>
            </a:fld>
            <a:endParaRPr lang="en-GB" dirty="0"/>
          </a:p>
        </p:txBody>
      </p:sp>
    </p:spTree>
    <p:extLst>
      <p:ext uri="{BB962C8B-B14F-4D97-AF65-F5344CB8AC3E}">
        <p14:creationId xmlns:p14="http://schemas.microsoft.com/office/powerpoint/2010/main" val="36314236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5.tiff"/><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7.tiff"/><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9.tiff"/><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image" Target="../media/image11.tiff"/><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image" Target="../media/image13.tiff"/><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image" Target="../media/image15.tiff"/><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image" Target="../media/image17.tiff"/><Relationship Id="rId1" Type="http://schemas.openxmlformats.org/officeDocument/2006/relationships/slideLayout" Target="../slideLayouts/slideLayout12.xml"/><Relationship Id="rId4" Type="http://schemas.openxmlformats.org/officeDocument/2006/relationships/image" Target="../media/image19.tiff"/></Relationships>
</file>

<file path=ppt/slides/_rels/slide12.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image" Target="../media/image20.tiff"/><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image" Target="../media/image22.tiff"/><Relationship Id="rId1" Type="http://schemas.openxmlformats.org/officeDocument/2006/relationships/slideLayout" Target="../slideLayouts/slideLayout12.xml"/><Relationship Id="rId4" Type="http://schemas.openxmlformats.org/officeDocument/2006/relationships/image" Target="../media/image24.tiff"/></Relationships>
</file>

<file path=ppt/slides/_rels/slide14.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image" Target="../media/image25.tiff"/><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hyperlink" Target="https://www.youtube.com/watch?v=P-x4VcmHfxU"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slideLayout" Target="../slideLayouts/slideLayout2.xml"/><Relationship Id="rId4" Type="http://schemas.openxmlformats.org/officeDocument/2006/relationships/image" Target="../media/image46.jpg"/></Relationships>
</file>

<file path=ppt/slides/_rels/slide2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hyperlink" Target="https://youtu.be/VMWMq4AEyjU" TargetMode="External"/><Relationship Id="rId1" Type="http://schemas.openxmlformats.org/officeDocument/2006/relationships/slideLayout" Target="../slideLayouts/slideLayout2.xml"/><Relationship Id="rId4" Type="http://schemas.openxmlformats.org/officeDocument/2006/relationships/image" Target="../media/image50.jpg"/></Relationships>
</file>

<file path=ppt/slides/_rels/slide3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2.xml"/><Relationship Id="rId4" Type="http://schemas.openxmlformats.org/officeDocument/2006/relationships/image" Target="../media/image53.jpg"/></Relationships>
</file>

<file path=ppt/slides/_rels/slide3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jpg"/><Relationship Id="rId1" Type="http://schemas.openxmlformats.org/officeDocument/2006/relationships/slideLayout" Target="../slideLayouts/slideLayout2.xml"/><Relationship Id="rId4" Type="http://schemas.openxmlformats.org/officeDocument/2006/relationships/image" Target="../media/image58.jpg"/></Relationships>
</file>

<file path=ppt/slides/_rels/slide3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tiff"/><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3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tiff"/><Relationship Id="rId1" Type="http://schemas.openxmlformats.org/officeDocument/2006/relationships/slideLayout" Target="../slideLayouts/slideLayout2.xml"/><Relationship Id="rId4" Type="http://schemas.openxmlformats.org/officeDocument/2006/relationships/image" Target="../media/image64.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28193"/>
            <a:ext cx="9144000" cy="630942"/>
          </a:xfrm>
          <a:prstGeom prst="rect">
            <a:avLst/>
          </a:prstGeom>
          <a:noFill/>
        </p:spPr>
        <p:txBody>
          <a:bodyPr wrap="square" lIns="91440" tIns="45720" rIns="91440" bIns="45720">
            <a:spAutoFit/>
          </a:bodyPr>
          <a:lstStyle/>
          <a:p>
            <a:pPr algn="ctr"/>
            <a:r>
              <a:rPr lang="en-GB" sz="35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Comic Sans MS"/>
                <a:cs typeface="Comic Sans MS"/>
              </a:rPr>
              <a:t>What state was Russia in in 1894?</a:t>
            </a:r>
          </a:p>
        </p:txBody>
      </p:sp>
      <p:sp>
        <p:nvSpPr>
          <p:cNvPr id="3" name="TextBox 2"/>
          <p:cNvSpPr txBox="1"/>
          <p:nvPr/>
        </p:nvSpPr>
        <p:spPr>
          <a:xfrm>
            <a:off x="1759856" y="1378857"/>
            <a:ext cx="8908144" cy="2569934"/>
          </a:xfrm>
          <a:prstGeom prst="rect">
            <a:avLst/>
          </a:prstGeom>
          <a:solidFill>
            <a:srgbClr val="FAF49D"/>
          </a:solidFill>
          <a:ln>
            <a:solidFill>
              <a:schemeClr val="accent6">
                <a:lumMod val="60000"/>
                <a:lumOff val="40000"/>
              </a:schemeClr>
            </a:solidFill>
          </a:ln>
        </p:spPr>
        <p:txBody>
          <a:bodyPr wrap="square" rtlCol="0">
            <a:spAutoFit/>
          </a:bodyPr>
          <a:lstStyle/>
          <a:p>
            <a:r>
              <a:rPr lang="en-US" sz="2800" b="1" dirty="0">
                <a:latin typeface="Comic Sans MS"/>
                <a:cs typeface="Comic Sans MS"/>
              </a:rPr>
              <a:t>In the next few lessons, you will...</a:t>
            </a:r>
          </a:p>
          <a:p>
            <a:endParaRPr lang="en-US" sz="500" b="1" dirty="0">
              <a:latin typeface="Comic Sans MS"/>
              <a:cs typeface="Comic Sans MS"/>
            </a:endParaRPr>
          </a:p>
          <a:p>
            <a:pPr marL="285750" indent="-285750">
              <a:buFont typeface="Arial"/>
              <a:buChar char="•"/>
            </a:pPr>
            <a:r>
              <a:rPr lang="en-US" sz="2400" b="1" dirty="0">
                <a:solidFill>
                  <a:srgbClr val="FF0000"/>
                </a:solidFill>
                <a:latin typeface="Comic Sans MS"/>
                <a:cs typeface="Comic Sans MS"/>
              </a:rPr>
              <a:t>Consolidate </a:t>
            </a:r>
            <a:r>
              <a:rPr lang="en-US" sz="2400" dirty="0">
                <a:latin typeface="Comic Sans MS"/>
                <a:cs typeface="Comic Sans MS"/>
              </a:rPr>
              <a:t>your understanding of the structure of Russian society in 1894. </a:t>
            </a:r>
          </a:p>
          <a:p>
            <a:endParaRPr lang="en-US" sz="400" b="1" dirty="0">
              <a:latin typeface="Comic Sans MS"/>
              <a:cs typeface="Comic Sans MS"/>
            </a:endParaRPr>
          </a:p>
          <a:p>
            <a:pPr marL="285750" indent="-285750">
              <a:buFont typeface="Arial"/>
              <a:buChar char="•"/>
            </a:pPr>
            <a:r>
              <a:rPr lang="en-US" sz="2400" b="1" dirty="0">
                <a:solidFill>
                  <a:srgbClr val="FF0000"/>
                </a:solidFill>
                <a:latin typeface="Comic Sans MS"/>
                <a:cs typeface="Comic Sans MS"/>
              </a:rPr>
              <a:t>Consider</a:t>
            </a:r>
            <a:r>
              <a:rPr lang="en-US" sz="2400" dirty="0">
                <a:solidFill>
                  <a:srgbClr val="FF0000"/>
                </a:solidFill>
                <a:latin typeface="Comic Sans MS"/>
                <a:cs typeface="Comic Sans MS"/>
              </a:rPr>
              <a:t> </a:t>
            </a:r>
            <a:r>
              <a:rPr lang="en-US" sz="2400" dirty="0">
                <a:latin typeface="Comic Sans MS"/>
                <a:cs typeface="Comic Sans MS"/>
              </a:rPr>
              <a:t>how stable and balanced Russian society was 1894</a:t>
            </a:r>
          </a:p>
          <a:p>
            <a:endParaRPr lang="en-US" sz="400" dirty="0">
              <a:latin typeface="Comic Sans MS"/>
              <a:cs typeface="Comic Sans MS"/>
            </a:endParaRPr>
          </a:p>
          <a:p>
            <a:pPr marL="285750" indent="-285750">
              <a:buFont typeface="Arial"/>
              <a:buChar char="•"/>
            </a:pPr>
            <a:r>
              <a:rPr lang="en-US" sz="2400" b="1" dirty="0" err="1">
                <a:solidFill>
                  <a:srgbClr val="FF0000"/>
                </a:solidFill>
                <a:latin typeface="Comic Sans MS"/>
                <a:cs typeface="Comic Sans MS"/>
              </a:rPr>
              <a:t>Analyse</a:t>
            </a:r>
            <a:r>
              <a:rPr lang="en-US" sz="2400" dirty="0">
                <a:solidFill>
                  <a:srgbClr val="FF0000"/>
                </a:solidFill>
                <a:latin typeface="Comic Sans MS"/>
                <a:cs typeface="Comic Sans MS"/>
              </a:rPr>
              <a:t> </a:t>
            </a:r>
            <a:r>
              <a:rPr lang="en-US" sz="2400" dirty="0">
                <a:latin typeface="Comic Sans MS"/>
                <a:cs typeface="Comic Sans MS"/>
              </a:rPr>
              <a:t>the threats posed to Nicholas II from a social, economic and political perspective in the 1890s. </a:t>
            </a:r>
          </a:p>
        </p:txBody>
      </p:sp>
      <p:pic>
        <p:nvPicPr>
          <p:cNvPr id="5" name="Picture 4"/>
          <p:cNvPicPr>
            <a:picLocks noChangeAspect="1"/>
          </p:cNvPicPr>
          <p:nvPr/>
        </p:nvPicPr>
        <p:blipFill>
          <a:blip r:embed="rId2"/>
          <a:stretch>
            <a:fillRect/>
          </a:stretch>
        </p:blipFill>
        <p:spPr>
          <a:xfrm>
            <a:off x="6248400" y="4419600"/>
            <a:ext cx="3272130" cy="2084382"/>
          </a:xfrm>
          <a:prstGeom prst="rect">
            <a:avLst/>
          </a:prstGeom>
          <a:ln>
            <a:solidFill>
              <a:srgbClr val="FAC090"/>
            </a:solidFill>
          </a:ln>
        </p:spPr>
      </p:pic>
      <p:sp>
        <p:nvSpPr>
          <p:cNvPr id="4" name="TextBox 3"/>
          <p:cNvSpPr txBox="1"/>
          <p:nvPr/>
        </p:nvSpPr>
        <p:spPr>
          <a:xfrm>
            <a:off x="1524000" y="6488668"/>
            <a:ext cx="1143000" cy="369332"/>
          </a:xfrm>
          <a:prstGeom prst="rect">
            <a:avLst/>
          </a:prstGeom>
          <a:solidFill>
            <a:srgbClr val="E8B8FA"/>
          </a:solidFill>
        </p:spPr>
        <p:txBody>
          <a:bodyPr wrap="square" rtlCol="0">
            <a:spAutoFit/>
          </a:bodyPr>
          <a:lstStyle/>
          <a:p>
            <a:r>
              <a:rPr lang="en-US">
                <a:latin typeface="Comic Sans MS"/>
                <a:cs typeface="Comic Sans MS"/>
              </a:rPr>
              <a:t>Lesson 1</a:t>
            </a:r>
          </a:p>
        </p:txBody>
      </p:sp>
    </p:spTree>
    <p:extLst>
      <p:ext uri="{BB962C8B-B14F-4D97-AF65-F5344CB8AC3E}">
        <p14:creationId xmlns:p14="http://schemas.microsoft.com/office/powerpoint/2010/main" val="3451322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2880" y="434341"/>
            <a:ext cx="7543800" cy="5678478"/>
          </a:xfrm>
          <a:prstGeom prst="rect">
            <a:avLst/>
          </a:prstGeom>
          <a:solidFill>
            <a:schemeClr val="accent3">
              <a:lumMod val="60000"/>
              <a:lumOff val="40000"/>
            </a:schemeClr>
          </a:solidFill>
          <a:ln>
            <a:solidFill>
              <a:schemeClr val="accent3">
                <a:lumMod val="75000"/>
              </a:schemeClr>
            </a:solidFill>
          </a:ln>
        </p:spPr>
        <p:txBody>
          <a:bodyPr wrap="square" rtlCol="0">
            <a:spAutoFit/>
          </a:bodyPr>
          <a:lstStyle/>
          <a:p>
            <a:r>
              <a:rPr lang="en-US" sz="2500">
                <a:latin typeface="Comic Sans MS"/>
                <a:cs typeface="Comic Sans MS"/>
              </a:rPr>
              <a:t>It’s important that you understand the structure of Russian society at the beginning of Nicholas II’s rule, so that you can evaluate how much </a:t>
            </a:r>
            <a:r>
              <a:rPr lang="en-US" sz="2500" b="1">
                <a:latin typeface="Comic Sans MS"/>
                <a:cs typeface="Comic Sans MS"/>
              </a:rPr>
              <a:t>stable </a:t>
            </a:r>
            <a:r>
              <a:rPr lang="en-US" sz="2500">
                <a:latin typeface="Comic Sans MS"/>
                <a:cs typeface="Comic Sans MS"/>
              </a:rPr>
              <a:t>Russian society was by the turn of the 20th century</a:t>
            </a:r>
            <a:r>
              <a:rPr lang="en-US" sz="2500" b="1">
                <a:latin typeface="Comic Sans MS"/>
                <a:cs typeface="Comic Sans MS"/>
              </a:rPr>
              <a:t>. How likely was a Revolution to happen and why?</a:t>
            </a:r>
            <a:endParaRPr lang="en-US" sz="2500">
              <a:latin typeface="Comic Sans MS"/>
              <a:cs typeface="Comic Sans MS"/>
            </a:endParaRPr>
          </a:p>
          <a:p>
            <a:endParaRPr lang="en-US" sz="2300">
              <a:latin typeface="Comic Sans MS"/>
              <a:cs typeface="Comic Sans MS"/>
            </a:endParaRPr>
          </a:p>
          <a:p>
            <a:r>
              <a:rPr lang="en-US" sz="2700" b="1">
                <a:solidFill>
                  <a:srgbClr val="0000FF"/>
                </a:solidFill>
                <a:latin typeface="Comic Sans MS"/>
                <a:cs typeface="Comic Sans MS"/>
              </a:rPr>
              <a:t>Complete your sheet, adding notes about each section of society included on the ‘Russian Wedding Cake’. Note-taking is a key skill... Make sure you add: </a:t>
            </a:r>
          </a:p>
          <a:p>
            <a:endParaRPr lang="en-US" sz="400" b="1">
              <a:solidFill>
                <a:srgbClr val="0000FF"/>
              </a:solidFill>
              <a:latin typeface="Comic Sans MS"/>
              <a:cs typeface="Comic Sans MS"/>
            </a:endParaRPr>
          </a:p>
          <a:p>
            <a:pPr marL="457200" indent="-457200">
              <a:buFont typeface="Arial"/>
              <a:buChar char="•"/>
            </a:pPr>
            <a:r>
              <a:rPr lang="en-US" sz="2600">
                <a:solidFill>
                  <a:srgbClr val="0000FF"/>
                </a:solidFill>
                <a:latin typeface="Comic Sans MS"/>
                <a:cs typeface="Comic Sans MS"/>
              </a:rPr>
              <a:t>Key statistics and facts.</a:t>
            </a:r>
          </a:p>
          <a:p>
            <a:pPr marL="457200" indent="-457200">
              <a:buFont typeface="Arial"/>
              <a:buChar char="•"/>
            </a:pPr>
            <a:r>
              <a:rPr lang="en-US" sz="2600">
                <a:solidFill>
                  <a:srgbClr val="0000FF"/>
                </a:solidFill>
                <a:latin typeface="Comic Sans MS"/>
                <a:cs typeface="Comic Sans MS"/>
              </a:rPr>
              <a:t>Interpretations by historians. </a:t>
            </a:r>
          </a:p>
          <a:p>
            <a:pPr marL="457200" indent="-457200">
              <a:buFont typeface="Arial"/>
              <a:buChar char="•"/>
            </a:pPr>
            <a:r>
              <a:rPr lang="en-US" sz="2600">
                <a:solidFill>
                  <a:srgbClr val="0000FF"/>
                </a:solidFill>
                <a:latin typeface="Comic Sans MS"/>
                <a:cs typeface="Comic Sans MS"/>
              </a:rPr>
              <a:t>Important contextual information.  </a:t>
            </a:r>
          </a:p>
        </p:txBody>
      </p:sp>
      <p:pic>
        <p:nvPicPr>
          <p:cNvPr id="2" name="Picture 1">
            <a:extLst>
              <a:ext uri="{FF2B5EF4-FFF2-40B4-BE49-F238E27FC236}">
                <a16:creationId xmlns:a16="http://schemas.microsoft.com/office/drawing/2014/main" id="{40170A7E-B710-4446-B8BE-77B7410CACA6}"/>
              </a:ext>
            </a:extLst>
          </p:cNvPr>
          <p:cNvPicPr>
            <a:picLocks noChangeAspect="1"/>
          </p:cNvPicPr>
          <p:nvPr/>
        </p:nvPicPr>
        <p:blipFill>
          <a:blip r:embed="rId2"/>
          <a:stretch>
            <a:fillRect/>
          </a:stretch>
        </p:blipFill>
        <p:spPr>
          <a:xfrm>
            <a:off x="8139430" y="0"/>
            <a:ext cx="3822700" cy="6858000"/>
          </a:xfrm>
          <a:prstGeom prst="rect">
            <a:avLst/>
          </a:prstGeom>
        </p:spPr>
      </p:pic>
    </p:spTree>
    <p:extLst>
      <p:ext uri="{BB962C8B-B14F-4D97-AF65-F5344CB8AC3E}">
        <p14:creationId xmlns:p14="http://schemas.microsoft.com/office/powerpoint/2010/main" val="5198968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794761" y="533401"/>
            <a:ext cx="4663440" cy="5794512"/>
          </a:xfrm>
          <a:prstGeom prst="rect">
            <a:avLst/>
          </a:prstGeom>
          <a:ln>
            <a:noFill/>
          </a:ln>
        </p:spPr>
      </p:pic>
      <p:sp>
        <p:nvSpPr>
          <p:cNvPr id="5" name="Rounded Rectangle 4"/>
          <p:cNvSpPr/>
          <p:nvPr/>
        </p:nvSpPr>
        <p:spPr>
          <a:xfrm>
            <a:off x="277573" y="309108"/>
            <a:ext cx="4637327" cy="1752600"/>
          </a:xfrm>
          <a:prstGeom prst="roundRect">
            <a:avLst/>
          </a:prstGeom>
          <a:ln w="6350" cmpd="sng"/>
        </p:spPr>
        <p:style>
          <a:lnRef idx="2">
            <a:schemeClr val="accent1"/>
          </a:lnRef>
          <a:fillRef idx="1">
            <a:schemeClr val="lt1"/>
          </a:fillRef>
          <a:effectRef idx="0">
            <a:schemeClr val="accent1"/>
          </a:effectRef>
          <a:fontRef idx="minor">
            <a:schemeClr val="dk1"/>
          </a:fontRef>
        </p:style>
        <p:txBody>
          <a:bodyPr rtlCol="0" anchor="ctr"/>
          <a:lstStyle/>
          <a:p>
            <a:r>
              <a:rPr lang="en-US" sz="1400" u="sng">
                <a:latin typeface="Comic Sans MS"/>
                <a:cs typeface="Comic Sans MS"/>
              </a:rPr>
              <a:t>“We rule over you”: The Tsar...</a:t>
            </a: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p:txBody>
      </p:sp>
      <p:sp>
        <p:nvSpPr>
          <p:cNvPr id="6" name="Rectangle 5"/>
          <p:cNvSpPr/>
          <p:nvPr/>
        </p:nvSpPr>
        <p:spPr>
          <a:xfrm>
            <a:off x="4086441" y="24489"/>
            <a:ext cx="4087979" cy="276999"/>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GB" sz="12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a:cs typeface="Comic Sans MS"/>
              </a:rPr>
              <a:t>The hierarchy of Russian society under Nicholas II</a:t>
            </a:r>
          </a:p>
        </p:txBody>
      </p:sp>
      <p:sp>
        <p:nvSpPr>
          <p:cNvPr id="7" name="Rounded Rectangle 6"/>
          <p:cNvSpPr/>
          <p:nvPr/>
        </p:nvSpPr>
        <p:spPr>
          <a:xfrm>
            <a:off x="7229500" y="430373"/>
            <a:ext cx="4831586" cy="1676400"/>
          </a:xfrm>
          <a:prstGeom prst="roundRect">
            <a:avLst/>
          </a:prstGeom>
          <a:solidFill>
            <a:schemeClr val="lt1">
              <a:alpha val="30000"/>
            </a:schemeClr>
          </a:solidFill>
          <a:ln w="6350" cmpd="sng"/>
        </p:spPr>
        <p:style>
          <a:lnRef idx="2">
            <a:schemeClr val="accent1"/>
          </a:lnRef>
          <a:fillRef idx="1">
            <a:schemeClr val="lt1"/>
          </a:fillRef>
          <a:effectRef idx="0">
            <a:schemeClr val="accent1"/>
          </a:effectRef>
          <a:fontRef idx="minor">
            <a:schemeClr val="dk1"/>
          </a:fontRef>
        </p:style>
        <p:txBody>
          <a:bodyPr rtlCol="0" anchor="ctr"/>
          <a:lstStyle/>
          <a:p>
            <a:r>
              <a:rPr lang="en-US" sz="1400" u="sng">
                <a:latin typeface="Comic Sans MS"/>
                <a:cs typeface="Comic Sans MS"/>
              </a:rPr>
              <a:t>“We govern you”: The Tsar’s government...</a:t>
            </a:r>
            <a:endParaRPr lang="en-US" sz="1400" b="1" u="sng">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p:txBody>
      </p:sp>
      <p:sp>
        <p:nvSpPr>
          <p:cNvPr id="8" name="Rounded Rectangle 7"/>
          <p:cNvSpPr/>
          <p:nvPr/>
        </p:nvSpPr>
        <p:spPr>
          <a:xfrm>
            <a:off x="172774" y="2274073"/>
            <a:ext cx="4306413" cy="1996440"/>
          </a:xfrm>
          <a:prstGeom prst="roundRect">
            <a:avLst/>
          </a:prstGeom>
          <a:ln w="6350" cmpd="sng"/>
        </p:spPr>
        <p:style>
          <a:lnRef idx="2">
            <a:schemeClr val="accent1"/>
          </a:lnRef>
          <a:fillRef idx="1">
            <a:schemeClr val="lt1"/>
          </a:fillRef>
          <a:effectRef idx="0">
            <a:schemeClr val="accent1"/>
          </a:effectRef>
          <a:fontRef idx="minor">
            <a:schemeClr val="dk1"/>
          </a:fontRef>
        </p:style>
        <p:txBody>
          <a:bodyPr rtlCol="0" anchor="ctr"/>
          <a:lstStyle/>
          <a:p>
            <a:r>
              <a:rPr lang="en-US" sz="1600" u="sng">
                <a:latin typeface="Comic Sans MS"/>
                <a:cs typeface="Comic Sans MS"/>
              </a:rPr>
              <a:t>“We pray for you”: The Orthodox Church...</a:t>
            </a: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p:txBody>
      </p:sp>
      <p:sp>
        <p:nvSpPr>
          <p:cNvPr id="9" name="Rounded Rectangle 8"/>
          <p:cNvSpPr/>
          <p:nvPr/>
        </p:nvSpPr>
        <p:spPr>
          <a:xfrm>
            <a:off x="7315199" y="2438400"/>
            <a:ext cx="4660189" cy="2133600"/>
          </a:xfrm>
          <a:prstGeom prst="roundRect">
            <a:avLst/>
          </a:prstGeom>
          <a:solidFill>
            <a:schemeClr val="lt1">
              <a:alpha val="45000"/>
            </a:schemeClr>
          </a:solidFill>
          <a:ln w="6350" cmpd="sng"/>
        </p:spPr>
        <p:style>
          <a:lnRef idx="2">
            <a:schemeClr val="accent1"/>
          </a:lnRef>
          <a:fillRef idx="1">
            <a:schemeClr val="lt1"/>
          </a:fillRef>
          <a:effectRef idx="0">
            <a:schemeClr val="accent1"/>
          </a:effectRef>
          <a:fontRef idx="minor">
            <a:schemeClr val="dk1"/>
          </a:fontRef>
        </p:style>
        <p:txBody>
          <a:bodyPr rtlCol="0" anchor="ctr"/>
          <a:lstStyle/>
          <a:p>
            <a:r>
              <a:rPr lang="en-US" sz="1400" u="sng">
                <a:latin typeface="Comic Sans MS"/>
                <a:cs typeface="Comic Sans MS"/>
              </a:rPr>
              <a:t>“We shoot you”: Police...</a:t>
            </a: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p:txBody>
      </p:sp>
      <p:sp>
        <p:nvSpPr>
          <p:cNvPr id="10" name="Rounded Rectangle 9"/>
          <p:cNvSpPr/>
          <p:nvPr/>
        </p:nvSpPr>
        <p:spPr>
          <a:xfrm>
            <a:off x="172774" y="4594543"/>
            <a:ext cx="4550253" cy="2057400"/>
          </a:xfrm>
          <a:prstGeom prst="roundRect">
            <a:avLst/>
          </a:prstGeom>
          <a:ln w="6350" cmpd="sng"/>
        </p:spPr>
        <p:style>
          <a:lnRef idx="2">
            <a:schemeClr val="accent1"/>
          </a:lnRef>
          <a:fillRef idx="1">
            <a:schemeClr val="lt1"/>
          </a:fillRef>
          <a:effectRef idx="0">
            <a:schemeClr val="accent1"/>
          </a:effectRef>
          <a:fontRef idx="minor">
            <a:schemeClr val="dk1"/>
          </a:fontRef>
        </p:style>
        <p:txBody>
          <a:bodyPr rtlCol="0" anchor="ctr"/>
          <a:lstStyle/>
          <a:p>
            <a:r>
              <a:rPr lang="en-US" sz="1400" u="sng">
                <a:latin typeface="Comic Sans MS"/>
                <a:cs typeface="Comic Sans MS"/>
              </a:rPr>
              <a:t>“We eat for you”: The nobility and (just below) the intelligentsia...</a:t>
            </a: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p:txBody>
      </p:sp>
      <p:sp>
        <p:nvSpPr>
          <p:cNvPr id="11" name="Rounded Rectangle 10"/>
          <p:cNvSpPr/>
          <p:nvPr/>
        </p:nvSpPr>
        <p:spPr>
          <a:xfrm>
            <a:off x="6336588" y="5081229"/>
            <a:ext cx="5638800" cy="1447800"/>
          </a:xfrm>
          <a:prstGeom prst="roundRect">
            <a:avLst/>
          </a:prstGeom>
          <a:solidFill>
            <a:schemeClr val="lt1">
              <a:alpha val="39000"/>
            </a:schemeClr>
          </a:solidFill>
          <a:ln w="6350" cmpd="sng"/>
        </p:spPr>
        <p:style>
          <a:lnRef idx="2">
            <a:schemeClr val="accent1"/>
          </a:lnRef>
          <a:fillRef idx="1">
            <a:schemeClr val="lt1"/>
          </a:fillRef>
          <a:effectRef idx="0">
            <a:schemeClr val="accent1"/>
          </a:effectRef>
          <a:fontRef idx="minor">
            <a:schemeClr val="dk1"/>
          </a:fontRef>
        </p:style>
        <p:txBody>
          <a:bodyPr rtlCol="0" anchor="ctr"/>
          <a:lstStyle/>
          <a:p>
            <a:r>
              <a:rPr lang="en-US" sz="1400" u="sng">
                <a:latin typeface="Comic Sans MS"/>
                <a:cs typeface="Comic Sans MS"/>
              </a:rPr>
              <a:t>“We work for you”: The People...</a:t>
            </a: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a:p>
            <a:endParaRPr lang="en-US" sz="1000" b="1">
              <a:latin typeface="Comic Sans MS"/>
              <a:cs typeface="Comic Sans MS"/>
            </a:endParaRPr>
          </a:p>
        </p:txBody>
      </p:sp>
    </p:spTree>
    <p:extLst>
      <p:ext uri="{BB962C8B-B14F-4D97-AF65-F5344CB8AC3E}">
        <p14:creationId xmlns:p14="http://schemas.microsoft.com/office/powerpoint/2010/main" val="14252890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8E8B3-046F-AA44-8539-898CAFAA7183}"/>
              </a:ext>
            </a:extLst>
          </p:cNvPr>
          <p:cNvSpPr>
            <a:spLocks noGrp="1"/>
          </p:cNvSpPr>
          <p:nvPr>
            <p:ph type="title"/>
          </p:nvPr>
        </p:nvSpPr>
        <p:spPr>
          <a:xfrm>
            <a:off x="838200" y="365125"/>
            <a:ext cx="10515600" cy="800735"/>
          </a:xfrm>
        </p:spPr>
        <p:txBody>
          <a:bodyPr/>
          <a:lstStyle/>
          <a:p>
            <a:r>
              <a:rPr lang="en-GB">
                <a:latin typeface="Tw Cen MT" panose="020B0602020104020603" pitchFamily="34" charset="77"/>
              </a:rPr>
              <a:t>State of Russia 1894: Geography</a:t>
            </a:r>
          </a:p>
        </p:txBody>
      </p:sp>
      <p:pic>
        <p:nvPicPr>
          <p:cNvPr id="7" name="Picture 6">
            <a:extLst>
              <a:ext uri="{FF2B5EF4-FFF2-40B4-BE49-F238E27FC236}">
                <a16:creationId xmlns:a16="http://schemas.microsoft.com/office/drawing/2014/main" id="{35CA2736-6FA8-604E-B1C9-324D363C83B4}"/>
              </a:ext>
            </a:extLst>
          </p:cNvPr>
          <p:cNvPicPr>
            <a:picLocks noChangeAspect="1"/>
          </p:cNvPicPr>
          <p:nvPr/>
        </p:nvPicPr>
        <p:blipFill>
          <a:blip r:embed="rId2"/>
          <a:stretch>
            <a:fillRect/>
          </a:stretch>
        </p:blipFill>
        <p:spPr>
          <a:xfrm>
            <a:off x="297180" y="1165860"/>
            <a:ext cx="11056619" cy="5504370"/>
          </a:xfrm>
          <a:prstGeom prst="rect">
            <a:avLst/>
          </a:prstGeom>
        </p:spPr>
      </p:pic>
    </p:spTree>
    <p:extLst>
      <p:ext uri="{BB962C8B-B14F-4D97-AF65-F5344CB8AC3E}">
        <p14:creationId xmlns:p14="http://schemas.microsoft.com/office/powerpoint/2010/main" val="7693935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ECA6DCB-B7E1-40A9-9524-540C6DA40B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08E8B3-046F-AA44-8539-898CAFAA7183}"/>
              </a:ext>
            </a:extLst>
          </p:cNvPr>
          <p:cNvSpPr>
            <a:spLocks noGrp="1"/>
          </p:cNvSpPr>
          <p:nvPr>
            <p:ph type="title"/>
          </p:nvPr>
        </p:nvSpPr>
        <p:spPr>
          <a:xfrm>
            <a:off x="589560" y="856180"/>
            <a:ext cx="5279408" cy="1128068"/>
          </a:xfrm>
        </p:spPr>
        <p:txBody>
          <a:bodyPr vert="horz" lIns="91440" tIns="45720" rIns="91440" bIns="45720" rtlCol="0" anchor="ctr">
            <a:normAutofit/>
          </a:bodyPr>
          <a:lstStyle/>
          <a:p>
            <a:r>
              <a:rPr lang="en-US" sz="3700" kern="1200">
                <a:solidFill>
                  <a:schemeClr val="tx1"/>
                </a:solidFill>
                <a:latin typeface="+mj-lt"/>
                <a:ea typeface="+mj-ea"/>
                <a:cs typeface="+mj-cs"/>
              </a:rPr>
              <a:t>State of Russia 1894: The Tsar</a:t>
            </a:r>
          </a:p>
        </p:txBody>
      </p:sp>
      <p:grpSp>
        <p:nvGrpSpPr>
          <p:cNvPr id="12" name="Group 1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3" name="Rectangle 1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123821"/>
            <a:ext cx="4975066"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848FC8C5-ED59-9746-A344-8DF575F38A73}"/>
              </a:ext>
            </a:extLst>
          </p:cNvPr>
          <p:cNvSpPr>
            <a:spLocks noGrp="1"/>
          </p:cNvSpPr>
          <p:nvPr>
            <p:ph type="body" idx="1"/>
          </p:nvPr>
        </p:nvSpPr>
        <p:spPr>
          <a:xfrm>
            <a:off x="0" y="2330505"/>
            <a:ext cx="6849686" cy="4338285"/>
          </a:xfrm>
        </p:spPr>
        <p:txBody>
          <a:bodyPr vert="horz" lIns="91440" tIns="45720" rIns="91440" bIns="45720" rtlCol="0" anchor="ctr">
            <a:normAutofit fontScale="92500" lnSpcReduction="10000"/>
          </a:bodyPr>
          <a:lstStyle/>
          <a:p>
            <a:r>
              <a:rPr lang="en-US" sz="1800">
                <a:latin typeface="Tw Cen MT" panose="020B0602020104020603" pitchFamily="34" charset="0"/>
              </a:rPr>
              <a:t>Russia was an absolutist monarchy upon which the Tsar sat at the top.</a:t>
            </a:r>
          </a:p>
          <a:p>
            <a:r>
              <a:rPr lang="en-US" sz="1800">
                <a:latin typeface="Tw Cen MT" panose="020B0602020104020603" pitchFamily="34" charset="0"/>
              </a:rPr>
              <a:t>He governed his peoples with impunity and was answerable to no one but God.</a:t>
            </a:r>
          </a:p>
          <a:p>
            <a:r>
              <a:rPr lang="en-US" sz="1800">
                <a:latin typeface="Tw Cen MT" panose="020B0602020104020603" pitchFamily="34" charset="0"/>
              </a:rPr>
              <a:t>Since 1613 the Tsars had been members of the Romanov Dynasty</a:t>
            </a:r>
          </a:p>
          <a:p>
            <a:r>
              <a:rPr lang="en-US" sz="1800">
                <a:latin typeface="Tw Cen MT" panose="020B0602020104020603" pitchFamily="34" charset="0"/>
              </a:rPr>
              <a:t>The </a:t>
            </a:r>
            <a:r>
              <a:rPr lang="en-US" sz="1800" b="1">
                <a:latin typeface="Tw Cen MT" panose="020B0602020104020603" pitchFamily="34" charset="0"/>
              </a:rPr>
              <a:t>Fundamental Laws of the Empire </a:t>
            </a:r>
            <a:r>
              <a:rPr lang="en-US" sz="1800">
                <a:latin typeface="Tw Cen MT" panose="020B0602020104020603" pitchFamily="34" charset="0"/>
              </a:rPr>
              <a:t>defined Tsarist rule as ‘unlimited’ and that ‘God himself ordains that all must bow to his supreme power.’</a:t>
            </a:r>
          </a:p>
          <a:p>
            <a:r>
              <a:rPr lang="en-US" sz="1800">
                <a:latin typeface="Tw Cen MT" panose="020B0602020104020603" pitchFamily="34" charset="0"/>
              </a:rPr>
              <a:t>Nicholas II assumed the role as Tsar in 1894. In a time of great social, economic and cultural change across Russia and the wider European world it was ironic that he was the most limited, reactionary and uninspiring Tsar for some time, lacking in statesmanship and presence</a:t>
            </a:r>
          </a:p>
          <a:p>
            <a:r>
              <a:rPr lang="en-US" sz="1800">
                <a:latin typeface="Tw Cen MT" panose="020B0602020104020603" pitchFamily="34" charset="0"/>
              </a:rPr>
              <a:t>His predecessor – Alexander III – had been a repressive and tough Tsar who was deeply suspicious of any reform which limited his autocracy and Nicholas continued in his fathers footsteps</a:t>
            </a:r>
          </a:p>
          <a:p>
            <a:r>
              <a:rPr lang="en-US" sz="1800">
                <a:latin typeface="Tw Cen MT" panose="020B0602020104020603" pitchFamily="34" charset="0"/>
              </a:rPr>
              <a:t>Nicholas and Alexander III were heavily influenced by the arch-conservative reactionary Konstantin </a:t>
            </a:r>
            <a:r>
              <a:rPr lang="en-US" sz="1800" err="1">
                <a:latin typeface="Tw Cen MT" panose="020B0602020104020603" pitchFamily="34" charset="0"/>
              </a:rPr>
              <a:t>Pobedonotsev</a:t>
            </a:r>
            <a:r>
              <a:rPr lang="en-US" sz="1800">
                <a:latin typeface="Tw Cen MT" panose="020B0602020104020603" pitchFamily="34" charset="0"/>
              </a:rPr>
              <a:t>, who loathed the developing parliamentary democracies springing up across Europe.</a:t>
            </a:r>
          </a:p>
        </p:txBody>
      </p:sp>
      <p:sp>
        <p:nvSpPr>
          <p:cNvPr id="18" name="Rectangle 1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7447"/>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0E2427D-578F-444A-B385-857072A83881}"/>
              </a:ext>
            </a:extLst>
          </p:cNvPr>
          <p:cNvPicPr>
            <a:picLocks noChangeAspect="1"/>
          </p:cNvPicPr>
          <p:nvPr/>
        </p:nvPicPr>
        <p:blipFill rotWithShape="1">
          <a:blip r:embed="rId2"/>
          <a:srcRect t="19890" r="4" b="4"/>
          <a:stretch/>
        </p:blipFill>
        <p:spPr>
          <a:xfrm>
            <a:off x="7083423" y="581892"/>
            <a:ext cx="4397433" cy="2518756"/>
          </a:xfrm>
          <a:prstGeom prst="rect">
            <a:avLst/>
          </a:prstGeom>
        </p:spPr>
      </p:pic>
      <p:sp>
        <p:nvSpPr>
          <p:cNvPr id="22" name="Rectangle 21">
            <a:extLst>
              <a:ext uri="{FF2B5EF4-FFF2-40B4-BE49-F238E27FC236}">
                <a16:creationId xmlns:a16="http://schemas.microsoft.com/office/drawing/2014/main" id="{8CB5D2D7-DF65-4E86-BFBA-FFB9B5AC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05479"/>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1150177-6D38-C246-8D12-0AE5C6D0C318}"/>
              </a:ext>
            </a:extLst>
          </p:cNvPr>
          <p:cNvPicPr>
            <a:picLocks noChangeAspect="1"/>
          </p:cNvPicPr>
          <p:nvPr/>
        </p:nvPicPr>
        <p:blipFill rotWithShape="1">
          <a:blip r:embed="rId3"/>
          <a:srcRect t="16955" r="-1" b="44079"/>
          <a:stretch/>
        </p:blipFill>
        <p:spPr>
          <a:xfrm rot="21600000">
            <a:off x="7083423" y="3707894"/>
            <a:ext cx="4395569" cy="2518756"/>
          </a:xfrm>
          <a:prstGeom prst="rect">
            <a:avLst/>
          </a:prstGeom>
        </p:spPr>
      </p:pic>
    </p:spTree>
    <p:extLst>
      <p:ext uri="{BB962C8B-B14F-4D97-AF65-F5344CB8AC3E}">
        <p14:creationId xmlns:p14="http://schemas.microsoft.com/office/powerpoint/2010/main" val="27673708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C956456-9B2C-E340-A2A7-9FC85E43F0E0}"/>
              </a:ext>
            </a:extLst>
          </p:cNvPr>
          <p:cNvPicPr>
            <a:picLocks noChangeAspect="1"/>
          </p:cNvPicPr>
          <p:nvPr/>
        </p:nvPicPr>
        <p:blipFill rotWithShape="1">
          <a:blip r:embed="rId2"/>
          <a:srcRect t="1521" r="-2" b="16630"/>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4" name="Picture 3">
            <a:extLst>
              <a:ext uri="{FF2B5EF4-FFF2-40B4-BE49-F238E27FC236}">
                <a16:creationId xmlns:a16="http://schemas.microsoft.com/office/drawing/2014/main" id="{09588C2C-9BD4-B140-8A19-15CAE1BA9DEC}"/>
              </a:ext>
            </a:extLst>
          </p:cNvPr>
          <p:cNvPicPr>
            <a:picLocks noChangeAspect="1"/>
          </p:cNvPicPr>
          <p:nvPr/>
        </p:nvPicPr>
        <p:blipFill rotWithShape="1">
          <a:blip r:embed="rId3"/>
          <a:srcRect t="26923" r="-2" b="-2"/>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12" name="Freeform: Shape 11">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1B08E8B3-046F-AA44-8539-898CAFAA7183}"/>
              </a:ext>
            </a:extLst>
          </p:cNvPr>
          <p:cNvSpPr>
            <a:spLocks noGrp="1"/>
          </p:cNvSpPr>
          <p:nvPr>
            <p:ph type="title"/>
          </p:nvPr>
        </p:nvSpPr>
        <p:spPr>
          <a:xfrm>
            <a:off x="128016" y="12722"/>
            <a:ext cx="4832802" cy="1243584"/>
          </a:xfrm>
        </p:spPr>
        <p:txBody>
          <a:bodyPr vert="horz" lIns="91440" tIns="45720" rIns="91440" bIns="45720" rtlCol="0" anchor="ctr">
            <a:normAutofit/>
          </a:bodyPr>
          <a:lstStyle/>
          <a:p>
            <a:r>
              <a:rPr lang="en-US" sz="3400" kern="1200">
                <a:solidFill>
                  <a:schemeClr val="tx1"/>
                </a:solidFill>
                <a:latin typeface="+mj-lt"/>
                <a:ea typeface="+mj-ea"/>
                <a:cs typeface="+mj-cs"/>
              </a:rPr>
              <a:t>State of Russia 1894: The Orthodox Church</a:t>
            </a:r>
          </a:p>
        </p:txBody>
      </p:sp>
      <p:sp>
        <p:nvSpPr>
          <p:cNvPr id="16" name="Rectangle 15">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8" name="Rectangle 17">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Text Placeholder 2">
            <a:extLst>
              <a:ext uri="{FF2B5EF4-FFF2-40B4-BE49-F238E27FC236}">
                <a16:creationId xmlns:a16="http://schemas.microsoft.com/office/drawing/2014/main" id="{848FC8C5-ED59-9746-A344-8DF575F38A73}"/>
              </a:ext>
            </a:extLst>
          </p:cNvPr>
          <p:cNvSpPr>
            <a:spLocks noGrp="1"/>
          </p:cNvSpPr>
          <p:nvPr>
            <p:ph type="body" idx="1"/>
          </p:nvPr>
        </p:nvSpPr>
        <p:spPr>
          <a:xfrm>
            <a:off x="2" y="2194561"/>
            <a:ext cx="5280858" cy="4676152"/>
          </a:xfrm>
        </p:spPr>
        <p:txBody>
          <a:bodyPr vert="horz" lIns="91440" tIns="45720" rIns="91440" bIns="45720" rtlCol="0">
            <a:normAutofit fontScale="92500" lnSpcReduction="10000"/>
          </a:bodyPr>
          <a:lstStyle/>
          <a:p>
            <a:r>
              <a:rPr lang="en-US" sz="1800">
                <a:latin typeface="Tw Cen MT" panose="020B0602020104020603" pitchFamily="34" charset="0"/>
              </a:rPr>
              <a:t>One of – if not the most significant - the great pillars of the Tsarist system, the Orthodox Church was  a huge proponent of autocratic Tsardom and also was massively resistant to any progressive change</a:t>
            </a:r>
          </a:p>
          <a:p>
            <a:r>
              <a:rPr lang="en-US" sz="1800">
                <a:latin typeface="Tw Cen MT" panose="020B0602020104020603" pitchFamily="34" charset="0"/>
              </a:rPr>
              <a:t>Had developed independently of mainstream Western European Christianity, and was seen as an intrinsic part of Russian culture and identity.</a:t>
            </a:r>
          </a:p>
          <a:p>
            <a:r>
              <a:rPr lang="en-US" sz="1800">
                <a:latin typeface="Tw Cen MT" panose="020B0602020104020603" pitchFamily="34" charset="0"/>
              </a:rPr>
              <a:t>Despite the unique beauty and allure of its choral singing and architecture, by 1894 many of Russia’s growing urban working class had grown increasingly detached from the Church, and it was losing relevance in the cities.</a:t>
            </a:r>
          </a:p>
          <a:p>
            <a:r>
              <a:rPr lang="en-US" sz="1800">
                <a:latin typeface="Tw Cen MT" panose="020B0602020104020603" pitchFamily="34" charset="0"/>
              </a:rPr>
              <a:t>In the countryside the church along with the Tsar was the central backbone to people’s lives</a:t>
            </a:r>
          </a:p>
          <a:p>
            <a:endParaRPr lang="en-US" sz="1800">
              <a:latin typeface="Tw Cen MT" panose="020B0602020104020603" pitchFamily="34" charset="0"/>
            </a:endParaRPr>
          </a:p>
          <a:p>
            <a:r>
              <a:rPr lang="en-US" sz="1800" b="1">
                <a:latin typeface="Tw Cen MT" panose="020B0602020104020603" pitchFamily="34" charset="0"/>
              </a:rPr>
              <a:t>‘God commands us to love and obey from the innermost recesses of our heart every authority, and particularly the Tsar.’</a:t>
            </a:r>
          </a:p>
          <a:p>
            <a:endParaRPr lang="en-US" sz="1300"/>
          </a:p>
        </p:txBody>
      </p:sp>
    </p:spTree>
    <p:extLst>
      <p:ext uri="{BB962C8B-B14F-4D97-AF65-F5344CB8AC3E}">
        <p14:creationId xmlns:p14="http://schemas.microsoft.com/office/powerpoint/2010/main" val="36248689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08E8B3-046F-AA44-8539-898CAFAA7183}"/>
              </a:ext>
            </a:extLst>
          </p:cNvPr>
          <p:cNvSpPr>
            <a:spLocks noGrp="1"/>
          </p:cNvSpPr>
          <p:nvPr>
            <p:ph type="title"/>
          </p:nvPr>
        </p:nvSpPr>
        <p:spPr>
          <a:xfrm>
            <a:off x="0" y="11893"/>
            <a:ext cx="5120561" cy="1325563"/>
          </a:xfrm>
        </p:spPr>
        <p:txBody>
          <a:bodyPr vert="horz" lIns="91440" tIns="45720" rIns="91440" bIns="45720" rtlCol="0" anchor="ctr">
            <a:normAutofit/>
          </a:bodyPr>
          <a:lstStyle/>
          <a:p>
            <a:r>
              <a:rPr lang="en-US" sz="3400" kern="1200">
                <a:solidFill>
                  <a:schemeClr val="tx1"/>
                </a:solidFill>
                <a:latin typeface="Tw Cen MT" panose="020B0602020104020603" pitchFamily="34" charset="0"/>
              </a:rPr>
              <a:t>State of Russia 1894: Politics and Organs of State</a:t>
            </a:r>
          </a:p>
        </p:txBody>
      </p:sp>
      <p:sp>
        <p:nvSpPr>
          <p:cNvPr id="3" name="Text Placeholder 2">
            <a:extLst>
              <a:ext uri="{FF2B5EF4-FFF2-40B4-BE49-F238E27FC236}">
                <a16:creationId xmlns:a16="http://schemas.microsoft.com/office/drawing/2014/main" id="{848FC8C5-ED59-9746-A344-8DF575F38A73}"/>
              </a:ext>
            </a:extLst>
          </p:cNvPr>
          <p:cNvSpPr>
            <a:spLocks noGrp="1"/>
          </p:cNvSpPr>
          <p:nvPr>
            <p:ph type="body" idx="1"/>
          </p:nvPr>
        </p:nvSpPr>
        <p:spPr>
          <a:xfrm>
            <a:off x="0" y="1825625"/>
            <a:ext cx="6485205" cy="5032374"/>
          </a:xfrm>
        </p:spPr>
        <p:txBody>
          <a:bodyPr vert="horz" lIns="91440" tIns="45720" rIns="91440" bIns="45720" rtlCol="0">
            <a:normAutofit/>
          </a:bodyPr>
          <a:lstStyle/>
          <a:p>
            <a:r>
              <a:rPr lang="en-US" sz="1600">
                <a:latin typeface="Tw Cen MT" panose="020B0602020104020603" pitchFamily="34" charset="0"/>
              </a:rPr>
              <a:t>Of all the Great Powers, Russia was the true outlier by the dawn of the 20</a:t>
            </a:r>
            <a:r>
              <a:rPr lang="en-US" sz="1600" baseline="30000">
                <a:latin typeface="Tw Cen MT" panose="020B0602020104020603" pitchFamily="34" charset="0"/>
              </a:rPr>
              <a:t>th</a:t>
            </a:r>
            <a:r>
              <a:rPr lang="en-US" sz="1600">
                <a:latin typeface="Tw Cen MT" panose="020B0602020104020603" pitchFamily="34" charset="0"/>
              </a:rPr>
              <a:t> century in political reform. Whilst everywhere else was enacting liberal-oriented reforms and opening up parliamentary or constitutional rule, the Russia of 1894 maintained almost feudal values of autocracy.</a:t>
            </a:r>
          </a:p>
          <a:p>
            <a:r>
              <a:rPr lang="en-US" sz="1600">
                <a:latin typeface="Tw Cen MT" panose="020B0602020104020603" pitchFamily="34" charset="0"/>
              </a:rPr>
              <a:t>The three official organs of government were as follows:</a:t>
            </a:r>
          </a:p>
          <a:p>
            <a:pPr lvl="1"/>
            <a:r>
              <a:rPr lang="en-US" sz="1600">
                <a:latin typeface="Tw Cen MT" panose="020B0602020104020603" pitchFamily="34" charset="0"/>
              </a:rPr>
              <a:t>The Imperial Council – aristocratic associates of the Tsar who acted as his closest advisors</a:t>
            </a:r>
          </a:p>
          <a:p>
            <a:pPr lvl="1"/>
            <a:r>
              <a:rPr lang="en-US" sz="1600">
                <a:latin typeface="Tw Cen MT" panose="020B0602020104020603" pitchFamily="34" charset="0"/>
              </a:rPr>
              <a:t>The Cabinet of Ministers – they oversaw the operations of the various government departments</a:t>
            </a:r>
          </a:p>
          <a:p>
            <a:pPr lvl="1"/>
            <a:r>
              <a:rPr lang="en-US" sz="1600">
                <a:latin typeface="Tw Cen MT" panose="020B0602020104020603" pitchFamily="34" charset="0"/>
              </a:rPr>
              <a:t>The Senate – they oversaw the legal operations and passing of laws.</a:t>
            </a:r>
          </a:p>
          <a:p>
            <a:pPr lvl="1"/>
            <a:endParaRPr lang="en-US" sz="1600">
              <a:latin typeface="Tw Cen MT" panose="020B0602020104020603" pitchFamily="34" charset="0"/>
            </a:endParaRPr>
          </a:p>
          <a:p>
            <a:r>
              <a:rPr lang="en-US" sz="1600">
                <a:latin typeface="Tw Cen MT" panose="020B0602020104020603" pitchFamily="34" charset="0"/>
              </a:rPr>
              <a:t>Ultimately all of the above were merely window-dressing; they were all merely advisory and had no recourse to argue against the rule and authority of the Tsar, who had handpicked those involved anyway!</a:t>
            </a:r>
          </a:p>
          <a:p>
            <a:r>
              <a:rPr lang="en-US" sz="1600">
                <a:latin typeface="Tw Cen MT" panose="020B0602020104020603" pitchFamily="34" charset="0"/>
              </a:rPr>
              <a:t>The government was propped up by a huge, self-serving and corrupt bureaucracy which was more an enemy of its people than acting out its intended role of serving them.</a:t>
            </a:r>
          </a:p>
          <a:p>
            <a:r>
              <a:rPr lang="en-US" sz="1600">
                <a:latin typeface="Tw Cen MT" panose="020B0602020104020603" pitchFamily="34" charset="0"/>
              </a:rPr>
              <a:t>Ultimately, change could only be enacted from the top. Something which was not likely to happen!</a:t>
            </a:r>
          </a:p>
          <a:p>
            <a:pPr lvl="1"/>
            <a:endParaRPr lang="en-US" sz="1600"/>
          </a:p>
          <a:p>
            <a:endParaRPr lang="en-US" sz="1600"/>
          </a:p>
        </p:txBody>
      </p:sp>
      <p:sp>
        <p:nvSpPr>
          <p:cNvPr id="16" name="Oval 15">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45EA188C-A21C-C340-9A45-77FB005358BF}"/>
              </a:ext>
            </a:extLst>
          </p:cNvPr>
          <p:cNvPicPr>
            <a:picLocks noChangeAspect="1"/>
          </p:cNvPicPr>
          <p:nvPr/>
        </p:nvPicPr>
        <p:blipFill rotWithShape="1">
          <a:blip r:embed="rId2"/>
          <a:srcRect l="15231" r="2438" b="-2"/>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
        <p:nvSpPr>
          <p:cNvPr id="18" name="Arc 17">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4" name="Picture 3">
            <a:extLst>
              <a:ext uri="{FF2B5EF4-FFF2-40B4-BE49-F238E27FC236}">
                <a16:creationId xmlns:a16="http://schemas.microsoft.com/office/drawing/2014/main" id="{640F9A9A-C857-6945-B1C0-9CE5D19FEFC7}"/>
              </a:ext>
            </a:extLst>
          </p:cNvPr>
          <p:cNvPicPr>
            <a:picLocks noChangeAspect="1"/>
          </p:cNvPicPr>
          <p:nvPr/>
        </p:nvPicPr>
        <p:blipFill rotWithShape="1">
          <a:blip r:embed="rId3"/>
          <a:srcRect l="6553" r="11549" b="4"/>
          <a:stretch/>
        </p:blipFill>
        <p:spPr>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Tree>
    <p:extLst>
      <p:ext uri="{BB962C8B-B14F-4D97-AF65-F5344CB8AC3E}">
        <p14:creationId xmlns:p14="http://schemas.microsoft.com/office/powerpoint/2010/main" val="9082138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AAB8EDC3-1C0D-4505-A2C7-839A5161FB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2069E294-3813-4588-9E9C-AEA08F9C4D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880C5D0-74BE-FC41-9706-51F427965A70}"/>
              </a:ext>
            </a:extLst>
          </p:cNvPr>
          <p:cNvPicPr>
            <a:picLocks noChangeAspect="1"/>
          </p:cNvPicPr>
          <p:nvPr/>
        </p:nvPicPr>
        <p:blipFill rotWithShape="1">
          <a:blip r:embed="rId2">
            <a:alphaModFix amt="40000"/>
          </a:blip>
          <a:srcRect t="15413"/>
          <a:stretch/>
        </p:blipFill>
        <p:spPr>
          <a:xfrm>
            <a:off x="20" y="10"/>
            <a:ext cx="12191981" cy="6857990"/>
          </a:xfrm>
          <a:prstGeom prst="rect">
            <a:avLst/>
          </a:prstGeom>
        </p:spPr>
      </p:pic>
      <p:sp>
        <p:nvSpPr>
          <p:cNvPr id="2" name="Title 1">
            <a:extLst>
              <a:ext uri="{FF2B5EF4-FFF2-40B4-BE49-F238E27FC236}">
                <a16:creationId xmlns:a16="http://schemas.microsoft.com/office/drawing/2014/main" id="{1B08E8B3-046F-AA44-8539-898CAFAA7183}"/>
              </a:ext>
            </a:extLst>
          </p:cNvPr>
          <p:cNvSpPr>
            <a:spLocks noGrp="1"/>
          </p:cNvSpPr>
          <p:nvPr>
            <p:ph type="title"/>
          </p:nvPr>
        </p:nvSpPr>
        <p:spPr>
          <a:xfrm>
            <a:off x="836676" y="55673"/>
            <a:ext cx="10515600" cy="788390"/>
          </a:xfrm>
        </p:spPr>
        <p:txBody>
          <a:bodyPr vert="horz" lIns="91440" tIns="45720" rIns="91440" bIns="45720" rtlCol="0" anchor="ctr">
            <a:normAutofit/>
          </a:bodyPr>
          <a:lstStyle/>
          <a:p>
            <a:r>
              <a:rPr lang="en-US" sz="3200" kern="1200">
                <a:solidFill>
                  <a:srgbClr val="FFFFFF"/>
                </a:solidFill>
                <a:latin typeface="Tw Cen MT" panose="020B0602020104020603" pitchFamily="34" charset="0"/>
              </a:rPr>
              <a:t>State of Russia 1894: Social Structure - Nobility</a:t>
            </a:r>
          </a:p>
        </p:txBody>
      </p:sp>
      <p:sp>
        <p:nvSpPr>
          <p:cNvPr id="3" name="Text Placeholder 2">
            <a:extLst>
              <a:ext uri="{FF2B5EF4-FFF2-40B4-BE49-F238E27FC236}">
                <a16:creationId xmlns:a16="http://schemas.microsoft.com/office/drawing/2014/main" id="{848FC8C5-ED59-9746-A344-8DF575F38A73}"/>
              </a:ext>
            </a:extLst>
          </p:cNvPr>
          <p:cNvSpPr>
            <a:spLocks noGrp="1"/>
          </p:cNvSpPr>
          <p:nvPr>
            <p:ph type="body" idx="1"/>
          </p:nvPr>
        </p:nvSpPr>
        <p:spPr>
          <a:xfrm>
            <a:off x="169238" y="745588"/>
            <a:ext cx="6512916" cy="6112411"/>
          </a:xfrm>
          <a:solidFill>
            <a:schemeClr val="bg2">
              <a:lumMod val="10000"/>
              <a:alpha val="57000"/>
            </a:schemeClr>
          </a:solidFill>
        </p:spPr>
        <p:txBody>
          <a:bodyPr vert="horz" lIns="91440" tIns="45720" rIns="91440" bIns="45720" rtlCol="0">
            <a:normAutofit lnSpcReduction="10000"/>
          </a:bodyPr>
          <a:lstStyle/>
          <a:p>
            <a:r>
              <a:rPr lang="en-US" sz="1800">
                <a:solidFill>
                  <a:srgbClr val="FFFFFF"/>
                </a:solidFill>
                <a:latin typeface="Tw Cen MT" panose="020B0602020104020603" pitchFamily="34" charset="0"/>
              </a:rPr>
              <a:t>The social structure of Russia in the 1890s finds parallels to that of France of the 1780s. A large and politically and economically disconnected peasantry, a small but increasingly politically aware urban mercantile and working class and a self-serving, bloated ruling class who lorded it over the rest.</a:t>
            </a:r>
          </a:p>
          <a:p>
            <a:r>
              <a:rPr lang="en-US" sz="1800">
                <a:solidFill>
                  <a:srgbClr val="FFFFFF"/>
                </a:solidFill>
                <a:latin typeface="Tw Cen MT" panose="020B0602020104020603" pitchFamily="34" charset="0"/>
              </a:rPr>
              <a:t>Further similarities between the two eras can be found in the roles/influence the church and clergy had over society. The church was a bulwark of reactionary power which supported the status quo</a:t>
            </a:r>
          </a:p>
          <a:p>
            <a:r>
              <a:rPr lang="en-US" sz="1800">
                <a:solidFill>
                  <a:srgbClr val="FFFFFF"/>
                </a:solidFill>
                <a:latin typeface="Tw Cen MT" panose="020B0602020104020603" pitchFamily="34" charset="0"/>
              </a:rPr>
              <a:t>Also supporting the status quo were the nobility and landed gentry. In comparison to the middle classes of 19th century Russia this constituted a large section of society (12.5%), </a:t>
            </a:r>
          </a:p>
          <a:p>
            <a:endParaRPr lang="en-US" sz="1800">
              <a:solidFill>
                <a:srgbClr val="FFFFFF"/>
              </a:solidFill>
              <a:latin typeface="Tw Cen MT" panose="020B0602020104020603" pitchFamily="34" charset="0"/>
            </a:endParaRPr>
          </a:p>
          <a:p>
            <a:r>
              <a:rPr lang="en-US" sz="1800">
                <a:solidFill>
                  <a:srgbClr val="FFFFFF"/>
                </a:solidFill>
                <a:latin typeface="Tw Cen MT" panose="020B0602020104020603" pitchFamily="34" charset="0"/>
              </a:rPr>
              <a:t>Not all the ruling elites were happy to remain stuck in a cycle of repression and backwardness. There was a split between the following:</a:t>
            </a:r>
          </a:p>
          <a:p>
            <a:pPr lvl="1"/>
            <a:r>
              <a:rPr lang="en-US" sz="1800">
                <a:solidFill>
                  <a:srgbClr val="FFFFFF"/>
                </a:solidFill>
                <a:latin typeface="Tw Cen MT" panose="020B0602020104020603" pitchFamily="34" charset="0"/>
              </a:rPr>
              <a:t>Westerners – who saw the need for reform and modernity if Russia wished to remain one of the Great Powers dining at the top table of international relations</a:t>
            </a:r>
          </a:p>
          <a:p>
            <a:pPr lvl="1"/>
            <a:r>
              <a:rPr lang="en-US" sz="1800">
                <a:solidFill>
                  <a:srgbClr val="FFFFFF"/>
                </a:solidFill>
                <a:latin typeface="Tw Cen MT" panose="020B0602020104020603" pitchFamily="34" charset="0"/>
              </a:rPr>
              <a:t>Slavophiles – Who wished to promote the native culture and values of what makes Russia unique from the rest, and go on a separate path from mainstream European politics and culture</a:t>
            </a:r>
          </a:p>
        </p:txBody>
      </p:sp>
      <p:pic>
        <p:nvPicPr>
          <p:cNvPr id="5" name="Picture 4">
            <a:extLst>
              <a:ext uri="{FF2B5EF4-FFF2-40B4-BE49-F238E27FC236}">
                <a16:creationId xmlns:a16="http://schemas.microsoft.com/office/drawing/2014/main" id="{8BC0FC3B-A2E5-D643-8589-2C8C4883674A}"/>
              </a:ext>
            </a:extLst>
          </p:cNvPr>
          <p:cNvPicPr>
            <a:picLocks noChangeAspect="1"/>
          </p:cNvPicPr>
          <p:nvPr/>
        </p:nvPicPr>
        <p:blipFill rotWithShape="1">
          <a:blip r:embed="rId3"/>
          <a:srcRect l="18866" r="12740"/>
          <a:stretch/>
        </p:blipFill>
        <p:spPr>
          <a:xfrm>
            <a:off x="6101338" y="2015168"/>
            <a:ext cx="5283866" cy="4210442"/>
          </a:xfrm>
          <a:custGeom>
            <a:avLst/>
            <a:gdLst/>
            <a:ahLst/>
            <a:cxnLst/>
            <a:rect l="l" t="t" r="r" b="b"/>
            <a:pathLst>
              <a:path w="5283866" h="4210442">
                <a:moveTo>
                  <a:pt x="839883" y="18"/>
                </a:moveTo>
                <a:cubicBezTo>
                  <a:pt x="851945" y="328"/>
                  <a:pt x="864423" y="4671"/>
                  <a:pt x="875727" y="6050"/>
                </a:cubicBezTo>
                <a:cubicBezTo>
                  <a:pt x="1125267" y="36932"/>
                  <a:pt x="1374804" y="70296"/>
                  <a:pt x="1624617" y="99799"/>
                </a:cubicBezTo>
                <a:cubicBezTo>
                  <a:pt x="1858164" y="127373"/>
                  <a:pt x="2093363" y="133714"/>
                  <a:pt x="2328012" y="148051"/>
                </a:cubicBezTo>
                <a:cubicBezTo>
                  <a:pt x="2612016" y="165424"/>
                  <a:pt x="2895470" y="189965"/>
                  <a:pt x="3177820" y="228566"/>
                </a:cubicBezTo>
                <a:cubicBezTo>
                  <a:pt x="3373866" y="255590"/>
                  <a:pt x="3571843" y="274338"/>
                  <a:pt x="3770646" y="252831"/>
                </a:cubicBezTo>
                <a:cubicBezTo>
                  <a:pt x="3780572" y="251727"/>
                  <a:pt x="3791878" y="248144"/>
                  <a:pt x="3800149" y="251727"/>
                </a:cubicBezTo>
                <a:cubicBezTo>
                  <a:pt x="3896658" y="291986"/>
                  <a:pt x="4001986" y="263033"/>
                  <a:pt x="4102076" y="288400"/>
                </a:cubicBezTo>
                <a:cubicBezTo>
                  <a:pt x="4076434" y="386286"/>
                  <a:pt x="3966416" y="378289"/>
                  <a:pt x="3904377" y="446120"/>
                </a:cubicBezTo>
                <a:cubicBezTo>
                  <a:pt x="4005570" y="473141"/>
                  <a:pt x="4096562" y="500439"/>
                  <a:pt x="4188933" y="520843"/>
                </a:cubicBezTo>
                <a:cubicBezTo>
                  <a:pt x="4286818" y="542350"/>
                  <a:pt x="4369813" y="600531"/>
                  <a:pt x="4465492" y="626449"/>
                </a:cubicBezTo>
                <a:cubicBezTo>
                  <a:pt x="4485897" y="631964"/>
                  <a:pt x="4510437" y="651264"/>
                  <a:pt x="4517606" y="670015"/>
                </a:cubicBezTo>
                <a:cubicBezTo>
                  <a:pt x="4540768" y="730677"/>
                  <a:pt x="5003171" y="900804"/>
                  <a:pt x="4948576" y="954847"/>
                </a:cubicBezTo>
                <a:cubicBezTo>
                  <a:pt x="4925966" y="977182"/>
                  <a:pt x="4896738" y="993174"/>
                  <a:pt x="4866132" y="1015233"/>
                </a:cubicBezTo>
                <a:cubicBezTo>
                  <a:pt x="4912180" y="1056869"/>
                  <a:pt x="4964017" y="1075067"/>
                  <a:pt x="5019164" y="1087474"/>
                </a:cubicBezTo>
                <a:cubicBezTo>
                  <a:pt x="5035708" y="1091335"/>
                  <a:pt x="5051977" y="1099055"/>
                  <a:pt x="5053630" y="1117806"/>
                </a:cubicBezTo>
                <a:cubicBezTo>
                  <a:pt x="5055284" y="1137382"/>
                  <a:pt x="5038464" y="1145101"/>
                  <a:pt x="5024404" y="1154202"/>
                </a:cubicBezTo>
                <a:cubicBezTo>
                  <a:pt x="5004826" y="1166885"/>
                  <a:pt x="4985800" y="1177916"/>
                  <a:pt x="4960984" y="1179569"/>
                </a:cubicBezTo>
                <a:cubicBezTo>
                  <a:pt x="4920176" y="1182051"/>
                  <a:pt x="4900600" y="1217344"/>
                  <a:pt x="4876887" y="1243814"/>
                </a:cubicBezTo>
                <a:cubicBezTo>
                  <a:pt x="4863652" y="1258705"/>
                  <a:pt x="4857034" y="1288759"/>
                  <a:pt x="4880195" y="1293998"/>
                </a:cubicBezTo>
                <a:cubicBezTo>
                  <a:pt x="4935892" y="1306682"/>
                  <a:pt x="4931480" y="1343355"/>
                  <a:pt x="4930104" y="1384991"/>
                </a:cubicBezTo>
                <a:cubicBezTo>
                  <a:pt x="4928173" y="1436553"/>
                  <a:pt x="4895360" y="1460265"/>
                  <a:pt x="4855103" y="1480119"/>
                </a:cubicBezTo>
                <a:cubicBezTo>
                  <a:pt x="4841316" y="1487011"/>
                  <a:pt x="4821740" y="1486735"/>
                  <a:pt x="4816500" y="1508242"/>
                </a:cubicBezTo>
                <a:cubicBezTo>
                  <a:pt x="4839110" y="1528648"/>
                  <a:pt x="4866684" y="1512103"/>
                  <a:pt x="4890949" y="1517893"/>
                </a:cubicBezTo>
                <a:cubicBezTo>
                  <a:pt x="4911077" y="1522581"/>
                  <a:pt x="4944441" y="1520100"/>
                  <a:pt x="4916868" y="1557599"/>
                </a:cubicBezTo>
                <a:cubicBezTo>
                  <a:pt x="4908870" y="1568352"/>
                  <a:pt x="4918245" y="1576625"/>
                  <a:pt x="4928448" y="1577453"/>
                </a:cubicBezTo>
                <a:cubicBezTo>
                  <a:pt x="5010066" y="1586000"/>
                  <a:pt x="4972566" y="1661827"/>
                  <a:pt x="4998760" y="1701809"/>
                </a:cubicBezTo>
                <a:cubicBezTo>
                  <a:pt x="5005928" y="1712836"/>
                  <a:pt x="4998208" y="1731862"/>
                  <a:pt x="4986903" y="1736550"/>
                </a:cubicBezTo>
                <a:cubicBezTo>
                  <a:pt x="4914660" y="1767432"/>
                  <a:pt x="4904735" y="1841053"/>
                  <a:pt x="4869716" y="1904472"/>
                </a:cubicBezTo>
                <a:cubicBezTo>
                  <a:pt x="4907768" y="1929562"/>
                  <a:pt x="4953264" y="1935077"/>
                  <a:pt x="4994348" y="1951346"/>
                </a:cubicBezTo>
                <a:cubicBezTo>
                  <a:pt x="5037087" y="1968441"/>
                  <a:pt x="5037087" y="1981125"/>
                  <a:pt x="5001792" y="2030756"/>
                </a:cubicBezTo>
                <a:cubicBezTo>
                  <a:pt x="5093611" y="2041511"/>
                  <a:pt x="5093611" y="2041511"/>
                  <a:pt x="5065212" y="2119543"/>
                </a:cubicBezTo>
                <a:cubicBezTo>
                  <a:pt x="5142142" y="2126712"/>
                  <a:pt x="5192876" y="2163660"/>
                  <a:pt x="5204732" y="2244450"/>
                </a:cubicBezTo>
                <a:cubicBezTo>
                  <a:pt x="5210523" y="2283604"/>
                  <a:pt x="5245265" y="2302077"/>
                  <a:pt x="5283866" y="2328272"/>
                </a:cubicBezTo>
                <a:cubicBezTo>
                  <a:pt x="5235890" y="2353641"/>
                  <a:pt x="5203354" y="2406580"/>
                  <a:pt x="5147380" y="2350606"/>
                </a:cubicBezTo>
                <a:cubicBezTo>
                  <a:pt x="5126976" y="2330203"/>
                  <a:pt x="5128904" y="2356121"/>
                  <a:pt x="5126148" y="2363566"/>
                </a:cubicBezTo>
                <a:cubicBezTo>
                  <a:pt x="5119532" y="2381764"/>
                  <a:pt x="5133316" y="2393897"/>
                  <a:pt x="5142417" y="2407682"/>
                </a:cubicBezTo>
                <a:cubicBezTo>
                  <a:pt x="5151240" y="2421470"/>
                  <a:pt x="5161718" y="2436083"/>
                  <a:pt x="5164200" y="2451526"/>
                </a:cubicBezTo>
                <a:cubicBezTo>
                  <a:pt x="5165852" y="2462279"/>
                  <a:pt x="5157858" y="2477994"/>
                  <a:pt x="5149034" y="2485992"/>
                </a:cubicBezTo>
                <a:cubicBezTo>
                  <a:pt x="5102710" y="2528178"/>
                  <a:pt x="5130284" y="2623031"/>
                  <a:pt x="5042601" y="2635164"/>
                </a:cubicBezTo>
                <a:cubicBezTo>
                  <a:pt x="5003171" y="2640677"/>
                  <a:pt x="4984146" y="2675420"/>
                  <a:pt x="4955194" y="2694445"/>
                </a:cubicBezTo>
                <a:cubicBezTo>
                  <a:pt x="4854552" y="2760897"/>
                  <a:pt x="4787272" y="2846375"/>
                  <a:pt x="4756116" y="2963836"/>
                </a:cubicBezTo>
                <a:cubicBezTo>
                  <a:pt x="4747568" y="2996372"/>
                  <a:pt x="4714754" y="3022569"/>
                  <a:pt x="4693523" y="3051244"/>
                </a:cubicBezTo>
                <a:cubicBezTo>
                  <a:pt x="4703726" y="3072199"/>
                  <a:pt x="4759424" y="3026979"/>
                  <a:pt x="4739848" y="3082125"/>
                </a:cubicBezTo>
                <a:cubicBezTo>
                  <a:pt x="4724958" y="3123486"/>
                  <a:pt x="4686906" y="3149129"/>
                  <a:pt x="4651060" y="3173670"/>
                </a:cubicBezTo>
                <a:cubicBezTo>
                  <a:pt x="4610252" y="3201518"/>
                  <a:pt x="4565032" y="3223852"/>
                  <a:pt x="4546556" y="3275413"/>
                </a:cubicBezTo>
                <a:cubicBezTo>
                  <a:pt x="4542697" y="3286444"/>
                  <a:pt x="4530288" y="3298024"/>
                  <a:pt x="4519261" y="3302437"/>
                </a:cubicBezTo>
                <a:cubicBezTo>
                  <a:pt x="3944081" y="4209875"/>
                  <a:pt x="2528194" y="4215939"/>
                  <a:pt x="2364961" y="4209597"/>
                </a:cubicBezTo>
                <a:cubicBezTo>
                  <a:pt x="2167260" y="4201602"/>
                  <a:pt x="1980313" y="4145627"/>
                  <a:pt x="1796951" y="4075867"/>
                </a:cubicBezTo>
                <a:cubicBezTo>
                  <a:pt x="1719469" y="4046365"/>
                  <a:pt x="1647505" y="4004453"/>
                  <a:pt x="1572227" y="3971917"/>
                </a:cubicBezTo>
                <a:cubicBezTo>
                  <a:pt x="1468277" y="3926971"/>
                  <a:pt x="1388040" y="3841219"/>
                  <a:pt x="1284364" y="3805097"/>
                </a:cubicBezTo>
                <a:cubicBezTo>
                  <a:pt x="1177655" y="3767873"/>
                  <a:pt x="1086388" y="3699767"/>
                  <a:pt x="976645" y="3670815"/>
                </a:cubicBezTo>
                <a:cubicBezTo>
                  <a:pt x="918742" y="3655375"/>
                  <a:pt x="862768" y="3627527"/>
                  <a:pt x="871866" y="3547839"/>
                </a:cubicBezTo>
                <a:cubicBezTo>
                  <a:pt x="874349" y="3525228"/>
                  <a:pt x="859184" y="3506755"/>
                  <a:pt x="835195" y="3513373"/>
                </a:cubicBezTo>
                <a:cubicBezTo>
                  <a:pt x="789424" y="3525780"/>
                  <a:pt x="768744" y="3492967"/>
                  <a:pt x="743375" y="3468427"/>
                </a:cubicBezTo>
                <a:cubicBezTo>
                  <a:pt x="698156" y="3424863"/>
                  <a:pt x="655142" y="3378540"/>
                  <a:pt x="583175" y="3371370"/>
                </a:cubicBezTo>
                <a:cubicBezTo>
                  <a:pt x="596961" y="3337178"/>
                  <a:pt x="620399" y="3342142"/>
                  <a:pt x="641906" y="3349311"/>
                </a:cubicBezTo>
                <a:cubicBezTo>
                  <a:pt x="698432" y="3368062"/>
                  <a:pt x="754405" y="3389293"/>
                  <a:pt x="810930" y="3408042"/>
                </a:cubicBezTo>
                <a:cubicBezTo>
                  <a:pt x="847878" y="3420175"/>
                  <a:pt x="884551" y="3437271"/>
                  <a:pt x="933908" y="3423758"/>
                </a:cubicBezTo>
                <a:cubicBezTo>
                  <a:pt x="891445" y="3354826"/>
                  <a:pt x="819202" y="3342418"/>
                  <a:pt x="760747" y="3321187"/>
                </a:cubicBezTo>
                <a:cubicBezTo>
                  <a:pt x="687678" y="3294441"/>
                  <a:pt x="644664" y="3243980"/>
                  <a:pt x="593101" y="3187731"/>
                </a:cubicBezTo>
                <a:cubicBezTo>
                  <a:pt x="646869" y="3174220"/>
                  <a:pt x="680233" y="3215581"/>
                  <a:pt x="722419" y="3213374"/>
                </a:cubicBezTo>
                <a:cubicBezTo>
                  <a:pt x="724627" y="3206207"/>
                  <a:pt x="728486" y="3195729"/>
                  <a:pt x="727934" y="3195451"/>
                </a:cubicBezTo>
                <a:cubicBezTo>
                  <a:pt x="659002" y="3164570"/>
                  <a:pt x="626741" y="3106666"/>
                  <a:pt x="615987" y="3036630"/>
                </a:cubicBezTo>
                <a:cubicBezTo>
                  <a:pt x="610473" y="3000510"/>
                  <a:pt x="585381" y="2989205"/>
                  <a:pt x="560564" y="2972660"/>
                </a:cubicBezTo>
                <a:cubicBezTo>
                  <a:pt x="473984" y="2913930"/>
                  <a:pt x="382441" y="2860713"/>
                  <a:pt x="311302" y="2779924"/>
                </a:cubicBezTo>
                <a:cubicBezTo>
                  <a:pt x="393471" y="2790677"/>
                  <a:pt x="459371" y="2843341"/>
                  <a:pt x="547882" y="2865952"/>
                </a:cubicBezTo>
                <a:cubicBezTo>
                  <a:pt x="477570" y="2777166"/>
                  <a:pt x="386577" y="2732222"/>
                  <a:pt x="303582" y="2678453"/>
                </a:cubicBezTo>
                <a:cubicBezTo>
                  <a:pt x="265806" y="2653913"/>
                  <a:pt x="230790" y="2622479"/>
                  <a:pt x="185016" y="2609244"/>
                </a:cubicBezTo>
                <a:cubicBezTo>
                  <a:pt x="168748" y="2604556"/>
                  <a:pt x="142002" y="2594630"/>
                  <a:pt x="154963" y="2568435"/>
                </a:cubicBezTo>
                <a:cubicBezTo>
                  <a:pt x="165990" y="2546654"/>
                  <a:pt x="187773" y="2553269"/>
                  <a:pt x="207627" y="2559612"/>
                </a:cubicBezTo>
                <a:cubicBezTo>
                  <a:pt x="255328" y="2575330"/>
                  <a:pt x="304685" y="2575604"/>
                  <a:pt x="369207" y="2575330"/>
                </a:cubicBezTo>
                <a:cubicBezTo>
                  <a:pt x="315163" y="2503363"/>
                  <a:pt x="216174" y="2524871"/>
                  <a:pt x="169852" y="2449319"/>
                </a:cubicBezTo>
                <a:cubicBezTo>
                  <a:pt x="227755" y="2436083"/>
                  <a:pt x="272424" y="2463381"/>
                  <a:pt x="319299" y="2468619"/>
                </a:cubicBezTo>
                <a:cubicBezTo>
                  <a:pt x="361761" y="2473307"/>
                  <a:pt x="372239" y="2460624"/>
                  <a:pt x="362313" y="2418988"/>
                </a:cubicBezTo>
                <a:cubicBezTo>
                  <a:pt x="346873" y="2354190"/>
                  <a:pt x="370034" y="2321102"/>
                  <a:pt x="431798" y="2338750"/>
                </a:cubicBezTo>
                <a:cubicBezTo>
                  <a:pt x="489149" y="2355293"/>
                  <a:pt x="495215" y="2331030"/>
                  <a:pt x="479775" y="2294082"/>
                </a:cubicBezTo>
                <a:cubicBezTo>
                  <a:pt x="457716" y="2240315"/>
                  <a:pt x="482807" y="2198678"/>
                  <a:pt x="499903" y="2153458"/>
                </a:cubicBezTo>
                <a:cubicBezTo>
                  <a:pt x="526099" y="2084525"/>
                  <a:pt x="515069" y="2050885"/>
                  <a:pt x="458544" y="1999599"/>
                </a:cubicBezTo>
                <a:cubicBezTo>
                  <a:pt x="426835" y="1970921"/>
                  <a:pt x="392645" y="1946658"/>
                  <a:pt x="346596" y="1921843"/>
                </a:cubicBezTo>
                <a:cubicBezTo>
                  <a:pt x="452753" y="1908331"/>
                  <a:pt x="341358" y="1862836"/>
                  <a:pt x="378857" y="1834435"/>
                </a:cubicBezTo>
                <a:cubicBezTo>
                  <a:pt x="453856" y="1822854"/>
                  <a:pt x="515069" y="1913294"/>
                  <a:pt x="617091" y="1887376"/>
                </a:cubicBezTo>
                <a:cubicBezTo>
                  <a:pt x="491080" y="1809066"/>
                  <a:pt x="351835" y="1783423"/>
                  <a:pt x="260568" y="1679198"/>
                </a:cubicBezTo>
                <a:cubicBezTo>
                  <a:pt x="281523" y="1655484"/>
                  <a:pt x="302479" y="1677543"/>
                  <a:pt x="320402" y="1668720"/>
                </a:cubicBezTo>
                <a:cubicBezTo>
                  <a:pt x="319850" y="1663205"/>
                  <a:pt x="321230" y="1654932"/>
                  <a:pt x="317920" y="1652452"/>
                </a:cubicBezTo>
                <a:cubicBezTo>
                  <a:pt x="249815" y="1595650"/>
                  <a:pt x="248711" y="1594273"/>
                  <a:pt x="321779" y="1552359"/>
                </a:cubicBezTo>
                <a:cubicBezTo>
                  <a:pt x="347424" y="1537746"/>
                  <a:pt x="345218" y="1524786"/>
                  <a:pt x="331707" y="1506313"/>
                </a:cubicBezTo>
                <a:cubicBezTo>
                  <a:pt x="322055" y="1493353"/>
                  <a:pt x="310475" y="1481772"/>
                  <a:pt x="315990" y="1453371"/>
                </a:cubicBezTo>
                <a:cubicBezTo>
                  <a:pt x="355971" y="1489769"/>
                  <a:pt x="549259" y="1477912"/>
                  <a:pt x="583450" y="1474052"/>
                </a:cubicBezTo>
                <a:cubicBezTo>
                  <a:pt x="621777" y="1469917"/>
                  <a:pt x="659553" y="1452269"/>
                  <a:pt x="699809" y="1461919"/>
                </a:cubicBezTo>
                <a:cubicBezTo>
                  <a:pt x="732070" y="1469641"/>
                  <a:pt x="881516" y="1544364"/>
                  <a:pt x="902750" y="1458612"/>
                </a:cubicBezTo>
                <a:cubicBezTo>
                  <a:pt x="903853" y="1454475"/>
                  <a:pt x="964237" y="1464127"/>
                  <a:pt x="996774" y="1468814"/>
                </a:cubicBezTo>
                <a:cubicBezTo>
                  <a:pt x="1025451" y="1472674"/>
                  <a:pt x="1057712" y="1489769"/>
                  <a:pt x="1077012" y="1455578"/>
                </a:cubicBezTo>
                <a:cubicBezTo>
                  <a:pt x="1088317" y="1435450"/>
                  <a:pt x="1041719" y="1396571"/>
                  <a:pt x="1000083" y="1393262"/>
                </a:cubicBezTo>
                <a:cubicBezTo>
                  <a:pt x="963961" y="1390229"/>
                  <a:pt x="926186" y="1385817"/>
                  <a:pt x="891720" y="1394089"/>
                </a:cubicBezTo>
                <a:cubicBezTo>
                  <a:pt x="849258" y="1404017"/>
                  <a:pt x="826372" y="1388024"/>
                  <a:pt x="814515" y="1353557"/>
                </a:cubicBezTo>
                <a:cubicBezTo>
                  <a:pt x="801280" y="1315506"/>
                  <a:pt x="775911" y="1297858"/>
                  <a:pt x="740895" y="1280211"/>
                </a:cubicBezTo>
                <a:cubicBezTo>
                  <a:pt x="655967" y="1237474"/>
                  <a:pt x="574352" y="1188118"/>
                  <a:pt x="481154" y="1163301"/>
                </a:cubicBezTo>
                <a:cubicBezTo>
                  <a:pt x="462679" y="1158337"/>
                  <a:pt x="442276" y="1151719"/>
                  <a:pt x="433728" y="1118909"/>
                </a:cubicBezTo>
                <a:cubicBezTo>
                  <a:pt x="686023" y="1167987"/>
                  <a:pt x="915984" y="1295929"/>
                  <a:pt x="1176276" y="1288484"/>
                </a:cubicBezTo>
                <a:cubicBezTo>
                  <a:pt x="1105137" y="1247950"/>
                  <a:pt x="1022694" y="1245745"/>
                  <a:pt x="946867" y="1217344"/>
                </a:cubicBezTo>
                <a:cubicBezTo>
                  <a:pt x="1000635" y="1196113"/>
                  <a:pt x="1051094" y="1218172"/>
                  <a:pt x="1102104" y="1230304"/>
                </a:cubicBezTo>
                <a:cubicBezTo>
                  <a:pt x="1144843" y="1240230"/>
                  <a:pt x="1183446" y="1241885"/>
                  <a:pt x="1188133" y="1182603"/>
                </a:cubicBezTo>
                <a:cubicBezTo>
                  <a:pt x="1186478" y="1178742"/>
                  <a:pt x="1186754" y="1173780"/>
                  <a:pt x="1187030" y="1169092"/>
                </a:cubicBezTo>
                <a:cubicBezTo>
                  <a:pt x="1172690" y="1144552"/>
                  <a:pt x="1150358" y="1131868"/>
                  <a:pt x="1123887" y="1124698"/>
                </a:cubicBezTo>
                <a:cubicBezTo>
                  <a:pt x="1107894" y="1120286"/>
                  <a:pt x="1086663" y="1113668"/>
                  <a:pt x="1086938" y="1096023"/>
                </a:cubicBezTo>
                <a:cubicBezTo>
                  <a:pt x="1087765" y="1030674"/>
                  <a:pt x="1036756" y="1011647"/>
                  <a:pt x="985744" y="992622"/>
                </a:cubicBezTo>
                <a:cubicBezTo>
                  <a:pt x="1014145" y="960086"/>
                  <a:pt x="1036479" y="984074"/>
                  <a:pt x="1057987" y="981594"/>
                </a:cubicBezTo>
                <a:cubicBezTo>
                  <a:pt x="1072049" y="979939"/>
                  <a:pt x="1084733" y="976906"/>
                  <a:pt x="1084733" y="960086"/>
                </a:cubicBezTo>
                <a:cubicBezTo>
                  <a:pt x="1085008" y="946023"/>
                  <a:pt x="1078390" y="930030"/>
                  <a:pt x="1064605" y="929756"/>
                </a:cubicBezTo>
                <a:cubicBezTo>
                  <a:pt x="978300" y="927273"/>
                  <a:pt x="930599" y="836833"/>
                  <a:pt x="840985" y="836558"/>
                </a:cubicBezTo>
                <a:cubicBezTo>
                  <a:pt x="787493" y="836558"/>
                  <a:pt x="868834" y="785547"/>
                  <a:pt x="823615" y="764315"/>
                </a:cubicBezTo>
                <a:cubicBezTo>
                  <a:pt x="813687" y="759628"/>
                  <a:pt x="849533" y="752460"/>
                  <a:pt x="865526" y="753562"/>
                </a:cubicBezTo>
                <a:cubicBezTo>
                  <a:pt x="881242" y="754665"/>
                  <a:pt x="895304" y="768175"/>
                  <a:pt x="914331" y="758525"/>
                </a:cubicBezTo>
                <a:cubicBezTo>
                  <a:pt x="924808" y="724059"/>
                  <a:pt x="897787" y="711375"/>
                  <a:pt x="875452" y="701724"/>
                </a:cubicBezTo>
                <a:cubicBezTo>
                  <a:pt x="823889" y="679390"/>
                  <a:pt x="773706" y="652369"/>
                  <a:pt x="717181" y="644371"/>
                </a:cubicBezTo>
                <a:cubicBezTo>
                  <a:pt x="697053" y="641614"/>
                  <a:pt x="746133" y="604666"/>
                  <a:pt x="755783" y="591707"/>
                </a:cubicBezTo>
                <a:cubicBezTo>
                  <a:pt x="528304" y="455496"/>
                  <a:pt x="254778" y="462388"/>
                  <a:pt x="0" y="352370"/>
                </a:cubicBezTo>
                <a:cubicBezTo>
                  <a:pt x="56250" y="330864"/>
                  <a:pt x="97610" y="346580"/>
                  <a:pt x="135937" y="349889"/>
                </a:cubicBezTo>
                <a:cubicBezTo>
                  <a:pt x="231615" y="358160"/>
                  <a:pt x="326193" y="375256"/>
                  <a:pt x="421595" y="385458"/>
                </a:cubicBezTo>
                <a:cubicBezTo>
                  <a:pt x="468469" y="390421"/>
                  <a:pt x="512035" y="409172"/>
                  <a:pt x="564424" y="379393"/>
                </a:cubicBezTo>
                <a:cubicBezTo>
                  <a:pt x="599443" y="359540"/>
                  <a:pt x="655418" y="381046"/>
                  <a:pt x="698432" y="398694"/>
                </a:cubicBezTo>
                <a:cubicBezTo>
                  <a:pt x="734000" y="413307"/>
                  <a:pt x="767916" y="417167"/>
                  <a:pt x="815067" y="398694"/>
                </a:cubicBezTo>
                <a:cubicBezTo>
                  <a:pt x="772328" y="387389"/>
                  <a:pt x="739515" y="377463"/>
                  <a:pt x="705876" y="370568"/>
                </a:cubicBezTo>
                <a:cubicBezTo>
                  <a:pt x="679130" y="365055"/>
                  <a:pt x="742825" y="342719"/>
                  <a:pt x="775360" y="345477"/>
                </a:cubicBezTo>
                <a:cubicBezTo>
                  <a:pt x="820857" y="349337"/>
                  <a:pt x="795214" y="335000"/>
                  <a:pt x="787493" y="315146"/>
                </a:cubicBezTo>
                <a:cubicBezTo>
                  <a:pt x="779221" y="293915"/>
                  <a:pt x="803761" y="287298"/>
                  <a:pt x="819202" y="291709"/>
                </a:cubicBezTo>
                <a:cubicBezTo>
                  <a:pt x="878484" y="309081"/>
                  <a:pt x="937491" y="278474"/>
                  <a:pt x="998705" y="303291"/>
                </a:cubicBezTo>
                <a:cubicBezTo>
                  <a:pt x="983263" y="242077"/>
                  <a:pt x="949899" y="215331"/>
                  <a:pt x="880139" y="206783"/>
                </a:cubicBezTo>
                <a:cubicBezTo>
                  <a:pt x="853944" y="203475"/>
                  <a:pt x="826647" y="208438"/>
                  <a:pt x="804037" y="190790"/>
                </a:cubicBezTo>
                <a:cubicBezTo>
                  <a:pt x="791076" y="180590"/>
                  <a:pt x="776463" y="168457"/>
                  <a:pt x="786666" y="149707"/>
                </a:cubicBezTo>
                <a:cubicBezTo>
                  <a:pt x="793834" y="136471"/>
                  <a:pt x="809276" y="136471"/>
                  <a:pt x="821960" y="140884"/>
                </a:cubicBezTo>
                <a:cubicBezTo>
                  <a:pt x="878761" y="160461"/>
                  <a:pt x="938043" y="167630"/>
                  <a:pt x="997325" y="174800"/>
                </a:cubicBezTo>
                <a:cubicBezTo>
                  <a:pt x="1006426" y="175902"/>
                  <a:pt x="1016626" y="179487"/>
                  <a:pt x="1026829" y="161287"/>
                </a:cubicBezTo>
                <a:cubicBezTo>
                  <a:pt x="915984" y="131783"/>
                  <a:pt x="810655" y="89872"/>
                  <a:pt x="696777" y="73604"/>
                </a:cubicBezTo>
                <a:cubicBezTo>
                  <a:pt x="698432" y="65884"/>
                  <a:pt x="700086" y="58164"/>
                  <a:pt x="701741" y="50444"/>
                </a:cubicBezTo>
                <a:cubicBezTo>
                  <a:pt x="790801" y="61471"/>
                  <a:pt x="879864" y="72501"/>
                  <a:pt x="992362" y="86289"/>
                </a:cubicBezTo>
                <a:cubicBezTo>
                  <a:pt x="923153" y="42446"/>
                  <a:pt x="857805" y="57060"/>
                  <a:pt x="806519" y="18183"/>
                </a:cubicBezTo>
                <a:cubicBezTo>
                  <a:pt x="816170" y="3431"/>
                  <a:pt x="827820" y="-292"/>
                  <a:pt x="839883" y="18"/>
                </a:cubicBezTo>
                <a:close/>
              </a:path>
            </a:pathLst>
          </a:custGeom>
        </p:spPr>
      </p:pic>
    </p:spTree>
    <p:extLst>
      <p:ext uri="{BB962C8B-B14F-4D97-AF65-F5344CB8AC3E}">
        <p14:creationId xmlns:p14="http://schemas.microsoft.com/office/powerpoint/2010/main" val="41978288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08E8B3-046F-AA44-8539-898CAFAA7183}"/>
              </a:ext>
            </a:extLst>
          </p:cNvPr>
          <p:cNvSpPr>
            <a:spLocks noGrp="1"/>
          </p:cNvSpPr>
          <p:nvPr>
            <p:ph type="title"/>
          </p:nvPr>
        </p:nvSpPr>
        <p:spPr>
          <a:xfrm>
            <a:off x="-3048" y="27500"/>
            <a:ext cx="6220968" cy="1069780"/>
          </a:xfrm>
        </p:spPr>
        <p:txBody>
          <a:bodyPr vert="horz" lIns="91440" tIns="45720" rIns="91440" bIns="45720" rtlCol="0" anchor="ctr">
            <a:normAutofit/>
          </a:bodyPr>
          <a:lstStyle/>
          <a:p>
            <a:r>
              <a:rPr lang="en-US" sz="3400" kern="1200">
                <a:solidFill>
                  <a:schemeClr val="tx1"/>
                </a:solidFill>
                <a:latin typeface="Tw Cen MT" panose="020B0602020104020603" pitchFamily="34" charset="0"/>
              </a:rPr>
              <a:t>State of Russia 1894: Social Structure – Bourgeoisie</a:t>
            </a:r>
          </a:p>
        </p:txBody>
      </p:sp>
      <p:sp>
        <p:nvSpPr>
          <p:cNvPr id="3" name="Text Placeholder 2">
            <a:extLst>
              <a:ext uri="{FF2B5EF4-FFF2-40B4-BE49-F238E27FC236}">
                <a16:creationId xmlns:a16="http://schemas.microsoft.com/office/drawing/2014/main" id="{848FC8C5-ED59-9746-A344-8DF575F38A73}"/>
              </a:ext>
            </a:extLst>
          </p:cNvPr>
          <p:cNvSpPr>
            <a:spLocks noGrp="1"/>
          </p:cNvSpPr>
          <p:nvPr>
            <p:ph type="body" idx="1"/>
          </p:nvPr>
        </p:nvSpPr>
        <p:spPr>
          <a:xfrm>
            <a:off x="0" y="1124780"/>
            <a:ext cx="4904316" cy="5760719"/>
          </a:xfrm>
        </p:spPr>
        <p:txBody>
          <a:bodyPr vert="horz" lIns="91440" tIns="45720" rIns="91440" bIns="45720" rtlCol="0">
            <a:normAutofit fontScale="92500" lnSpcReduction="10000"/>
          </a:bodyPr>
          <a:lstStyle/>
          <a:p>
            <a:r>
              <a:rPr lang="en-US" sz="1800">
                <a:latin typeface="Tw Cen MT" panose="020B0602020104020603" pitchFamily="34" charset="0"/>
              </a:rPr>
              <a:t>The commercial/mercantile and academic class of 1890s Russia was triflingly small relative to the population.</a:t>
            </a:r>
          </a:p>
          <a:p>
            <a:r>
              <a:rPr lang="en-US" sz="1800">
                <a:latin typeface="Tw Cen MT" panose="020B0602020104020603" pitchFamily="34" charset="0"/>
              </a:rPr>
              <a:t>Like those reformers within the elites, they chose a Western path for how they wished Russia to progress in the future.</a:t>
            </a:r>
          </a:p>
          <a:p>
            <a:r>
              <a:rPr lang="en-US" sz="1800">
                <a:latin typeface="Tw Cen MT" panose="020B0602020104020603" pitchFamily="34" charset="0"/>
              </a:rPr>
              <a:t>In St Petersburg, Moscow, Minsk, Kiev, Lvov and Warsaw (and other cities in the Western regions of the Russian Empire) the industrial revolution was gathering pace and factories and mills were springing up constantly.</a:t>
            </a:r>
          </a:p>
          <a:p>
            <a:r>
              <a:rPr lang="en-US" sz="1800">
                <a:latin typeface="Tw Cen MT" panose="020B0602020104020603" pitchFamily="34" charset="0"/>
              </a:rPr>
              <a:t>This aspect of 19</a:t>
            </a:r>
            <a:r>
              <a:rPr lang="en-US" sz="1800" baseline="30000">
                <a:latin typeface="Tw Cen MT" panose="020B0602020104020603" pitchFamily="34" charset="0"/>
              </a:rPr>
              <a:t>th</a:t>
            </a:r>
            <a:r>
              <a:rPr lang="en-US" sz="1800">
                <a:latin typeface="Tw Cen MT" panose="020B0602020104020603" pitchFamily="34" charset="0"/>
              </a:rPr>
              <a:t> century </a:t>
            </a:r>
            <a:r>
              <a:rPr lang="en-US" sz="1800" err="1">
                <a:latin typeface="Tw Cen MT" panose="020B0602020104020603" pitchFamily="34" charset="0"/>
              </a:rPr>
              <a:t>globalisation</a:t>
            </a:r>
            <a:r>
              <a:rPr lang="en-US" sz="1800">
                <a:latin typeface="Tw Cen MT" panose="020B0602020104020603" pitchFamily="34" charset="0"/>
              </a:rPr>
              <a:t> led naturally to a flow of ideas, policies and practices from Western Europe which the bourgeoisie were eager to embrace, bringing them into conflict with the prevailing conservatism and reactionary principles of Tsarist autocracy.</a:t>
            </a:r>
          </a:p>
          <a:p>
            <a:r>
              <a:rPr lang="en-US" sz="1800">
                <a:latin typeface="Tw Cen MT" panose="020B0602020104020603" pitchFamily="34" charset="0"/>
              </a:rPr>
              <a:t>However, their influence did have an impact and under Sergei Witte – finance minister – Russia experienced unprecedented economic growth at this time.</a:t>
            </a:r>
          </a:p>
          <a:p>
            <a:r>
              <a:rPr lang="en-US" sz="1800">
                <a:latin typeface="Tw Cen MT" panose="020B0602020104020603" pitchFamily="34" charset="0"/>
              </a:rPr>
              <a:t>The Jewish industrialists and merchants of this group had further reason to dislike the Tsarist regime due to its outward policies of anti-Semitism.</a:t>
            </a:r>
          </a:p>
          <a:p>
            <a:endParaRPr lang="en-US" sz="1000"/>
          </a:p>
          <a:p>
            <a:endParaRPr lang="en-US" sz="1000"/>
          </a:p>
        </p:txBody>
      </p:sp>
      <p:pic>
        <p:nvPicPr>
          <p:cNvPr id="5" name="Picture 4">
            <a:extLst>
              <a:ext uri="{FF2B5EF4-FFF2-40B4-BE49-F238E27FC236}">
                <a16:creationId xmlns:a16="http://schemas.microsoft.com/office/drawing/2014/main" id="{7546694A-B030-9940-81BE-7937C54E9CF2}"/>
              </a:ext>
            </a:extLst>
          </p:cNvPr>
          <p:cNvPicPr>
            <a:picLocks noChangeAspect="1"/>
          </p:cNvPicPr>
          <p:nvPr/>
        </p:nvPicPr>
        <p:blipFill rotWithShape="1">
          <a:blip r:embed="rId2"/>
          <a:srcRect r="-1" b="9877"/>
          <a:stretch/>
        </p:blipFill>
        <p:spPr>
          <a:xfrm>
            <a:off x="4904316" y="-4"/>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pic>
        <p:nvPicPr>
          <p:cNvPr id="4" name="Picture 3">
            <a:extLst>
              <a:ext uri="{FF2B5EF4-FFF2-40B4-BE49-F238E27FC236}">
                <a16:creationId xmlns:a16="http://schemas.microsoft.com/office/drawing/2014/main" id="{01461B0E-171E-2747-A34D-C6996CB60F7A}"/>
              </a:ext>
            </a:extLst>
          </p:cNvPr>
          <p:cNvPicPr>
            <a:picLocks noChangeAspect="1"/>
          </p:cNvPicPr>
          <p:nvPr/>
        </p:nvPicPr>
        <p:blipFill rotWithShape="1">
          <a:blip r:embed="rId3"/>
          <a:srcRect t="4176" b="23141"/>
          <a:stretch/>
        </p:blipFill>
        <p:spPr>
          <a:xfrm>
            <a:off x="4726728" y="3802961"/>
            <a:ext cx="7472381" cy="3055043"/>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Tree>
    <p:extLst>
      <p:ext uri="{BB962C8B-B14F-4D97-AF65-F5344CB8AC3E}">
        <p14:creationId xmlns:p14="http://schemas.microsoft.com/office/powerpoint/2010/main" val="31131880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08E8B3-046F-AA44-8539-898CAFAA7183}"/>
              </a:ext>
            </a:extLst>
          </p:cNvPr>
          <p:cNvSpPr>
            <a:spLocks noGrp="1"/>
          </p:cNvSpPr>
          <p:nvPr>
            <p:ph type="title"/>
          </p:nvPr>
        </p:nvSpPr>
        <p:spPr>
          <a:xfrm>
            <a:off x="-10157" y="41568"/>
            <a:ext cx="5693505" cy="999441"/>
          </a:xfrm>
        </p:spPr>
        <p:txBody>
          <a:bodyPr vert="horz" lIns="91440" tIns="45720" rIns="91440" bIns="45720" rtlCol="0" anchor="ctr">
            <a:normAutofit/>
          </a:bodyPr>
          <a:lstStyle/>
          <a:p>
            <a:r>
              <a:rPr lang="en-US" sz="2400" kern="1200">
                <a:solidFill>
                  <a:schemeClr val="tx1"/>
                </a:solidFill>
                <a:latin typeface="Tw Cen MT" panose="020B0602020104020603" pitchFamily="34" charset="0"/>
              </a:rPr>
              <a:t>State of Russia 1894: Social Structure - Peasants</a:t>
            </a:r>
          </a:p>
        </p:txBody>
      </p:sp>
      <p:sp>
        <p:nvSpPr>
          <p:cNvPr id="3" name="Text Placeholder 2">
            <a:extLst>
              <a:ext uri="{FF2B5EF4-FFF2-40B4-BE49-F238E27FC236}">
                <a16:creationId xmlns:a16="http://schemas.microsoft.com/office/drawing/2014/main" id="{848FC8C5-ED59-9746-A344-8DF575F38A73}"/>
              </a:ext>
            </a:extLst>
          </p:cNvPr>
          <p:cNvSpPr>
            <a:spLocks noGrp="1"/>
          </p:cNvSpPr>
          <p:nvPr>
            <p:ph type="body" idx="1"/>
          </p:nvPr>
        </p:nvSpPr>
        <p:spPr>
          <a:xfrm>
            <a:off x="-10157" y="1082577"/>
            <a:ext cx="5271474" cy="5733855"/>
          </a:xfrm>
        </p:spPr>
        <p:txBody>
          <a:bodyPr vert="horz" lIns="91440" tIns="45720" rIns="91440" bIns="45720" rtlCol="0">
            <a:normAutofit fontScale="85000" lnSpcReduction="20000"/>
          </a:bodyPr>
          <a:lstStyle/>
          <a:p>
            <a:r>
              <a:rPr lang="en-US" sz="1900">
                <a:latin typeface="Tw Cen MT" panose="020B0602020104020603" pitchFamily="34" charset="0"/>
              </a:rPr>
              <a:t>The ‘dark masses’ of Russian societal structure constituted 80% of its population, and despite their downtrodden and miserable existence they were feared massively by the ruling elites who feared that one day they would become </a:t>
            </a:r>
            <a:r>
              <a:rPr lang="en-US" sz="1900" err="1">
                <a:latin typeface="Tw Cen MT" panose="020B0602020104020603" pitchFamily="34" charset="0"/>
              </a:rPr>
              <a:t>organised</a:t>
            </a:r>
            <a:r>
              <a:rPr lang="en-US" sz="1900">
                <a:latin typeface="Tw Cen MT" panose="020B0602020104020603" pitchFamily="34" charset="0"/>
              </a:rPr>
              <a:t> and rise up in protest at their pitiful and grim existence.</a:t>
            </a:r>
          </a:p>
          <a:p>
            <a:r>
              <a:rPr lang="en-US" sz="1900">
                <a:latin typeface="Tw Cen MT" panose="020B0602020104020603" pitchFamily="34" charset="0"/>
              </a:rPr>
              <a:t>They lacked any real opportunity to better themselves, lived in grinding poverty and like most people in Russia at the time were beholden to the Tsar and their church.</a:t>
            </a:r>
          </a:p>
          <a:p>
            <a:r>
              <a:rPr lang="en-US" sz="1900">
                <a:latin typeface="Tw Cen MT" panose="020B0602020104020603" pitchFamily="34" charset="0"/>
              </a:rPr>
              <a:t>The ruling elites were suspicious – or downright hostile – to educating the masses, believing they were best left alone in their state of misery lest they start asking questions and protesting for a more balanced and fair Russia</a:t>
            </a:r>
          </a:p>
          <a:p>
            <a:r>
              <a:rPr lang="en-US" sz="1900">
                <a:latin typeface="Tw Cen MT" panose="020B0602020104020603" pitchFamily="34" charset="0"/>
              </a:rPr>
              <a:t>Officials often spoke of the ‘safe ignorance’ of the peasantry, and were not keen on raising educational standards from a social or political perspective.</a:t>
            </a:r>
          </a:p>
          <a:p>
            <a:r>
              <a:rPr lang="en-US" sz="1900">
                <a:latin typeface="Tw Cen MT" panose="020B0602020104020603" pitchFamily="34" charset="0"/>
              </a:rPr>
              <a:t>Peasants were also kept in check by their conscription to the Russian Army, where they were subject to brutal </a:t>
            </a:r>
            <a:r>
              <a:rPr lang="en-US" sz="1900" err="1">
                <a:latin typeface="Tw Cen MT" panose="020B0602020104020603" pitchFamily="34" charset="0"/>
              </a:rPr>
              <a:t>dehumanising</a:t>
            </a:r>
            <a:r>
              <a:rPr lang="en-US" sz="1900">
                <a:latin typeface="Tw Cen MT" panose="020B0602020104020603" pitchFamily="34" charset="0"/>
              </a:rPr>
              <a:t> conditions and most definitely taught to ‘know their place’ by the officer class.</a:t>
            </a:r>
          </a:p>
          <a:p>
            <a:endParaRPr lang="en-US" sz="1900">
              <a:latin typeface="Tw Cen MT" panose="020B0602020104020603" pitchFamily="34" charset="0"/>
            </a:endParaRPr>
          </a:p>
          <a:p>
            <a:r>
              <a:rPr lang="en-US" sz="1900" b="1" u="sng">
                <a:latin typeface="Tw Cen MT" panose="020B0602020104020603" pitchFamily="34" charset="0"/>
              </a:rPr>
              <a:t>HOWEVER</a:t>
            </a:r>
            <a:r>
              <a:rPr lang="en-US" sz="1900">
                <a:latin typeface="Tw Cen MT" panose="020B0602020104020603" pitchFamily="34" charset="0"/>
              </a:rPr>
              <a:t> … the peasants who had migrated to the cities were now forming an urban working class, where they were more exposed to political ideology and gained a semblance of education accordingly. Slowly, things were changing…. The peasants wouldn’t be so meek in accepting repression forever.</a:t>
            </a:r>
          </a:p>
          <a:p>
            <a:endParaRPr lang="en-US" sz="800"/>
          </a:p>
        </p:txBody>
      </p:sp>
      <p:pic>
        <p:nvPicPr>
          <p:cNvPr id="5" name="Picture 4">
            <a:extLst>
              <a:ext uri="{FF2B5EF4-FFF2-40B4-BE49-F238E27FC236}">
                <a16:creationId xmlns:a16="http://schemas.microsoft.com/office/drawing/2014/main" id="{0CA7FE43-71C5-0445-80CD-2AA1EF17DDCE}"/>
              </a:ext>
            </a:extLst>
          </p:cNvPr>
          <p:cNvPicPr>
            <a:picLocks noChangeAspect="1"/>
          </p:cNvPicPr>
          <p:nvPr/>
        </p:nvPicPr>
        <p:blipFill rotWithShape="1">
          <a:blip r:embed="rId2"/>
          <a:srcRect t="5919" r="-1" b="3959"/>
          <a:stretch/>
        </p:blipFill>
        <p:spPr>
          <a:xfrm>
            <a:off x="4904316" y="-4"/>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pic>
        <p:nvPicPr>
          <p:cNvPr id="4" name="Picture 3">
            <a:extLst>
              <a:ext uri="{FF2B5EF4-FFF2-40B4-BE49-F238E27FC236}">
                <a16:creationId xmlns:a16="http://schemas.microsoft.com/office/drawing/2014/main" id="{890F8581-7A76-5B4D-AA98-A159BB1152EC}"/>
              </a:ext>
            </a:extLst>
          </p:cNvPr>
          <p:cNvPicPr>
            <a:picLocks noChangeAspect="1"/>
          </p:cNvPicPr>
          <p:nvPr/>
        </p:nvPicPr>
        <p:blipFill rotWithShape="1">
          <a:blip r:embed="rId3"/>
          <a:srcRect t="2035" b="1766"/>
          <a:stretch/>
        </p:blipFill>
        <p:spPr>
          <a:xfrm>
            <a:off x="4726728" y="3802961"/>
            <a:ext cx="7472381" cy="3055043"/>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Tree>
    <p:extLst>
      <p:ext uri="{BB962C8B-B14F-4D97-AF65-F5344CB8AC3E}">
        <p14:creationId xmlns:p14="http://schemas.microsoft.com/office/powerpoint/2010/main" val="28492832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1934B6A-1AD3-CA48-9655-9BD3780E17C4}"/>
              </a:ext>
            </a:extLst>
          </p:cNvPr>
          <p:cNvPicPr>
            <a:picLocks noChangeAspect="1"/>
          </p:cNvPicPr>
          <p:nvPr/>
        </p:nvPicPr>
        <p:blipFill rotWithShape="1">
          <a:blip r:embed="rId2">
            <a:duotone>
              <a:prstClr val="black"/>
              <a:schemeClr val="tx2">
                <a:tint val="45000"/>
                <a:satMod val="400000"/>
              </a:schemeClr>
            </a:duotone>
            <a:alphaModFix amt="35000"/>
          </a:blip>
          <a:srcRect t="13108" b="9860"/>
          <a:stretch/>
        </p:blipFill>
        <p:spPr>
          <a:xfrm>
            <a:off x="-7" y="-8"/>
            <a:ext cx="12192000" cy="6855958"/>
          </a:xfrm>
          <a:prstGeom prst="rect">
            <a:avLst/>
          </a:prstGeom>
        </p:spPr>
      </p:pic>
      <p:sp>
        <p:nvSpPr>
          <p:cNvPr id="2" name="Title 1">
            <a:extLst>
              <a:ext uri="{FF2B5EF4-FFF2-40B4-BE49-F238E27FC236}">
                <a16:creationId xmlns:a16="http://schemas.microsoft.com/office/drawing/2014/main" id="{1B08E8B3-046F-AA44-8539-898CAFAA7183}"/>
              </a:ext>
            </a:extLst>
          </p:cNvPr>
          <p:cNvSpPr>
            <a:spLocks noGrp="1"/>
          </p:cNvSpPr>
          <p:nvPr>
            <p:ph type="title"/>
          </p:nvPr>
        </p:nvSpPr>
        <p:spPr>
          <a:xfrm>
            <a:off x="0" y="411551"/>
            <a:ext cx="6387102" cy="207428"/>
          </a:xfrm>
        </p:spPr>
        <p:txBody>
          <a:bodyPr vert="horz" lIns="91440" tIns="45720" rIns="91440" bIns="45720" rtlCol="0" anchor="ctr">
            <a:noAutofit/>
          </a:bodyPr>
          <a:lstStyle/>
          <a:p>
            <a:r>
              <a:rPr lang="en-US" sz="3200" kern="1200">
                <a:solidFill>
                  <a:schemeClr val="tx1"/>
                </a:solidFill>
                <a:latin typeface="Tw Cen MT" panose="020B0602020104020603" pitchFamily="34" charset="0"/>
              </a:rPr>
              <a:t>State of Russia 1894: Police and Military</a:t>
            </a:r>
          </a:p>
        </p:txBody>
      </p:sp>
      <p:sp>
        <p:nvSpPr>
          <p:cNvPr id="3" name="Text Placeholder 2">
            <a:extLst>
              <a:ext uri="{FF2B5EF4-FFF2-40B4-BE49-F238E27FC236}">
                <a16:creationId xmlns:a16="http://schemas.microsoft.com/office/drawing/2014/main" id="{848FC8C5-ED59-9746-A344-8DF575F38A73}"/>
              </a:ext>
            </a:extLst>
          </p:cNvPr>
          <p:cNvSpPr>
            <a:spLocks noGrp="1"/>
          </p:cNvSpPr>
          <p:nvPr>
            <p:ph type="body" idx="1"/>
          </p:nvPr>
        </p:nvSpPr>
        <p:spPr>
          <a:xfrm>
            <a:off x="98474" y="1266092"/>
            <a:ext cx="8215532" cy="5486400"/>
          </a:xfrm>
        </p:spPr>
        <p:txBody>
          <a:bodyPr vert="horz" lIns="91440" tIns="45720" rIns="91440" bIns="45720" rtlCol="0" anchor="t">
            <a:normAutofit fontScale="92500" lnSpcReduction="10000"/>
          </a:bodyPr>
          <a:lstStyle/>
          <a:p>
            <a:r>
              <a:rPr lang="en-US" sz="1800">
                <a:latin typeface="Tw Cen MT" panose="020B0602020104020603" pitchFamily="34" charset="0"/>
              </a:rPr>
              <a:t>The culture of repression and suspicion of change contributed to a far-reaching and ultra-reactionary police and military force within the Tsarist state.</a:t>
            </a:r>
          </a:p>
          <a:p>
            <a:r>
              <a:rPr lang="en-US" sz="1800">
                <a:latin typeface="Tw Cen MT" panose="020B0602020104020603" pitchFamily="34" charset="0"/>
              </a:rPr>
              <a:t>Despite the near impossibility of forming any semblance of </a:t>
            </a:r>
            <a:r>
              <a:rPr lang="en-US" sz="1800" err="1">
                <a:latin typeface="Tw Cen MT" panose="020B0602020104020603" pitchFamily="34" charset="0"/>
              </a:rPr>
              <a:t>organised</a:t>
            </a:r>
            <a:r>
              <a:rPr lang="en-US" sz="1800">
                <a:latin typeface="Tw Cen MT" panose="020B0602020104020603" pitchFamily="34" charset="0"/>
              </a:rPr>
              <a:t> political opposition / reform movements, the full weight of the repressive system was trained on crushing any rumblings of discontent from within.</a:t>
            </a:r>
          </a:p>
          <a:p>
            <a:r>
              <a:rPr lang="en-US" sz="1800">
                <a:latin typeface="Tw Cen MT" panose="020B0602020104020603" pitchFamily="34" charset="0"/>
              </a:rPr>
              <a:t>Even moderate political views were unacceptable – it was illegal to </a:t>
            </a:r>
            <a:r>
              <a:rPr lang="en-US" sz="1800" err="1">
                <a:latin typeface="Tw Cen MT" panose="020B0602020104020603" pitchFamily="34" charset="0"/>
              </a:rPr>
              <a:t>criticise</a:t>
            </a:r>
            <a:r>
              <a:rPr lang="en-US" sz="1800">
                <a:latin typeface="Tw Cen MT" panose="020B0602020104020603" pitchFamily="34" charset="0"/>
              </a:rPr>
              <a:t> the Tsar for example – and the Okhrana were incessant and brutal in hunting down opponents of the regime, real or imagined.</a:t>
            </a:r>
          </a:p>
          <a:p>
            <a:r>
              <a:rPr lang="en-US" sz="1800">
                <a:latin typeface="Tw Cen MT" panose="020B0602020104020603" pitchFamily="34" charset="0"/>
              </a:rPr>
              <a:t>The Russian Army was another example of a repressive, reactionary and backwards thinking </a:t>
            </a:r>
            <a:r>
              <a:rPr lang="en-US" sz="1800" err="1">
                <a:latin typeface="Tw Cen MT" panose="020B0602020104020603" pitchFamily="34" charset="0"/>
              </a:rPr>
              <a:t>organisation</a:t>
            </a:r>
            <a:endParaRPr lang="en-US" sz="1800">
              <a:latin typeface="Tw Cen MT" panose="020B0602020104020603" pitchFamily="34" charset="0"/>
            </a:endParaRPr>
          </a:p>
          <a:p>
            <a:r>
              <a:rPr lang="en-US" sz="1800">
                <a:latin typeface="Tw Cen MT" panose="020B0602020104020603" pitchFamily="34" charset="0"/>
              </a:rPr>
              <a:t>Peasant conscripts - most of whom had no wish or desire to be there – formed the vast majority of those in the soldier and sailor ranks. </a:t>
            </a:r>
          </a:p>
          <a:p>
            <a:r>
              <a:rPr lang="en-US" sz="1800">
                <a:latin typeface="Tw Cen MT" panose="020B0602020104020603" pitchFamily="34" charset="0"/>
              </a:rPr>
              <a:t>Discipline within the army was brutal and grim. Morale was low but the costs of maintaining the armed forces were high. 45% of Russian govt expenditure went on the armed forces, compared to 4% on education.</a:t>
            </a:r>
          </a:p>
          <a:p>
            <a:r>
              <a:rPr lang="en-US" sz="1800">
                <a:latin typeface="Tw Cen MT" panose="020B0602020104020603" pitchFamily="34" charset="0"/>
              </a:rPr>
              <a:t>The Russian Army was an imbalanced and class-ridden institution that was unfit for purpose as a modern fighting force (compare to Prussia in 1870 for example). The officer ranks were solely for the aristocracy and it was a closed shop.</a:t>
            </a:r>
          </a:p>
          <a:p>
            <a:r>
              <a:rPr lang="en-US" sz="1800">
                <a:latin typeface="Tw Cen MT" panose="020B0602020104020603" pitchFamily="34" charset="0"/>
              </a:rPr>
              <a:t>This meant the Russian army was a corrupt, backwards and  bloated </a:t>
            </a:r>
            <a:r>
              <a:rPr lang="en-US" sz="1800" err="1">
                <a:latin typeface="Tw Cen MT" panose="020B0602020104020603" pitchFamily="34" charset="0"/>
              </a:rPr>
              <a:t>organisation</a:t>
            </a:r>
            <a:r>
              <a:rPr lang="en-US" sz="1800">
                <a:latin typeface="Tw Cen MT" panose="020B0602020104020603" pitchFamily="34" charset="0"/>
              </a:rPr>
              <a:t>, who’s inadequacies had been masked by not fighting a European War since 1815 with the exception of the Crimean War in 1855</a:t>
            </a:r>
          </a:p>
        </p:txBody>
      </p:sp>
      <p:sp>
        <p:nvSpPr>
          <p:cNvPr id="21" name="Freeform: Shape 10">
            <a:extLst>
              <a:ext uri="{FF2B5EF4-FFF2-40B4-BE49-F238E27FC236}">
                <a16:creationId xmlns:a16="http://schemas.microsoft.com/office/drawing/2014/main" id="{86B8807B-7828-4E42-86D6-939A5397D8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25108" y="-2055"/>
            <a:ext cx="4666892" cy="3481643"/>
          </a:xfrm>
          <a:custGeom>
            <a:avLst/>
            <a:gdLst>
              <a:gd name="connsiteX0" fmla="*/ 144173 w 4666892"/>
              <a:gd name="connsiteY0" fmla="*/ 0 h 3481643"/>
              <a:gd name="connsiteX1" fmla="*/ 4666892 w 4666892"/>
              <a:gd name="connsiteY1" fmla="*/ 0 h 3481643"/>
              <a:gd name="connsiteX2" fmla="*/ 4666892 w 4666892"/>
              <a:gd name="connsiteY2" fmla="*/ 2512390 h 3481643"/>
              <a:gd name="connsiteX3" fmla="*/ 4657487 w 4666892"/>
              <a:gd name="connsiteY3" fmla="*/ 2524968 h 3481643"/>
              <a:gd name="connsiteX4" fmla="*/ 2628900 w 4666892"/>
              <a:gd name="connsiteY4" fmla="*/ 3481643 h 3481643"/>
              <a:gd name="connsiteX5" fmla="*/ 0 w 4666892"/>
              <a:gd name="connsiteY5" fmla="*/ 852743 h 3481643"/>
              <a:gd name="connsiteX6" fmla="*/ 118190 w 4666892"/>
              <a:gd name="connsiteY6" fmla="*/ 70989 h 3481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66892" h="3481643">
                <a:moveTo>
                  <a:pt x="144173" y="0"/>
                </a:moveTo>
                <a:lnTo>
                  <a:pt x="4666892" y="0"/>
                </a:lnTo>
                <a:lnTo>
                  <a:pt x="4666892" y="2512390"/>
                </a:lnTo>
                <a:lnTo>
                  <a:pt x="4657487" y="2524968"/>
                </a:lnTo>
                <a:cubicBezTo>
                  <a:pt x="4175308" y="3109233"/>
                  <a:pt x="3445594" y="3481643"/>
                  <a:pt x="2628900" y="3481643"/>
                </a:cubicBezTo>
                <a:cubicBezTo>
                  <a:pt x="1176999" y="3481643"/>
                  <a:pt x="0" y="2304644"/>
                  <a:pt x="0" y="852743"/>
                </a:cubicBezTo>
                <a:cubicBezTo>
                  <a:pt x="0" y="580512"/>
                  <a:pt x="41379" y="317945"/>
                  <a:pt x="118190" y="70989"/>
                </a:cubicBezTo>
                <a:close/>
              </a:path>
            </a:pathLst>
          </a:custGeom>
          <a:solidFill>
            <a:srgbClr val="FFFFF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695B8BD4-F8BC-1E47-8086-4182DCFD8B49}"/>
              </a:ext>
            </a:extLst>
          </p:cNvPr>
          <p:cNvPicPr>
            <a:picLocks noChangeAspect="1"/>
          </p:cNvPicPr>
          <p:nvPr/>
        </p:nvPicPr>
        <p:blipFill rotWithShape="1">
          <a:blip r:embed="rId3"/>
          <a:srcRect l="8702" r="809"/>
          <a:stretch/>
        </p:blipFill>
        <p:spPr>
          <a:xfrm>
            <a:off x="7689829" y="-2055"/>
            <a:ext cx="4502173" cy="3316924"/>
          </a:xfrm>
          <a:custGeom>
            <a:avLst/>
            <a:gdLst/>
            <a:ahLst/>
            <a:cxnLst/>
            <a:rect l="l" t="t" r="r" b="b"/>
            <a:pathLst>
              <a:path w="4502173" h="3316924">
                <a:moveTo>
                  <a:pt x="154695" y="0"/>
                </a:moveTo>
                <a:lnTo>
                  <a:pt x="4502173" y="0"/>
                </a:lnTo>
                <a:lnTo>
                  <a:pt x="4502173" y="2237639"/>
                </a:lnTo>
                <a:lnTo>
                  <a:pt x="4365663" y="2420191"/>
                </a:lnTo>
                <a:cubicBezTo>
                  <a:pt x="3913696" y="2967849"/>
                  <a:pt x="3229704" y="3316924"/>
                  <a:pt x="2464181" y="3316924"/>
                </a:cubicBezTo>
                <a:cubicBezTo>
                  <a:pt x="1103251" y="3316924"/>
                  <a:pt x="0" y="2213673"/>
                  <a:pt x="0" y="852743"/>
                </a:cubicBezTo>
                <a:cubicBezTo>
                  <a:pt x="0" y="597569"/>
                  <a:pt x="38787" y="351454"/>
                  <a:pt x="110786" y="119971"/>
                </a:cubicBezTo>
                <a:close/>
              </a:path>
            </a:pathLst>
          </a:custGeom>
        </p:spPr>
      </p:pic>
      <p:sp>
        <p:nvSpPr>
          <p:cNvPr id="22" name="Freeform: Shape 12">
            <a:extLst>
              <a:ext uri="{FF2B5EF4-FFF2-40B4-BE49-F238E27FC236}">
                <a16:creationId xmlns:a16="http://schemas.microsoft.com/office/drawing/2014/main" id="{648F5915-2CE1-4F74-88C5-D4366893D2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4737" y="3918051"/>
            <a:ext cx="3587263" cy="2939948"/>
          </a:xfrm>
          <a:custGeom>
            <a:avLst/>
            <a:gdLst>
              <a:gd name="connsiteX0" fmla="*/ 2070613 w 3587263"/>
              <a:gd name="connsiteY0" fmla="*/ 0 h 2939948"/>
              <a:gd name="connsiteX1" fmla="*/ 3534758 w 3587263"/>
              <a:gd name="connsiteY1" fmla="*/ 606469 h 2939948"/>
              <a:gd name="connsiteX2" fmla="*/ 3587263 w 3587263"/>
              <a:gd name="connsiteY2" fmla="*/ 664240 h 2939948"/>
              <a:gd name="connsiteX3" fmla="*/ 3587263 w 3587263"/>
              <a:gd name="connsiteY3" fmla="*/ 2939948 h 2939948"/>
              <a:gd name="connsiteX4" fmla="*/ 193241 w 3587263"/>
              <a:gd name="connsiteY4" fmla="*/ 2939948 h 2939948"/>
              <a:gd name="connsiteX5" fmla="*/ 162719 w 3587263"/>
              <a:gd name="connsiteY5" fmla="*/ 2876589 h 2939948"/>
              <a:gd name="connsiteX6" fmla="*/ 0 w 3587263"/>
              <a:gd name="connsiteY6" fmla="*/ 2070613 h 2939948"/>
              <a:gd name="connsiteX7" fmla="*/ 2070613 w 3587263"/>
              <a:gd name="connsiteY7" fmla="*/ 0 h 2939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87263" h="2939948">
                <a:moveTo>
                  <a:pt x="2070613" y="0"/>
                </a:moveTo>
                <a:cubicBezTo>
                  <a:pt x="2642397" y="0"/>
                  <a:pt x="3160050" y="231761"/>
                  <a:pt x="3534758" y="606469"/>
                </a:cubicBezTo>
                <a:lnTo>
                  <a:pt x="3587263" y="664240"/>
                </a:lnTo>
                <a:lnTo>
                  <a:pt x="3587263" y="2939948"/>
                </a:lnTo>
                <a:lnTo>
                  <a:pt x="193241" y="2939948"/>
                </a:lnTo>
                <a:lnTo>
                  <a:pt x="162719" y="2876589"/>
                </a:lnTo>
                <a:cubicBezTo>
                  <a:pt x="57940" y="2628865"/>
                  <a:pt x="0" y="2356505"/>
                  <a:pt x="0" y="2070613"/>
                </a:cubicBezTo>
                <a:cubicBezTo>
                  <a:pt x="0" y="927045"/>
                  <a:pt x="927045" y="0"/>
                  <a:pt x="2070613" y="0"/>
                </a:cubicBezTo>
                <a:close/>
              </a:path>
            </a:pathLst>
          </a:custGeom>
          <a:solidFill>
            <a:srgbClr val="FFFFF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13B7D140-E22D-BC4A-9929-7F4246336BAA}"/>
              </a:ext>
            </a:extLst>
          </p:cNvPr>
          <p:cNvPicPr>
            <a:picLocks noChangeAspect="1"/>
          </p:cNvPicPr>
          <p:nvPr/>
        </p:nvPicPr>
        <p:blipFill rotWithShape="1">
          <a:blip r:embed="rId4"/>
          <a:srcRect t="29429" r="1" b="3276"/>
          <a:stretch/>
        </p:blipFill>
        <p:spPr>
          <a:xfrm>
            <a:off x="8768834" y="4082148"/>
            <a:ext cx="3423175" cy="2775859"/>
          </a:xfrm>
          <a:custGeom>
            <a:avLst/>
            <a:gdLst/>
            <a:ahLst/>
            <a:cxnLst/>
            <a:rect l="l" t="t" r="r" b="b"/>
            <a:pathLst>
              <a:path w="3423175" h="2775859">
                <a:moveTo>
                  <a:pt x="1906524" y="0"/>
                </a:moveTo>
                <a:cubicBezTo>
                  <a:pt x="2498805" y="0"/>
                  <a:pt x="3028006" y="270078"/>
                  <a:pt x="3377691" y="693798"/>
                </a:cubicBezTo>
                <a:lnTo>
                  <a:pt x="3423175" y="754624"/>
                </a:lnTo>
                <a:lnTo>
                  <a:pt x="3423175" y="2775859"/>
                </a:lnTo>
                <a:lnTo>
                  <a:pt x="211114" y="2775859"/>
                </a:lnTo>
                <a:lnTo>
                  <a:pt x="149824" y="2648629"/>
                </a:lnTo>
                <a:cubicBezTo>
                  <a:pt x="53349" y="2420536"/>
                  <a:pt x="0" y="2169760"/>
                  <a:pt x="0" y="1906524"/>
                </a:cubicBezTo>
                <a:cubicBezTo>
                  <a:pt x="0" y="853580"/>
                  <a:pt x="853580" y="0"/>
                  <a:pt x="1906524" y="0"/>
                </a:cubicBezTo>
                <a:close/>
              </a:path>
            </a:pathLst>
          </a:custGeom>
        </p:spPr>
      </p:pic>
    </p:spTree>
    <p:extLst>
      <p:ext uri="{BB962C8B-B14F-4D97-AF65-F5344CB8AC3E}">
        <p14:creationId xmlns:p14="http://schemas.microsoft.com/office/powerpoint/2010/main" val="1859725434"/>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ECA6DCB-B7E1-40A9-9524-540C6DA40B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08E8B3-046F-AA44-8539-898CAFAA7183}"/>
              </a:ext>
            </a:extLst>
          </p:cNvPr>
          <p:cNvSpPr>
            <a:spLocks noGrp="1"/>
          </p:cNvSpPr>
          <p:nvPr>
            <p:ph type="title"/>
          </p:nvPr>
        </p:nvSpPr>
        <p:spPr>
          <a:xfrm>
            <a:off x="589560" y="856180"/>
            <a:ext cx="5279408" cy="1128068"/>
          </a:xfrm>
        </p:spPr>
        <p:txBody>
          <a:bodyPr vert="horz" lIns="91440" tIns="45720" rIns="91440" bIns="45720" rtlCol="0" anchor="ctr">
            <a:normAutofit/>
          </a:bodyPr>
          <a:lstStyle/>
          <a:p>
            <a:r>
              <a:rPr lang="en-US" sz="3700" kern="1200">
                <a:solidFill>
                  <a:schemeClr val="tx1"/>
                </a:solidFill>
                <a:latin typeface="Tw Cen MT" panose="020B0602020104020603" pitchFamily="34" charset="0"/>
              </a:rPr>
              <a:t>State of Russia 1894: Economy - Agriculture</a:t>
            </a:r>
          </a:p>
        </p:txBody>
      </p:sp>
      <p:grpSp>
        <p:nvGrpSpPr>
          <p:cNvPr id="12" name="Group 1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3" name="Rectangle 1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123821"/>
            <a:ext cx="4975066"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848FC8C5-ED59-9746-A344-8DF575F38A73}"/>
              </a:ext>
            </a:extLst>
          </p:cNvPr>
          <p:cNvSpPr>
            <a:spLocks noGrp="1"/>
          </p:cNvSpPr>
          <p:nvPr>
            <p:ph type="body" idx="1"/>
          </p:nvPr>
        </p:nvSpPr>
        <p:spPr>
          <a:xfrm>
            <a:off x="-2" y="2330505"/>
            <a:ext cx="7083423" cy="4526860"/>
          </a:xfrm>
        </p:spPr>
        <p:txBody>
          <a:bodyPr vert="horz" lIns="91440" tIns="45720" rIns="91440" bIns="45720" rtlCol="0" anchor="ctr">
            <a:normAutofit fontScale="92500" lnSpcReduction="10000"/>
          </a:bodyPr>
          <a:lstStyle/>
          <a:p>
            <a:r>
              <a:rPr lang="en-US" sz="1800">
                <a:latin typeface="Tw Cen MT" panose="020B0602020104020603" pitchFamily="34" charset="0"/>
              </a:rPr>
              <a:t>As mentioned, Russia had not reached the same stage of the Industrial Revolution as had Western Europe, thus its economy was evolving at a different pace.</a:t>
            </a:r>
          </a:p>
          <a:p>
            <a:r>
              <a:rPr lang="en-US" sz="1800">
                <a:latin typeface="Tw Cen MT" panose="020B0602020104020603" pitchFamily="34" charset="0"/>
              </a:rPr>
              <a:t>It was also evolving from a distinctly different foundation, given the sheer scale of the Russian landmass and the rigid structure of Tsarist autocracy</a:t>
            </a:r>
          </a:p>
          <a:p>
            <a:endParaRPr lang="en-US" sz="1800">
              <a:latin typeface="Tw Cen MT" panose="020B0602020104020603" pitchFamily="34" charset="0"/>
            </a:endParaRPr>
          </a:p>
          <a:p>
            <a:r>
              <a:rPr lang="en-US" sz="1800">
                <a:latin typeface="Tw Cen MT" panose="020B0602020104020603" pitchFamily="34" charset="0"/>
              </a:rPr>
              <a:t>The Russian countryside operated much on a similar axis to the way it had in medieval times. The economy here operated the same way as the cottage system of pre-industrial England and the spread out nature of Russia meant there was little scope for economic and industrial progress in the countryside</a:t>
            </a:r>
          </a:p>
          <a:p>
            <a:r>
              <a:rPr lang="en-US" sz="1800">
                <a:latin typeface="Tw Cen MT" panose="020B0602020104020603" pitchFamily="34" charset="0"/>
              </a:rPr>
              <a:t>Despite the massive size of Russia, as we know much of the land (even today let alone 19</a:t>
            </a:r>
            <a:r>
              <a:rPr lang="en-US" sz="1800" baseline="30000">
                <a:latin typeface="Tw Cen MT" panose="020B0602020104020603" pitchFamily="34" charset="0"/>
              </a:rPr>
              <a:t>th</a:t>
            </a:r>
            <a:r>
              <a:rPr lang="en-US" sz="1800">
                <a:latin typeface="Tw Cen MT" panose="020B0602020104020603" pitchFamily="34" charset="0"/>
              </a:rPr>
              <a:t> century!) was not suited for agriculture. Areas of agricultural wealth were concentrated in specific areas such as the Black Earth, Volga and towards the Black Sea / Caucasus.</a:t>
            </a:r>
          </a:p>
          <a:p>
            <a:r>
              <a:rPr lang="en-US" sz="1800">
                <a:latin typeface="Tw Cen MT" panose="020B0602020104020603" pitchFamily="34" charset="0"/>
              </a:rPr>
              <a:t>Even though the peasants had been emancipated from being serfs in 1863, they were still basically the property of landowners due to high rents/mortgages to landowner and govt alike</a:t>
            </a:r>
          </a:p>
          <a:p>
            <a:endParaRPr lang="en-US" sz="1100"/>
          </a:p>
        </p:txBody>
      </p:sp>
      <p:sp>
        <p:nvSpPr>
          <p:cNvPr id="18" name="Rectangle 1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7447"/>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28F7314-F101-F54D-86A0-674FB8F69D60}"/>
              </a:ext>
            </a:extLst>
          </p:cNvPr>
          <p:cNvPicPr>
            <a:picLocks noChangeAspect="1"/>
          </p:cNvPicPr>
          <p:nvPr/>
        </p:nvPicPr>
        <p:blipFill rotWithShape="1">
          <a:blip r:embed="rId2"/>
          <a:srcRect r="1790" b="-4"/>
          <a:stretch/>
        </p:blipFill>
        <p:spPr>
          <a:xfrm>
            <a:off x="7083423" y="581892"/>
            <a:ext cx="4397433" cy="2518756"/>
          </a:xfrm>
          <a:prstGeom prst="rect">
            <a:avLst/>
          </a:prstGeom>
        </p:spPr>
      </p:pic>
      <p:sp>
        <p:nvSpPr>
          <p:cNvPr id="22" name="Rectangle 21">
            <a:extLst>
              <a:ext uri="{FF2B5EF4-FFF2-40B4-BE49-F238E27FC236}">
                <a16:creationId xmlns:a16="http://schemas.microsoft.com/office/drawing/2014/main" id="{8CB5D2D7-DF65-4E86-BFBA-FFB9B5AC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05479"/>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EE9C10E-9FE7-7D43-A2BB-F90202D534F4}"/>
              </a:ext>
            </a:extLst>
          </p:cNvPr>
          <p:cNvPicPr>
            <a:picLocks noChangeAspect="1"/>
          </p:cNvPicPr>
          <p:nvPr/>
        </p:nvPicPr>
        <p:blipFill rotWithShape="1">
          <a:blip r:embed="rId3"/>
          <a:srcRect t="13110" r="1" b="6748"/>
          <a:stretch/>
        </p:blipFill>
        <p:spPr>
          <a:xfrm>
            <a:off x="7083423" y="3707894"/>
            <a:ext cx="4395569" cy="2518756"/>
          </a:xfrm>
          <a:prstGeom prst="rect">
            <a:avLst/>
          </a:prstGeom>
        </p:spPr>
      </p:pic>
    </p:spTree>
    <p:extLst>
      <p:ext uri="{BB962C8B-B14F-4D97-AF65-F5344CB8AC3E}">
        <p14:creationId xmlns:p14="http://schemas.microsoft.com/office/powerpoint/2010/main" val="36110773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D96FDFD-4E42-4A06-B8B5-768A1DB9C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08E8B3-046F-AA44-8539-898CAFAA7183}"/>
              </a:ext>
            </a:extLst>
          </p:cNvPr>
          <p:cNvSpPr>
            <a:spLocks noGrp="1"/>
          </p:cNvSpPr>
          <p:nvPr>
            <p:ph type="title"/>
          </p:nvPr>
        </p:nvSpPr>
        <p:spPr>
          <a:xfrm>
            <a:off x="0" y="48577"/>
            <a:ext cx="6125964" cy="1053695"/>
          </a:xfrm>
        </p:spPr>
        <p:txBody>
          <a:bodyPr vert="horz" lIns="91440" tIns="45720" rIns="91440" bIns="45720" rtlCol="0" anchor="b">
            <a:normAutofit/>
          </a:bodyPr>
          <a:lstStyle/>
          <a:p>
            <a:r>
              <a:rPr lang="en-US" sz="3200" kern="1200">
                <a:solidFill>
                  <a:schemeClr val="tx1"/>
                </a:solidFill>
                <a:latin typeface="Tw Cen MT" panose="020B0602020104020603" pitchFamily="34" charset="0"/>
              </a:rPr>
              <a:t>State of Russia 1894: Economy - Industry</a:t>
            </a:r>
          </a:p>
        </p:txBody>
      </p:sp>
      <p:sp>
        <p:nvSpPr>
          <p:cNvPr id="3" name="Text Placeholder 2">
            <a:extLst>
              <a:ext uri="{FF2B5EF4-FFF2-40B4-BE49-F238E27FC236}">
                <a16:creationId xmlns:a16="http://schemas.microsoft.com/office/drawing/2014/main" id="{848FC8C5-ED59-9746-A344-8DF575F38A73}"/>
              </a:ext>
            </a:extLst>
          </p:cNvPr>
          <p:cNvSpPr>
            <a:spLocks noGrp="1"/>
          </p:cNvSpPr>
          <p:nvPr>
            <p:ph type="body" idx="1"/>
          </p:nvPr>
        </p:nvSpPr>
        <p:spPr>
          <a:xfrm>
            <a:off x="-1" y="1150849"/>
            <a:ext cx="6344529" cy="5755728"/>
          </a:xfrm>
        </p:spPr>
        <p:txBody>
          <a:bodyPr vert="horz" lIns="91440" tIns="45720" rIns="91440" bIns="45720" rtlCol="0">
            <a:normAutofit fontScale="92500" lnSpcReduction="20000"/>
          </a:bodyPr>
          <a:lstStyle/>
          <a:p>
            <a:r>
              <a:rPr lang="en-US" sz="1900">
                <a:latin typeface="Tw Cen MT" panose="020B0602020104020603" pitchFamily="34" charset="0"/>
              </a:rPr>
              <a:t>Russia in the 1890s was in the throes of transitioning to an industrial society and economy, but was nowhere near defining its own identity as a modern industrial nation let alone knowing how best to </a:t>
            </a:r>
            <a:r>
              <a:rPr lang="en-US" sz="1900" err="1">
                <a:latin typeface="Tw Cen MT" panose="020B0602020104020603" pitchFamily="34" charset="0"/>
              </a:rPr>
              <a:t>maximise</a:t>
            </a:r>
            <a:r>
              <a:rPr lang="en-US" sz="1900">
                <a:latin typeface="Tw Cen MT" panose="020B0602020104020603" pitchFamily="34" charset="0"/>
              </a:rPr>
              <a:t> profit and efficiency.</a:t>
            </a:r>
          </a:p>
          <a:p>
            <a:r>
              <a:rPr lang="en-US" sz="1900">
                <a:latin typeface="Tw Cen MT" panose="020B0602020104020603" pitchFamily="34" charset="0"/>
              </a:rPr>
              <a:t>Russia had – still does – vast expanses of natural resources and looked upon successfully exploiting and harnessing these more from a military than socio-economic perspective.</a:t>
            </a:r>
          </a:p>
          <a:p>
            <a:r>
              <a:rPr lang="en-US" sz="1900" err="1">
                <a:latin typeface="Tw Cen MT" panose="020B0602020104020603" pitchFamily="34" charset="0"/>
              </a:rPr>
              <a:t>Inadvertedly</a:t>
            </a:r>
            <a:r>
              <a:rPr lang="en-US" sz="1900">
                <a:latin typeface="Tw Cen MT" panose="020B0602020104020603" pitchFamily="34" charset="0"/>
              </a:rPr>
              <a:t>, Russia’s wish to </a:t>
            </a:r>
            <a:r>
              <a:rPr lang="en-US" sz="1900" err="1">
                <a:latin typeface="Tw Cen MT" panose="020B0602020104020603" pitchFamily="34" charset="0"/>
              </a:rPr>
              <a:t>modernise</a:t>
            </a:r>
            <a:r>
              <a:rPr lang="en-US" sz="1900">
                <a:latin typeface="Tw Cen MT" panose="020B0602020104020603" pitchFamily="34" charset="0"/>
              </a:rPr>
              <a:t> and expand her army had the according effect of </a:t>
            </a:r>
            <a:r>
              <a:rPr lang="en-US" sz="1900" err="1">
                <a:latin typeface="Tw Cen MT" panose="020B0602020104020603" pitchFamily="34" charset="0"/>
              </a:rPr>
              <a:t>fuelling</a:t>
            </a:r>
            <a:r>
              <a:rPr lang="en-US" sz="1900">
                <a:latin typeface="Tw Cen MT" panose="020B0602020104020603" pitchFamily="34" charset="0"/>
              </a:rPr>
              <a:t> huge industrial expansion in the 1890s which became known as the ‘Great Spurt’</a:t>
            </a:r>
          </a:p>
          <a:p>
            <a:r>
              <a:rPr lang="en-US" sz="1900">
                <a:latin typeface="Tw Cen MT" panose="020B0602020104020603" pitchFamily="34" charset="0"/>
              </a:rPr>
              <a:t>Sergei Witte – finance minister – is regarded as the primary architect of this belated Russian industrial expansion and progress, but the regulated and laissez faire approach employed by the indifferent Tsarist govt to his policies also helped growth and new ideas flow in.</a:t>
            </a:r>
          </a:p>
          <a:p>
            <a:r>
              <a:rPr lang="en-US" sz="1900">
                <a:latin typeface="Tw Cen MT" panose="020B0602020104020603" pitchFamily="34" charset="0"/>
              </a:rPr>
              <a:t>Engineers and consultants from Western Europe were brought in, as Witte brought in State Capitalism (similar to present day China) which he as opposed to the Tsar largely oversaw.</a:t>
            </a:r>
          </a:p>
          <a:p>
            <a:r>
              <a:rPr lang="en-US" sz="1900">
                <a:latin typeface="Tw Cen MT" panose="020B0602020104020603" pitchFamily="34" charset="0"/>
              </a:rPr>
              <a:t>Railways exploded in growth and were seen as integral to Russia’s successful transition to a modern industrial power.</a:t>
            </a:r>
          </a:p>
          <a:p>
            <a:r>
              <a:rPr lang="en-US" sz="1900">
                <a:latin typeface="Tw Cen MT" panose="020B0602020104020603" pitchFamily="34" charset="0"/>
              </a:rPr>
              <a:t>Foreign loans and investment poured in, which benefitted in the short term but long term restricted the scope for Russia herself to get rich from her enhanced industrial output, and left her exposed to any future global downturn</a:t>
            </a:r>
          </a:p>
          <a:p>
            <a:endParaRPr lang="en-US" sz="800"/>
          </a:p>
          <a:p>
            <a:endParaRPr lang="en-US" sz="800"/>
          </a:p>
        </p:txBody>
      </p:sp>
      <p:pic>
        <p:nvPicPr>
          <p:cNvPr id="6" name="Picture 5">
            <a:extLst>
              <a:ext uri="{FF2B5EF4-FFF2-40B4-BE49-F238E27FC236}">
                <a16:creationId xmlns:a16="http://schemas.microsoft.com/office/drawing/2014/main" id="{3FBD3143-70FE-5E45-8354-3801FAB433A2}"/>
              </a:ext>
            </a:extLst>
          </p:cNvPr>
          <p:cNvPicPr>
            <a:picLocks noChangeAspect="1"/>
          </p:cNvPicPr>
          <p:nvPr/>
        </p:nvPicPr>
        <p:blipFill rotWithShape="1">
          <a:blip r:embed="rId2"/>
          <a:srcRect l="22085" r="12725" b="-3"/>
          <a:stretch/>
        </p:blipFill>
        <p:spPr>
          <a:xfrm>
            <a:off x="8452968" y="3681465"/>
            <a:ext cx="3747932" cy="3176541"/>
          </a:xfrm>
          <a:custGeom>
            <a:avLst/>
            <a:gdLst/>
            <a:ahLst/>
            <a:cxnLst/>
            <a:rect l="l" t="t" r="r" b="b"/>
            <a:pathLst>
              <a:path w="3747932" h="3176541">
                <a:moveTo>
                  <a:pt x="3239865" y="21"/>
                </a:moveTo>
                <a:cubicBezTo>
                  <a:pt x="3261821" y="112"/>
                  <a:pt x="3278837" y="498"/>
                  <a:pt x="3290337" y="938"/>
                </a:cubicBezTo>
                <a:cubicBezTo>
                  <a:pt x="3401766" y="5376"/>
                  <a:pt x="3510165" y="23128"/>
                  <a:pt x="3616543" y="49449"/>
                </a:cubicBezTo>
                <a:lnTo>
                  <a:pt x="3747932" y="87091"/>
                </a:lnTo>
                <a:lnTo>
                  <a:pt x="3747932" y="3176541"/>
                </a:lnTo>
                <a:lnTo>
                  <a:pt x="401358" y="3176541"/>
                </a:lnTo>
                <a:lnTo>
                  <a:pt x="398780" y="3136258"/>
                </a:lnTo>
                <a:cubicBezTo>
                  <a:pt x="400956" y="3079023"/>
                  <a:pt x="437945" y="3052703"/>
                  <a:pt x="483325" y="3030665"/>
                </a:cubicBezTo>
                <a:cubicBezTo>
                  <a:pt x="498866" y="3023015"/>
                  <a:pt x="520932" y="3023320"/>
                  <a:pt x="526840" y="2999447"/>
                </a:cubicBezTo>
                <a:cubicBezTo>
                  <a:pt x="501352" y="2976798"/>
                  <a:pt x="470270" y="2995161"/>
                  <a:pt x="442916" y="2988735"/>
                </a:cubicBezTo>
                <a:cubicBezTo>
                  <a:pt x="420228" y="2983533"/>
                  <a:pt x="382618" y="2986286"/>
                  <a:pt x="413701" y="2944662"/>
                </a:cubicBezTo>
                <a:cubicBezTo>
                  <a:pt x="422716" y="2932726"/>
                  <a:pt x="412147" y="2923542"/>
                  <a:pt x="400645" y="2922625"/>
                </a:cubicBezTo>
                <a:cubicBezTo>
                  <a:pt x="308644" y="2913137"/>
                  <a:pt x="350915" y="2828968"/>
                  <a:pt x="321386" y="2784590"/>
                </a:cubicBezTo>
                <a:cubicBezTo>
                  <a:pt x="313307" y="2772348"/>
                  <a:pt x="322010" y="2751230"/>
                  <a:pt x="334753" y="2746027"/>
                </a:cubicBezTo>
                <a:cubicBezTo>
                  <a:pt x="416187" y="2711746"/>
                  <a:pt x="427377" y="2630027"/>
                  <a:pt x="466852" y="2559632"/>
                </a:cubicBezTo>
                <a:cubicBezTo>
                  <a:pt x="423957" y="2531782"/>
                  <a:pt x="372673" y="2525661"/>
                  <a:pt x="326361" y="2507602"/>
                </a:cubicBezTo>
                <a:cubicBezTo>
                  <a:pt x="278183" y="2488626"/>
                  <a:pt x="278183" y="2474547"/>
                  <a:pt x="317968" y="2419457"/>
                </a:cubicBezTo>
                <a:cubicBezTo>
                  <a:pt x="214465" y="2407519"/>
                  <a:pt x="214465" y="2407519"/>
                  <a:pt x="246479" y="2320903"/>
                </a:cubicBezTo>
                <a:cubicBezTo>
                  <a:pt x="159758" y="2312945"/>
                  <a:pt x="102570" y="2271933"/>
                  <a:pt x="89205" y="2182255"/>
                </a:cubicBezTo>
                <a:cubicBezTo>
                  <a:pt x="82677" y="2138795"/>
                  <a:pt x="43514" y="2118290"/>
                  <a:pt x="0" y="2089213"/>
                </a:cubicBezTo>
                <a:cubicBezTo>
                  <a:pt x="54081" y="2061053"/>
                  <a:pt x="90759" y="2002290"/>
                  <a:pt x="153855" y="2064423"/>
                </a:cubicBezTo>
                <a:cubicBezTo>
                  <a:pt x="176855" y="2087070"/>
                  <a:pt x="174683" y="2058300"/>
                  <a:pt x="177788" y="2050037"/>
                </a:cubicBezTo>
                <a:cubicBezTo>
                  <a:pt x="185247" y="2029838"/>
                  <a:pt x="169707" y="2016369"/>
                  <a:pt x="159450" y="2001067"/>
                </a:cubicBezTo>
                <a:cubicBezTo>
                  <a:pt x="149504" y="1985763"/>
                  <a:pt x="137691" y="1969543"/>
                  <a:pt x="134895" y="1952400"/>
                </a:cubicBezTo>
                <a:cubicBezTo>
                  <a:pt x="133031" y="1940465"/>
                  <a:pt x="142044" y="1923021"/>
                  <a:pt x="151990" y="1914144"/>
                </a:cubicBezTo>
                <a:cubicBezTo>
                  <a:pt x="204209" y="1867316"/>
                  <a:pt x="173127" y="1762030"/>
                  <a:pt x="271969" y="1748562"/>
                </a:cubicBezTo>
                <a:cubicBezTo>
                  <a:pt x="316415" y="1742443"/>
                  <a:pt x="337860" y="1703878"/>
                  <a:pt x="370497" y="1682760"/>
                </a:cubicBezTo>
                <a:cubicBezTo>
                  <a:pt x="483946" y="1608999"/>
                  <a:pt x="559787" y="1514119"/>
                  <a:pt x="594908" y="1383735"/>
                </a:cubicBezTo>
                <a:cubicBezTo>
                  <a:pt x="604543" y="1347620"/>
                  <a:pt x="641532" y="1318542"/>
                  <a:pt x="665465" y="1286713"/>
                </a:cubicBezTo>
                <a:cubicBezTo>
                  <a:pt x="653963" y="1263452"/>
                  <a:pt x="591178" y="1313647"/>
                  <a:pt x="613246" y="1252435"/>
                </a:cubicBezTo>
                <a:cubicBezTo>
                  <a:pt x="630030" y="1206524"/>
                  <a:pt x="672925" y="1178060"/>
                  <a:pt x="713332" y="1150820"/>
                </a:cubicBezTo>
                <a:cubicBezTo>
                  <a:pt x="759333" y="1119908"/>
                  <a:pt x="810307" y="1095117"/>
                  <a:pt x="831133" y="1037883"/>
                </a:cubicBezTo>
                <a:cubicBezTo>
                  <a:pt x="835485" y="1025640"/>
                  <a:pt x="849470" y="1012785"/>
                  <a:pt x="861903" y="1007887"/>
                </a:cubicBezTo>
                <a:cubicBezTo>
                  <a:pt x="1469751" y="63584"/>
                  <a:pt x="2910527" y="-1353"/>
                  <a:pt x="3239865" y="21"/>
                </a:cubicBezTo>
                <a:close/>
              </a:path>
            </a:pathLst>
          </a:custGeom>
        </p:spPr>
      </p:pic>
      <p:pic>
        <p:nvPicPr>
          <p:cNvPr id="5" name="Picture 4">
            <a:extLst>
              <a:ext uri="{FF2B5EF4-FFF2-40B4-BE49-F238E27FC236}">
                <a16:creationId xmlns:a16="http://schemas.microsoft.com/office/drawing/2014/main" id="{678E529F-D045-5041-8DF5-B6365DFBD65E}"/>
              </a:ext>
            </a:extLst>
          </p:cNvPr>
          <p:cNvPicPr>
            <a:picLocks noChangeAspect="1"/>
          </p:cNvPicPr>
          <p:nvPr/>
        </p:nvPicPr>
        <p:blipFill rotWithShape="1">
          <a:blip r:embed="rId3"/>
          <a:srcRect l="18082" r="21232"/>
          <a:stretch/>
        </p:blipFill>
        <p:spPr>
          <a:xfrm>
            <a:off x="6094476" y="2290580"/>
            <a:ext cx="3458367" cy="3476265"/>
          </a:xfrm>
          <a:custGeom>
            <a:avLst/>
            <a:gdLst/>
            <a:ahLst/>
            <a:cxnLst/>
            <a:rect l="l" t="t" r="r" b="b"/>
            <a:pathLst>
              <a:path w="3458367" h="3476265">
                <a:moveTo>
                  <a:pt x="549716" y="15"/>
                </a:moveTo>
                <a:cubicBezTo>
                  <a:pt x="557611" y="271"/>
                  <a:pt x="565778" y="3856"/>
                  <a:pt x="573176" y="4995"/>
                </a:cubicBezTo>
                <a:cubicBezTo>
                  <a:pt x="736504" y="30493"/>
                  <a:pt x="899830" y="58040"/>
                  <a:pt x="1063336" y="82398"/>
                </a:cubicBezTo>
                <a:cubicBezTo>
                  <a:pt x="1216195" y="105163"/>
                  <a:pt x="1370136" y="110398"/>
                  <a:pt x="1523717" y="122237"/>
                </a:cubicBezTo>
                <a:cubicBezTo>
                  <a:pt x="1709602" y="136580"/>
                  <a:pt x="1895127" y="156841"/>
                  <a:pt x="2079929" y="188711"/>
                </a:cubicBezTo>
                <a:cubicBezTo>
                  <a:pt x="2208244" y="211023"/>
                  <a:pt x="2337823" y="226502"/>
                  <a:pt x="2467943" y="208745"/>
                </a:cubicBezTo>
                <a:cubicBezTo>
                  <a:pt x="2474439" y="207834"/>
                  <a:pt x="2481839" y="204876"/>
                  <a:pt x="2487253" y="207834"/>
                </a:cubicBezTo>
                <a:cubicBezTo>
                  <a:pt x="2550419" y="241073"/>
                  <a:pt x="2619357" y="217168"/>
                  <a:pt x="2684869" y="238113"/>
                </a:cubicBezTo>
                <a:cubicBezTo>
                  <a:pt x="2668085" y="318930"/>
                  <a:pt x="2596077" y="312327"/>
                  <a:pt x="2555471" y="368331"/>
                </a:cubicBezTo>
                <a:cubicBezTo>
                  <a:pt x="2621704" y="390639"/>
                  <a:pt x="2681259" y="413178"/>
                  <a:pt x="2741717" y="430023"/>
                </a:cubicBezTo>
                <a:cubicBezTo>
                  <a:pt x="2805785" y="447780"/>
                  <a:pt x="2860106" y="495816"/>
                  <a:pt x="2922728" y="517216"/>
                </a:cubicBezTo>
                <a:cubicBezTo>
                  <a:pt x="2936085" y="521769"/>
                  <a:pt x="2952146" y="537704"/>
                  <a:pt x="2956838" y="553184"/>
                </a:cubicBezTo>
                <a:cubicBezTo>
                  <a:pt x="2971997" y="603269"/>
                  <a:pt x="3274647" y="743732"/>
                  <a:pt x="3238914" y="788350"/>
                </a:cubicBezTo>
                <a:cubicBezTo>
                  <a:pt x="3224116" y="806791"/>
                  <a:pt x="3204986" y="819994"/>
                  <a:pt x="3184953" y="838207"/>
                </a:cubicBezTo>
                <a:cubicBezTo>
                  <a:pt x="3215093" y="872582"/>
                  <a:pt x="3249020" y="887608"/>
                  <a:pt x="3285115" y="897852"/>
                </a:cubicBezTo>
                <a:cubicBezTo>
                  <a:pt x="3295944" y="901039"/>
                  <a:pt x="3306591" y="907413"/>
                  <a:pt x="3307674" y="922894"/>
                </a:cubicBezTo>
                <a:cubicBezTo>
                  <a:pt x="3308757" y="939056"/>
                  <a:pt x="3297748" y="945429"/>
                  <a:pt x="3288544" y="952944"/>
                </a:cubicBezTo>
                <a:cubicBezTo>
                  <a:pt x="3275731" y="963415"/>
                  <a:pt x="3263278" y="972523"/>
                  <a:pt x="3247036" y="973888"/>
                </a:cubicBezTo>
                <a:cubicBezTo>
                  <a:pt x="3220325" y="975937"/>
                  <a:pt x="3207513" y="1005076"/>
                  <a:pt x="3191993" y="1026930"/>
                </a:cubicBezTo>
                <a:cubicBezTo>
                  <a:pt x="3183330" y="1039224"/>
                  <a:pt x="3178998" y="1064037"/>
                  <a:pt x="3194157" y="1068363"/>
                </a:cubicBezTo>
                <a:cubicBezTo>
                  <a:pt x="3230613" y="1078837"/>
                  <a:pt x="3227725" y="1109114"/>
                  <a:pt x="3226824" y="1143489"/>
                </a:cubicBezTo>
                <a:cubicBezTo>
                  <a:pt x="3225560" y="1186061"/>
                  <a:pt x="3204083" y="1205638"/>
                  <a:pt x="3177734" y="1222030"/>
                </a:cubicBezTo>
                <a:cubicBezTo>
                  <a:pt x="3168711" y="1227720"/>
                  <a:pt x="3155898" y="1227493"/>
                  <a:pt x="3152469" y="1245250"/>
                </a:cubicBezTo>
                <a:cubicBezTo>
                  <a:pt x="3167267" y="1262097"/>
                  <a:pt x="3185314" y="1248439"/>
                  <a:pt x="3201197" y="1253218"/>
                </a:cubicBezTo>
                <a:cubicBezTo>
                  <a:pt x="3214370" y="1257088"/>
                  <a:pt x="3236208" y="1255040"/>
                  <a:pt x="3218160" y="1286000"/>
                </a:cubicBezTo>
                <a:cubicBezTo>
                  <a:pt x="3212926" y="1294878"/>
                  <a:pt x="3219062" y="1301709"/>
                  <a:pt x="3225741" y="1302392"/>
                </a:cubicBezTo>
                <a:cubicBezTo>
                  <a:pt x="3279159" y="1309449"/>
                  <a:pt x="3254615" y="1372054"/>
                  <a:pt x="3271761" y="1405063"/>
                </a:cubicBezTo>
                <a:cubicBezTo>
                  <a:pt x="3276452" y="1414169"/>
                  <a:pt x="3271399" y="1429877"/>
                  <a:pt x="3263999" y="1433747"/>
                </a:cubicBezTo>
                <a:cubicBezTo>
                  <a:pt x="3216716" y="1459245"/>
                  <a:pt x="3210220" y="1520028"/>
                  <a:pt x="3187299" y="1572389"/>
                </a:cubicBezTo>
                <a:cubicBezTo>
                  <a:pt x="3212205" y="1593104"/>
                  <a:pt x="3241982" y="1597657"/>
                  <a:pt x="3268872" y="1611089"/>
                </a:cubicBezTo>
                <a:cubicBezTo>
                  <a:pt x="3296846" y="1625204"/>
                  <a:pt x="3296846" y="1635676"/>
                  <a:pt x="3273746" y="1676653"/>
                </a:cubicBezTo>
                <a:cubicBezTo>
                  <a:pt x="3333842" y="1685532"/>
                  <a:pt x="3333842" y="1685532"/>
                  <a:pt x="3315254" y="1749957"/>
                </a:cubicBezTo>
                <a:cubicBezTo>
                  <a:pt x="3365607" y="1755877"/>
                  <a:pt x="3398812" y="1786382"/>
                  <a:pt x="3406572" y="1853085"/>
                </a:cubicBezTo>
                <a:cubicBezTo>
                  <a:pt x="3410362" y="1885411"/>
                  <a:pt x="3433101" y="1900663"/>
                  <a:pt x="3458367" y="1922291"/>
                </a:cubicBezTo>
                <a:cubicBezTo>
                  <a:pt x="3426966" y="1943236"/>
                  <a:pt x="3405669" y="1986945"/>
                  <a:pt x="3369034" y="1940730"/>
                </a:cubicBezTo>
                <a:cubicBezTo>
                  <a:pt x="3355680" y="1923885"/>
                  <a:pt x="3356941" y="1945284"/>
                  <a:pt x="3355138" y="1951430"/>
                </a:cubicBezTo>
                <a:cubicBezTo>
                  <a:pt x="3350807" y="1966455"/>
                  <a:pt x="3359830" y="1976472"/>
                  <a:pt x="3365786" y="1987854"/>
                </a:cubicBezTo>
                <a:cubicBezTo>
                  <a:pt x="3371561" y="1999237"/>
                  <a:pt x="3378420" y="2011302"/>
                  <a:pt x="3380043" y="2024054"/>
                </a:cubicBezTo>
                <a:cubicBezTo>
                  <a:pt x="3381125" y="2032931"/>
                  <a:pt x="3375892" y="2045905"/>
                  <a:pt x="3370117" y="2052509"/>
                </a:cubicBezTo>
                <a:cubicBezTo>
                  <a:pt x="3339797" y="2087340"/>
                  <a:pt x="3357844" y="2165652"/>
                  <a:pt x="3300454" y="2175670"/>
                </a:cubicBezTo>
                <a:cubicBezTo>
                  <a:pt x="3274647" y="2180221"/>
                  <a:pt x="3262195" y="2208906"/>
                  <a:pt x="3243246" y="2224614"/>
                </a:cubicBezTo>
                <a:cubicBezTo>
                  <a:pt x="3177374" y="2279478"/>
                  <a:pt x="3133338" y="2350051"/>
                  <a:pt x="3112946" y="2447031"/>
                </a:cubicBezTo>
                <a:cubicBezTo>
                  <a:pt x="3107352" y="2473894"/>
                  <a:pt x="3085875" y="2495522"/>
                  <a:pt x="3071979" y="2519197"/>
                </a:cubicBezTo>
                <a:cubicBezTo>
                  <a:pt x="3078657" y="2536499"/>
                  <a:pt x="3115112" y="2499164"/>
                  <a:pt x="3102298" y="2544694"/>
                </a:cubicBezTo>
                <a:cubicBezTo>
                  <a:pt x="3092553" y="2578843"/>
                  <a:pt x="3067647" y="2600014"/>
                  <a:pt x="3044185" y="2620276"/>
                </a:cubicBezTo>
                <a:cubicBezTo>
                  <a:pt x="3017476" y="2643268"/>
                  <a:pt x="2987879" y="2661708"/>
                  <a:pt x="2975787" y="2704279"/>
                </a:cubicBezTo>
                <a:cubicBezTo>
                  <a:pt x="2973260" y="2713386"/>
                  <a:pt x="2965140" y="2722947"/>
                  <a:pt x="2957921" y="2726591"/>
                </a:cubicBezTo>
                <a:cubicBezTo>
                  <a:pt x="2581458" y="3475797"/>
                  <a:pt x="1654740" y="3480805"/>
                  <a:pt x="1547901" y="3475568"/>
                </a:cubicBezTo>
                <a:cubicBezTo>
                  <a:pt x="1418503" y="3468966"/>
                  <a:pt x="1296143" y="3422753"/>
                  <a:pt x="1176132" y="3365156"/>
                </a:cubicBezTo>
                <a:cubicBezTo>
                  <a:pt x="1125418" y="3340797"/>
                  <a:pt x="1078316" y="3306195"/>
                  <a:pt x="1029045" y="3279332"/>
                </a:cubicBezTo>
                <a:cubicBezTo>
                  <a:pt x="961009" y="3242223"/>
                  <a:pt x="908492" y="3171424"/>
                  <a:pt x="840634" y="3141601"/>
                </a:cubicBezTo>
                <a:cubicBezTo>
                  <a:pt x="770793" y="3110867"/>
                  <a:pt x="711057" y="3054638"/>
                  <a:pt x="639229" y="3030734"/>
                </a:cubicBezTo>
                <a:cubicBezTo>
                  <a:pt x="601330" y="3017985"/>
                  <a:pt x="564695" y="2994993"/>
                  <a:pt x="570649" y="2929200"/>
                </a:cubicBezTo>
                <a:cubicBezTo>
                  <a:pt x="572274" y="2910532"/>
                  <a:pt x="562349" y="2895282"/>
                  <a:pt x="546647" y="2900745"/>
                </a:cubicBezTo>
                <a:cubicBezTo>
                  <a:pt x="516690" y="2910989"/>
                  <a:pt x="503154" y="2883898"/>
                  <a:pt x="486550" y="2863636"/>
                </a:cubicBezTo>
                <a:cubicBezTo>
                  <a:pt x="456953" y="2827667"/>
                  <a:pt x="428801" y="2789422"/>
                  <a:pt x="381697" y="2783503"/>
                </a:cubicBezTo>
                <a:cubicBezTo>
                  <a:pt x="390720" y="2755272"/>
                  <a:pt x="406060" y="2759371"/>
                  <a:pt x="420137" y="2765290"/>
                </a:cubicBezTo>
                <a:cubicBezTo>
                  <a:pt x="457133" y="2780772"/>
                  <a:pt x="493769" y="2798300"/>
                  <a:pt x="530765" y="2813781"/>
                </a:cubicBezTo>
                <a:cubicBezTo>
                  <a:pt x="554948" y="2823799"/>
                  <a:pt x="578952" y="2837912"/>
                  <a:pt x="611257" y="2826755"/>
                </a:cubicBezTo>
                <a:cubicBezTo>
                  <a:pt x="583463" y="2769843"/>
                  <a:pt x="536180" y="2759598"/>
                  <a:pt x="497920" y="2742071"/>
                </a:cubicBezTo>
                <a:cubicBezTo>
                  <a:pt x="450096" y="2719988"/>
                  <a:pt x="421942" y="2678326"/>
                  <a:pt x="388193" y="2631885"/>
                </a:cubicBezTo>
                <a:cubicBezTo>
                  <a:pt x="423386" y="2620730"/>
                  <a:pt x="445223" y="2654879"/>
                  <a:pt x="472834" y="2653056"/>
                </a:cubicBezTo>
                <a:cubicBezTo>
                  <a:pt x="474279" y="2647140"/>
                  <a:pt x="476804" y="2638488"/>
                  <a:pt x="476444" y="2638259"/>
                </a:cubicBezTo>
                <a:cubicBezTo>
                  <a:pt x="431326" y="2612763"/>
                  <a:pt x="410211" y="2564956"/>
                  <a:pt x="403173" y="2507131"/>
                </a:cubicBezTo>
                <a:cubicBezTo>
                  <a:pt x="399563" y="2477310"/>
                  <a:pt x="383140" y="2467976"/>
                  <a:pt x="366897" y="2454316"/>
                </a:cubicBezTo>
                <a:cubicBezTo>
                  <a:pt x="310230" y="2405826"/>
                  <a:pt x="250314" y="2361890"/>
                  <a:pt x="203752" y="2295188"/>
                </a:cubicBezTo>
                <a:cubicBezTo>
                  <a:pt x="257532" y="2304066"/>
                  <a:pt x="300665" y="2347547"/>
                  <a:pt x="358597" y="2366215"/>
                </a:cubicBezTo>
                <a:cubicBezTo>
                  <a:pt x="312577" y="2292910"/>
                  <a:pt x="253020" y="2255803"/>
                  <a:pt x="198698" y="2211409"/>
                </a:cubicBezTo>
                <a:cubicBezTo>
                  <a:pt x="173974" y="2191149"/>
                  <a:pt x="151055" y="2165197"/>
                  <a:pt x="121097" y="2154269"/>
                </a:cubicBezTo>
                <a:cubicBezTo>
                  <a:pt x="110448" y="2150400"/>
                  <a:pt x="92943" y="2142204"/>
                  <a:pt x="101425" y="2120577"/>
                </a:cubicBezTo>
                <a:cubicBezTo>
                  <a:pt x="108643" y="2102593"/>
                  <a:pt x="122900" y="2108055"/>
                  <a:pt x="135895" y="2113292"/>
                </a:cubicBezTo>
                <a:cubicBezTo>
                  <a:pt x="167116" y="2126269"/>
                  <a:pt x="199421" y="2126495"/>
                  <a:pt x="241652" y="2126269"/>
                </a:cubicBezTo>
                <a:cubicBezTo>
                  <a:pt x="206279" y="2066851"/>
                  <a:pt x="141489" y="2084608"/>
                  <a:pt x="111170" y="2022231"/>
                </a:cubicBezTo>
                <a:cubicBezTo>
                  <a:pt x="149069" y="2011302"/>
                  <a:pt x="178305" y="2033841"/>
                  <a:pt x="208987" y="2038166"/>
                </a:cubicBezTo>
                <a:cubicBezTo>
                  <a:pt x="236777" y="2042036"/>
                  <a:pt x="243636" y="2031565"/>
                  <a:pt x="237139" y="1997188"/>
                </a:cubicBezTo>
                <a:cubicBezTo>
                  <a:pt x="227034" y="1943690"/>
                  <a:pt x="242193" y="1916371"/>
                  <a:pt x="282618" y="1930941"/>
                </a:cubicBezTo>
                <a:cubicBezTo>
                  <a:pt x="320155" y="1944601"/>
                  <a:pt x="324125" y="1924568"/>
                  <a:pt x="314019" y="1894062"/>
                </a:cubicBezTo>
                <a:cubicBezTo>
                  <a:pt x="299582" y="1849671"/>
                  <a:pt x="316004" y="1815295"/>
                  <a:pt x="327194" y="1777960"/>
                </a:cubicBezTo>
                <a:cubicBezTo>
                  <a:pt x="344339" y="1721045"/>
                  <a:pt x="337121" y="1693272"/>
                  <a:pt x="300123" y="1650929"/>
                </a:cubicBezTo>
                <a:cubicBezTo>
                  <a:pt x="279370" y="1627251"/>
                  <a:pt x="256992" y="1607219"/>
                  <a:pt x="226852" y="1586731"/>
                </a:cubicBezTo>
                <a:cubicBezTo>
                  <a:pt x="296334" y="1575576"/>
                  <a:pt x="223423" y="1538013"/>
                  <a:pt x="247968" y="1514564"/>
                </a:cubicBezTo>
                <a:cubicBezTo>
                  <a:pt x="297056" y="1505003"/>
                  <a:pt x="337121" y="1579673"/>
                  <a:pt x="403895" y="1558274"/>
                </a:cubicBezTo>
                <a:cubicBezTo>
                  <a:pt x="321420" y="1493619"/>
                  <a:pt x="230281" y="1472448"/>
                  <a:pt x="170546" y="1386396"/>
                </a:cubicBezTo>
                <a:cubicBezTo>
                  <a:pt x="184261" y="1366817"/>
                  <a:pt x="197977" y="1385030"/>
                  <a:pt x="209707" y="1377746"/>
                </a:cubicBezTo>
                <a:cubicBezTo>
                  <a:pt x="209346" y="1373192"/>
                  <a:pt x="210250" y="1366362"/>
                  <a:pt x="208083" y="1364314"/>
                </a:cubicBezTo>
                <a:cubicBezTo>
                  <a:pt x="163508" y="1317416"/>
                  <a:pt x="162784" y="1316279"/>
                  <a:pt x="210610" y="1281675"/>
                </a:cubicBezTo>
                <a:cubicBezTo>
                  <a:pt x="227394" y="1269609"/>
                  <a:pt x="225950" y="1258909"/>
                  <a:pt x="217108" y="1243657"/>
                </a:cubicBezTo>
                <a:cubicBezTo>
                  <a:pt x="210790" y="1232957"/>
                  <a:pt x="203211" y="1223395"/>
                  <a:pt x="206820" y="1199947"/>
                </a:cubicBezTo>
                <a:cubicBezTo>
                  <a:pt x="232988" y="1229998"/>
                  <a:pt x="359499" y="1220208"/>
                  <a:pt x="381877" y="1217021"/>
                </a:cubicBezTo>
                <a:cubicBezTo>
                  <a:pt x="406963" y="1213607"/>
                  <a:pt x="431688" y="1199037"/>
                  <a:pt x="458035" y="1207003"/>
                </a:cubicBezTo>
                <a:cubicBezTo>
                  <a:pt x="479150" y="1213381"/>
                  <a:pt x="576966" y="1275073"/>
                  <a:pt x="590863" y="1204273"/>
                </a:cubicBezTo>
                <a:cubicBezTo>
                  <a:pt x="591585" y="1200858"/>
                  <a:pt x="631107" y="1208826"/>
                  <a:pt x="652403" y="1212696"/>
                </a:cubicBezTo>
                <a:cubicBezTo>
                  <a:pt x="671172" y="1215883"/>
                  <a:pt x="692288" y="1229998"/>
                  <a:pt x="704920" y="1201769"/>
                </a:cubicBezTo>
                <a:cubicBezTo>
                  <a:pt x="712320" y="1185150"/>
                  <a:pt x="681820" y="1153051"/>
                  <a:pt x="654569" y="1150320"/>
                </a:cubicBezTo>
                <a:cubicBezTo>
                  <a:pt x="630926" y="1147814"/>
                  <a:pt x="606202" y="1144172"/>
                  <a:pt x="583643" y="1151001"/>
                </a:cubicBezTo>
                <a:cubicBezTo>
                  <a:pt x="555852" y="1159198"/>
                  <a:pt x="540873" y="1145995"/>
                  <a:pt x="533111" y="1117538"/>
                </a:cubicBezTo>
                <a:cubicBezTo>
                  <a:pt x="524450" y="1086122"/>
                  <a:pt x="507845" y="1071550"/>
                  <a:pt x="484926" y="1056980"/>
                </a:cubicBezTo>
                <a:cubicBezTo>
                  <a:pt x="429340" y="1021696"/>
                  <a:pt x="375921" y="980946"/>
                  <a:pt x="314922" y="960456"/>
                </a:cubicBezTo>
                <a:cubicBezTo>
                  <a:pt x="302830" y="956358"/>
                  <a:pt x="289476" y="950894"/>
                  <a:pt x="283881" y="923805"/>
                </a:cubicBezTo>
                <a:cubicBezTo>
                  <a:pt x="449013" y="964326"/>
                  <a:pt x="599526" y="1069958"/>
                  <a:pt x="769890" y="1063811"/>
                </a:cubicBezTo>
                <a:cubicBezTo>
                  <a:pt x="723329" y="1030346"/>
                  <a:pt x="669369" y="1028524"/>
                  <a:pt x="619738" y="1005076"/>
                </a:cubicBezTo>
                <a:cubicBezTo>
                  <a:pt x="654930" y="987546"/>
                  <a:pt x="687956" y="1005759"/>
                  <a:pt x="721344" y="1015777"/>
                </a:cubicBezTo>
                <a:cubicBezTo>
                  <a:pt x="749317" y="1023970"/>
                  <a:pt x="774583" y="1025337"/>
                  <a:pt x="777650" y="976393"/>
                </a:cubicBezTo>
                <a:cubicBezTo>
                  <a:pt x="776566" y="973205"/>
                  <a:pt x="776747" y="969107"/>
                  <a:pt x="776929" y="965238"/>
                </a:cubicBezTo>
                <a:cubicBezTo>
                  <a:pt x="767542" y="944976"/>
                  <a:pt x="752926" y="934504"/>
                  <a:pt x="735601" y="928584"/>
                </a:cubicBezTo>
                <a:cubicBezTo>
                  <a:pt x="725133" y="924942"/>
                  <a:pt x="711237" y="919478"/>
                  <a:pt x="711416" y="904909"/>
                </a:cubicBezTo>
                <a:cubicBezTo>
                  <a:pt x="711958" y="850955"/>
                  <a:pt x="678571" y="835246"/>
                  <a:pt x="645185" y="819539"/>
                </a:cubicBezTo>
                <a:cubicBezTo>
                  <a:pt x="663773" y="792676"/>
                  <a:pt x="678391" y="812481"/>
                  <a:pt x="692468" y="810433"/>
                </a:cubicBezTo>
                <a:cubicBezTo>
                  <a:pt x="701672" y="809067"/>
                  <a:pt x="709973" y="806563"/>
                  <a:pt x="709973" y="792676"/>
                </a:cubicBezTo>
                <a:cubicBezTo>
                  <a:pt x="710154" y="781065"/>
                  <a:pt x="705822" y="767861"/>
                  <a:pt x="696799" y="767635"/>
                </a:cubicBezTo>
                <a:cubicBezTo>
                  <a:pt x="640312" y="765585"/>
                  <a:pt x="609090" y="690914"/>
                  <a:pt x="550437" y="690687"/>
                </a:cubicBezTo>
                <a:cubicBezTo>
                  <a:pt x="515425" y="690687"/>
                  <a:pt x="568666" y="648572"/>
                  <a:pt x="539068" y="631042"/>
                </a:cubicBezTo>
                <a:cubicBezTo>
                  <a:pt x="532570" y="627171"/>
                  <a:pt x="556032" y="621254"/>
                  <a:pt x="566500" y="622164"/>
                </a:cubicBezTo>
                <a:cubicBezTo>
                  <a:pt x="576786" y="623074"/>
                  <a:pt x="585990" y="634229"/>
                  <a:pt x="598443" y="626261"/>
                </a:cubicBezTo>
                <a:cubicBezTo>
                  <a:pt x="605300" y="597806"/>
                  <a:pt x="587615" y="587332"/>
                  <a:pt x="572996" y="579365"/>
                </a:cubicBezTo>
                <a:cubicBezTo>
                  <a:pt x="539247" y="560925"/>
                  <a:pt x="506402" y="538615"/>
                  <a:pt x="469405" y="532013"/>
                </a:cubicBezTo>
                <a:cubicBezTo>
                  <a:pt x="456232" y="529737"/>
                  <a:pt x="488355" y="499231"/>
                  <a:pt x="494671" y="488532"/>
                </a:cubicBezTo>
                <a:cubicBezTo>
                  <a:pt x="345782" y="376071"/>
                  <a:pt x="166756" y="381762"/>
                  <a:pt x="0" y="290928"/>
                </a:cubicBezTo>
                <a:cubicBezTo>
                  <a:pt x="36817" y="273173"/>
                  <a:pt x="63887" y="286148"/>
                  <a:pt x="88973" y="288880"/>
                </a:cubicBezTo>
                <a:cubicBezTo>
                  <a:pt x="151595" y="295708"/>
                  <a:pt x="213498" y="309822"/>
                  <a:pt x="275940" y="318246"/>
                </a:cubicBezTo>
                <a:cubicBezTo>
                  <a:pt x="306620" y="322344"/>
                  <a:pt x="335134" y="337824"/>
                  <a:pt x="369424" y="313239"/>
                </a:cubicBezTo>
                <a:cubicBezTo>
                  <a:pt x="392343" y="296847"/>
                  <a:pt x="428980" y="314604"/>
                  <a:pt x="457133" y="329174"/>
                </a:cubicBezTo>
                <a:cubicBezTo>
                  <a:pt x="480414" y="341238"/>
                  <a:pt x="502612" y="344425"/>
                  <a:pt x="533474" y="329174"/>
                </a:cubicBezTo>
                <a:cubicBezTo>
                  <a:pt x="505501" y="319841"/>
                  <a:pt x="484023" y="311645"/>
                  <a:pt x="462006" y="305953"/>
                </a:cubicBezTo>
                <a:cubicBezTo>
                  <a:pt x="444501" y="301400"/>
                  <a:pt x="486189" y="282960"/>
                  <a:pt x="507484" y="285237"/>
                </a:cubicBezTo>
                <a:cubicBezTo>
                  <a:pt x="537263" y="288423"/>
                  <a:pt x="520479" y="276586"/>
                  <a:pt x="515425" y="260195"/>
                </a:cubicBezTo>
                <a:cubicBezTo>
                  <a:pt x="510012" y="242665"/>
                  <a:pt x="526074" y="237203"/>
                  <a:pt x="536180" y="240844"/>
                </a:cubicBezTo>
                <a:cubicBezTo>
                  <a:pt x="574980" y="255187"/>
                  <a:pt x="613602" y="229917"/>
                  <a:pt x="653668" y="250407"/>
                </a:cubicBezTo>
                <a:cubicBezTo>
                  <a:pt x="643561" y="199867"/>
                  <a:pt x="621723" y="177784"/>
                  <a:pt x="576064" y="170726"/>
                </a:cubicBezTo>
                <a:cubicBezTo>
                  <a:pt x="558919" y="167996"/>
                  <a:pt x="541053" y="172093"/>
                  <a:pt x="526254" y="157522"/>
                </a:cubicBezTo>
                <a:cubicBezTo>
                  <a:pt x="517771" y="149101"/>
                  <a:pt x="508207" y="139084"/>
                  <a:pt x="514884" y="123603"/>
                </a:cubicBezTo>
                <a:cubicBezTo>
                  <a:pt x="519577" y="112674"/>
                  <a:pt x="529684" y="112674"/>
                  <a:pt x="537985" y="116318"/>
                </a:cubicBezTo>
                <a:cubicBezTo>
                  <a:pt x="575162" y="132483"/>
                  <a:pt x="613963" y="138400"/>
                  <a:pt x="652764" y="144320"/>
                </a:cubicBezTo>
                <a:cubicBezTo>
                  <a:pt x="658720" y="145230"/>
                  <a:pt x="665397" y="148191"/>
                  <a:pt x="672075" y="133164"/>
                </a:cubicBezTo>
                <a:cubicBezTo>
                  <a:pt x="599526" y="108805"/>
                  <a:pt x="530585" y="74202"/>
                  <a:pt x="456051" y="60770"/>
                </a:cubicBezTo>
                <a:cubicBezTo>
                  <a:pt x="457133" y="54397"/>
                  <a:pt x="458215" y="48022"/>
                  <a:pt x="459299" y="41649"/>
                </a:cubicBezTo>
                <a:cubicBezTo>
                  <a:pt x="517591" y="50753"/>
                  <a:pt x="575884" y="59859"/>
                  <a:pt x="649515" y="71243"/>
                </a:cubicBezTo>
                <a:cubicBezTo>
                  <a:pt x="604218" y="35045"/>
                  <a:pt x="561446" y="47111"/>
                  <a:pt x="527879" y="15013"/>
                </a:cubicBezTo>
                <a:cubicBezTo>
                  <a:pt x="534195" y="2833"/>
                  <a:pt x="541820" y="-241"/>
                  <a:pt x="549716" y="15"/>
                </a:cubicBezTo>
                <a:close/>
              </a:path>
            </a:pathLst>
          </a:custGeom>
        </p:spPr>
      </p:pic>
      <p:pic>
        <p:nvPicPr>
          <p:cNvPr id="4" name="Picture 3">
            <a:extLst>
              <a:ext uri="{FF2B5EF4-FFF2-40B4-BE49-F238E27FC236}">
                <a16:creationId xmlns:a16="http://schemas.microsoft.com/office/drawing/2014/main" id="{9219AEF6-C505-E942-8F85-C26012CA5E2C}"/>
              </a:ext>
            </a:extLst>
          </p:cNvPr>
          <p:cNvPicPr>
            <a:picLocks noChangeAspect="1"/>
          </p:cNvPicPr>
          <p:nvPr/>
        </p:nvPicPr>
        <p:blipFill rotWithShape="1">
          <a:blip r:embed="rId4"/>
          <a:srcRect r="10318" b="-1"/>
          <a:stretch/>
        </p:blipFill>
        <p:spPr>
          <a:xfrm>
            <a:off x="7621024" y="-5"/>
            <a:ext cx="4579876" cy="3536502"/>
          </a:xfrm>
          <a:custGeom>
            <a:avLst/>
            <a:gdLst/>
            <a:ahLst/>
            <a:cxnLst/>
            <a:rect l="l" t="t" r="r" b="b"/>
            <a:pathLst>
              <a:path w="4579876" h="3536502">
                <a:moveTo>
                  <a:pt x="457312" y="0"/>
                </a:moveTo>
                <a:lnTo>
                  <a:pt x="4579876" y="0"/>
                </a:lnTo>
                <a:lnTo>
                  <a:pt x="4579876" y="3057029"/>
                </a:lnTo>
                <a:lnTo>
                  <a:pt x="4508441" y="3086568"/>
                </a:lnTo>
                <a:cubicBezTo>
                  <a:pt x="4391572" y="3126663"/>
                  <a:pt x="4301124" y="3221848"/>
                  <a:pt x="4183947" y="3271738"/>
                </a:cubicBezTo>
                <a:cubicBezTo>
                  <a:pt x="4099090" y="3307854"/>
                  <a:pt x="4017967" y="3354374"/>
                  <a:pt x="3930625" y="3387123"/>
                </a:cubicBezTo>
                <a:cubicBezTo>
                  <a:pt x="3723932" y="3464557"/>
                  <a:pt x="3513195" y="3526689"/>
                  <a:pt x="3290337" y="3535564"/>
                </a:cubicBezTo>
                <a:cubicBezTo>
                  <a:pt x="3106332" y="3542605"/>
                  <a:pt x="1510274" y="3535872"/>
                  <a:pt x="861903" y="2528615"/>
                </a:cubicBezTo>
                <a:cubicBezTo>
                  <a:pt x="849470" y="2523717"/>
                  <a:pt x="835485" y="2510862"/>
                  <a:pt x="831133" y="2498619"/>
                </a:cubicBezTo>
                <a:cubicBezTo>
                  <a:pt x="810307" y="2441385"/>
                  <a:pt x="759333" y="2416594"/>
                  <a:pt x="713333" y="2385682"/>
                </a:cubicBezTo>
                <a:cubicBezTo>
                  <a:pt x="672925" y="2358442"/>
                  <a:pt x="630030" y="2329978"/>
                  <a:pt x="613246" y="2284067"/>
                </a:cubicBezTo>
                <a:cubicBezTo>
                  <a:pt x="591179" y="2222855"/>
                  <a:pt x="653963" y="2273050"/>
                  <a:pt x="665465" y="2249789"/>
                </a:cubicBezTo>
                <a:cubicBezTo>
                  <a:pt x="641532" y="2217960"/>
                  <a:pt x="604543" y="2188882"/>
                  <a:pt x="594908" y="2152767"/>
                </a:cubicBezTo>
                <a:cubicBezTo>
                  <a:pt x="559787" y="2022383"/>
                  <a:pt x="483946" y="1927503"/>
                  <a:pt x="370497" y="1853742"/>
                </a:cubicBezTo>
                <a:cubicBezTo>
                  <a:pt x="337861" y="1832624"/>
                  <a:pt x="316415" y="1794059"/>
                  <a:pt x="271969" y="1787940"/>
                </a:cubicBezTo>
                <a:cubicBezTo>
                  <a:pt x="173127" y="1774472"/>
                  <a:pt x="204209" y="1669186"/>
                  <a:pt x="151990" y="1622358"/>
                </a:cubicBezTo>
                <a:cubicBezTo>
                  <a:pt x="142044" y="1613481"/>
                  <a:pt x="133031" y="1596037"/>
                  <a:pt x="134895" y="1584102"/>
                </a:cubicBezTo>
                <a:cubicBezTo>
                  <a:pt x="137691" y="1566959"/>
                  <a:pt x="149504" y="1550739"/>
                  <a:pt x="159450" y="1535435"/>
                </a:cubicBezTo>
                <a:cubicBezTo>
                  <a:pt x="169708" y="1520133"/>
                  <a:pt x="185247" y="1506664"/>
                  <a:pt x="177788" y="1486465"/>
                </a:cubicBezTo>
                <a:cubicBezTo>
                  <a:pt x="174683" y="1478202"/>
                  <a:pt x="176855" y="1449432"/>
                  <a:pt x="153856" y="1472079"/>
                </a:cubicBezTo>
                <a:cubicBezTo>
                  <a:pt x="90760" y="1534212"/>
                  <a:pt x="54082" y="1475449"/>
                  <a:pt x="0" y="1447289"/>
                </a:cubicBezTo>
                <a:cubicBezTo>
                  <a:pt x="43515" y="1418212"/>
                  <a:pt x="82677" y="1397707"/>
                  <a:pt x="89205" y="1354247"/>
                </a:cubicBezTo>
                <a:cubicBezTo>
                  <a:pt x="102570" y="1264569"/>
                  <a:pt x="159758" y="1223557"/>
                  <a:pt x="246479" y="1215599"/>
                </a:cubicBezTo>
                <a:cubicBezTo>
                  <a:pt x="214465" y="1128983"/>
                  <a:pt x="214465" y="1128983"/>
                  <a:pt x="317968" y="1117045"/>
                </a:cubicBezTo>
                <a:cubicBezTo>
                  <a:pt x="278183" y="1061955"/>
                  <a:pt x="278183" y="1047876"/>
                  <a:pt x="326362" y="1028900"/>
                </a:cubicBezTo>
                <a:cubicBezTo>
                  <a:pt x="372673" y="1010841"/>
                  <a:pt x="423957" y="1004720"/>
                  <a:pt x="466852" y="976870"/>
                </a:cubicBezTo>
                <a:cubicBezTo>
                  <a:pt x="427377" y="906475"/>
                  <a:pt x="416188" y="824756"/>
                  <a:pt x="334754" y="790475"/>
                </a:cubicBezTo>
                <a:cubicBezTo>
                  <a:pt x="322010" y="785272"/>
                  <a:pt x="313307" y="764154"/>
                  <a:pt x="321386" y="751912"/>
                </a:cubicBezTo>
                <a:cubicBezTo>
                  <a:pt x="350915" y="707534"/>
                  <a:pt x="308644" y="623365"/>
                  <a:pt x="400645" y="613877"/>
                </a:cubicBezTo>
                <a:cubicBezTo>
                  <a:pt x="412147" y="612959"/>
                  <a:pt x="422716" y="603776"/>
                  <a:pt x="413701" y="591839"/>
                </a:cubicBezTo>
                <a:cubicBezTo>
                  <a:pt x="382618" y="550216"/>
                  <a:pt x="420228" y="552969"/>
                  <a:pt x="442917" y="547767"/>
                </a:cubicBezTo>
                <a:cubicBezTo>
                  <a:pt x="470271" y="541341"/>
                  <a:pt x="501353" y="559703"/>
                  <a:pt x="526840" y="537055"/>
                </a:cubicBezTo>
                <a:cubicBezTo>
                  <a:pt x="520932" y="513181"/>
                  <a:pt x="498866" y="513487"/>
                  <a:pt x="483325" y="505836"/>
                </a:cubicBezTo>
                <a:cubicBezTo>
                  <a:pt x="437946" y="483799"/>
                  <a:pt x="400956" y="457479"/>
                  <a:pt x="398780" y="400243"/>
                </a:cubicBezTo>
                <a:cubicBezTo>
                  <a:pt x="397229" y="354028"/>
                  <a:pt x="392255" y="313323"/>
                  <a:pt x="455041" y="299242"/>
                </a:cubicBezTo>
                <a:cubicBezTo>
                  <a:pt x="481149" y="293426"/>
                  <a:pt x="473687" y="260067"/>
                  <a:pt x="458769" y="243538"/>
                </a:cubicBezTo>
                <a:cubicBezTo>
                  <a:pt x="432038" y="214157"/>
                  <a:pt x="409972" y="174981"/>
                  <a:pt x="363969" y="172227"/>
                </a:cubicBezTo>
                <a:cubicBezTo>
                  <a:pt x="335995" y="170391"/>
                  <a:pt x="314549" y="158146"/>
                  <a:pt x="292481" y="144069"/>
                </a:cubicBezTo>
                <a:cubicBezTo>
                  <a:pt x="276630" y="133966"/>
                  <a:pt x="257670" y="125398"/>
                  <a:pt x="259534" y="103668"/>
                </a:cubicBezTo>
                <a:cubicBezTo>
                  <a:pt x="261399" y="82855"/>
                  <a:pt x="279736" y="74286"/>
                  <a:pt x="298387" y="70001"/>
                </a:cubicBezTo>
                <a:cubicBezTo>
                  <a:pt x="345011" y="59672"/>
                  <a:pt x="389535" y="45726"/>
                  <a:pt x="430782" y="19902"/>
                </a:cubicBezTo>
                <a:close/>
              </a:path>
            </a:pathLst>
          </a:custGeom>
        </p:spPr>
      </p:pic>
    </p:spTree>
    <p:extLst>
      <p:ext uri="{BB962C8B-B14F-4D97-AF65-F5344CB8AC3E}">
        <p14:creationId xmlns:p14="http://schemas.microsoft.com/office/powerpoint/2010/main" val="17350248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E24B5A8-B2F1-4DC0-B421-E1DC2BB684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08E8B3-046F-AA44-8539-898CAFAA7183}"/>
              </a:ext>
            </a:extLst>
          </p:cNvPr>
          <p:cNvSpPr>
            <a:spLocks noGrp="1"/>
          </p:cNvSpPr>
          <p:nvPr>
            <p:ph type="title"/>
          </p:nvPr>
        </p:nvSpPr>
        <p:spPr>
          <a:xfrm>
            <a:off x="81863" y="340091"/>
            <a:ext cx="6125968" cy="503575"/>
          </a:xfrm>
        </p:spPr>
        <p:txBody>
          <a:bodyPr vert="horz" lIns="91440" tIns="45720" rIns="91440" bIns="45720" rtlCol="0" anchor="b">
            <a:normAutofit fontScale="90000"/>
          </a:bodyPr>
          <a:lstStyle/>
          <a:p>
            <a:r>
              <a:rPr lang="en-US" sz="3200" u="sng" kern="1200">
                <a:solidFill>
                  <a:schemeClr val="tx1"/>
                </a:solidFill>
                <a:latin typeface="Tw Cen MT" panose="020B0602020104020603" pitchFamily="34" charset="0"/>
              </a:rPr>
              <a:t>State of Russia 1894: Political Opponents</a:t>
            </a:r>
          </a:p>
        </p:txBody>
      </p:sp>
      <p:sp>
        <p:nvSpPr>
          <p:cNvPr id="3" name="Text Placeholder 2">
            <a:extLst>
              <a:ext uri="{FF2B5EF4-FFF2-40B4-BE49-F238E27FC236}">
                <a16:creationId xmlns:a16="http://schemas.microsoft.com/office/drawing/2014/main" id="{848FC8C5-ED59-9746-A344-8DF575F38A73}"/>
              </a:ext>
            </a:extLst>
          </p:cNvPr>
          <p:cNvSpPr>
            <a:spLocks noGrp="1"/>
          </p:cNvSpPr>
          <p:nvPr>
            <p:ph type="body" idx="1"/>
          </p:nvPr>
        </p:nvSpPr>
        <p:spPr>
          <a:xfrm>
            <a:off x="0" y="942534"/>
            <a:ext cx="7751003" cy="5915465"/>
          </a:xfrm>
        </p:spPr>
        <p:txBody>
          <a:bodyPr vert="horz" lIns="91440" tIns="45720" rIns="91440" bIns="45720" rtlCol="0">
            <a:normAutofit fontScale="77500" lnSpcReduction="20000"/>
          </a:bodyPr>
          <a:lstStyle/>
          <a:p>
            <a:r>
              <a:rPr lang="en-US" sz="2600">
                <a:latin typeface="Tw Cen MT" panose="020B0602020104020603" pitchFamily="34" charset="0"/>
              </a:rPr>
              <a:t>Despite the difficulties, dangers and apparent hopelessness of wishing to express a different opinion to that of the Tsar and his ministers, political opposition did exist!</a:t>
            </a:r>
          </a:p>
          <a:p>
            <a:r>
              <a:rPr lang="en-US" sz="2600">
                <a:latin typeface="Tw Cen MT" panose="020B0602020104020603" pitchFamily="34" charset="0"/>
              </a:rPr>
              <a:t>The very fact it was so repressed and illegal to do so meant the various political groups had to operate ‘underground’ which meant that they were likely to be more dangerous, violent and resort to terrorism than if the Tsar had allowed for them to operate in a constitutional system. These groups were under the </a:t>
            </a:r>
            <a:r>
              <a:rPr lang="en-US" sz="2600" b="1">
                <a:latin typeface="Tw Cen MT" panose="020B0602020104020603" pitchFamily="34" charset="0"/>
              </a:rPr>
              <a:t>‘Revolutionaries’ </a:t>
            </a:r>
            <a:r>
              <a:rPr lang="en-US" sz="2600">
                <a:latin typeface="Tw Cen MT" panose="020B0602020104020603" pitchFamily="34" charset="0"/>
              </a:rPr>
              <a:t>umbrella.</a:t>
            </a:r>
          </a:p>
          <a:p>
            <a:r>
              <a:rPr lang="en-US" sz="2600">
                <a:latin typeface="Tw Cen MT" panose="020B0602020104020603" pitchFamily="34" charset="0"/>
              </a:rPr>
              <a:t>This manifests itself in the successful assassination of Alexander II by the ’People’s Will’ sect of the Narodnik’s(1881)</a:t>
            </a:r>
          </a:p>
          <a:p>
            <a:r>
              <a:rPr lang="en-US" sz="2600">
                <a:latin typeface="Tw Cen MT" panose="020B0602020104020603" pitchFamily="34" charset="0"/>
              </a:rPr>
              <a:t>As we saw from the German experiences, the middle class revolutionaries suffered a serious disconnect from the peasantry they saw themselves as representing (who were too poor and poorly educated to see the big picture)</a:t>
            </a:r>
          </a:p>
          <a:p>
            <a:r>
              <a:rPr lang="en-US" sz="2600">
                <a:latin typeface="Tw Cen MT" panose="020B0602020104020603" pitchFamily="34" charset="0"/>
              </a:rPr>
              <a:t>The Narodnik movement splintered during the 1890s, but the same violent urges to rebel against Tsarist repression remained constant through the various groups and guises.</a:t>
            </a:r>
          </a:p>
          <a:p>
            <a:r>
              <a:rPr lang="en-US" sz="2600">
                <a:latin typeface="Tw Cen MT" panose="020B0602020104020603" pitchFamily="34" charset="0"/>
              </a:rPr>
              <a:t>The ‘</a:t>
            </a:r>
            <a:r>
              <a:rPr lang="en-US" sz="2600" b="1">
                <a:latin typeface="Tw Cen MT" panose="020B0602020104020603" pitchFamily="34" charset="0"/>
              </a:rPr>
              <a:t>Reformers’</a:t>
            </a:r>
            <a:r>
              <a:rPr lang="en-US" sz="2600">
                <a:latin typeface="Tw Cen MT" panose="020B0602020104020603" pitchFamily="34" charset="0"/>
              </a:rPr>
              <a:t> were more of a liberal hue than enacting violent revolution and hoped to change the political structure from within as opposed to an overthrow. Despite political </a:t>
            </a:r>
            <a:r>
              <a:rPr lang="en-US" sz="2600" err="1">
                <a:latin typeface="Tw Cen MT" panose="020B0602020104020603" pitchFamily="34" charset="0"/>
              </a:rPr>
              <a:t>organisations</a:t>
            </a:r>
            <a:r>
              <a:rPr lang="en-US" sz="2600">
                <a:latin typeface="Tw Cen MT" panose="020B0602020104020603" pitchFamily="34" charset="0"/>
              </a:rPr>
              <a:t> independent of the Tsarist govt being illegal at the time, the chattering and commercial classes of St Petersburg and Moscow did talk about making things better and it was this group who benefitted the most from the events of 1905</a:t>
            </a:r>
          </a:p>
          <a:p>
            <a:endParaRPr lang="en-US" sz="1000"/>
          </a:p>
          <a:p>
            <a:endParaRPr lang="en-US" sz="1000"/>
          </a:p>
          <a:p>
            <a:endParaRPr lang="en-US" sz="1000"/>
          </a:p>
        </p:txBody>
      </p:sp>
      <p:pic>
        <p:nvPicPr>
          <p:cNvPr id="4" name="Picture 3">
            <a:extLst>
              <a:ext uri="{FF2B5EF4-FFF2-40B4-BE49-F238E27FC236}">
                <a16:creationId xmlns:a16="http://schemas.microsoft.com/office/drawing/2014/main" id="{D7D31EAD-05C2-9E4B-8C45-11AFDCD5AA49}"/>
              </a:ext>
            </a:extLst>
          </p:cNvPr>
          <p:cNvPicPr>
            <a:picLocks noChangeAspect="1"/>
          </p:cNvPicPr>
          <p:nvPr/>
        </p:nvPicPr>
        <p:blipFill rotWithShape="1">
          <a:blip r:embed="rId2"/>
          <a:srcRect l="6796" r="11056" b="-4"/>
          <a:stretch/>
        </p:blipFill>
        <p:spPr>
          <a:xfrm>
            <a:off x="7751004" y="340091"/>
            <a:ext cx="3726211" cy="3016556"/>
          </a:xfrm>
          <a:custGeom>
            <a:avLst/>
            <a:gdLst/>
            <a:ahLst/>
            <a:cxnLst/>
            <a:rect l="l" t="t" r="r" b="b"/>
            <a:pathLst>
              <a:path w="5008963" h="4055009">
                <a:moveTo>
                  <a:pt x="4260" y="2364194"/>
                </a:moveTo>
                <a:lnTo>
                  <a:pt x="6339" y="2376109"/>
                </a:lnTo>
                <a:cubicBezTo>
                  <a:pt x="8263" y="2386693"/>
                  <a:pt x="10534" y="2398797"/>
                  <a:pt x="13016" y="2411650"/>
                </a:cubicBezTo>
                <a:lnTo>
                  <a:pt x="16544" y="2429412"/>
                </a:lnTo>
                <a:lnTo>
                  <a:pt x="15029" y="2430148"/>
                </a:lnTo>
                <a:cubicBezTo>
                  <a:pt x="7176" y="2425568"/>
                  <a:pt x="3382" y="2403865"/>
                  <a:pt x="3537" y="2374995"/>
                </a:cubicBezTo>
                <a:close/>
                <a:moveTo>
                  <a:pt x="1" y="2337056"/>
                </a:moveTo>
                <a:cubicBezTo>
                  <a:pt x="-2" y="2335024"/>
                  <a:pt x="574" y="2335993"/>
                  <a:pt x="1595" y="2339216"/>
                </a:cubicBezTo>
                <a:lnTo>
                  <a:pt x="5078" y="2352002"/>
                </a:lnTo>
                <a:lnTo>
                  <a:pt x="4260" y="2364194"/>
                </a:lnTo>
                <a:lnTo>
                  <a:pt x="1733" y="2349698"/>
                </a:lnTo>
                <a:cubicBezTo>
                  <a:pt x="632" y="2342932"/>
                  <a:pt x="11" y="2338459"/>
                  <a:pt x="1" y="2337056"/>
                </a:cubicBezTo>
                <a:close/>
                <a:moveTo>
                  <a:pt x="4169659" y="1042396"/>
                </a:moveTo>
                <a:cubicBezTo>
                  <a:pt x="4159915" y="1050998"/>
                  <a:pt x="4150173" y="1059602"/>
                  <a:pt x="4140431" y="1068204"/>
                </a:cubicBezTo>
                <a:cubicBezTo>
                  <a:pt x="4146280" y="1065938"/>
                  <a:pt x="4152666" y="1063654"/>
                  <a:pt x="4158783" y="1061380"/>
                </a:cubicBezTo>
                <a:cubicBezTo>
                  <a:pt x="4163391" y="1056201"/>
                  <a:pt x="4168307" y="1051307"/>
                  <a:pt x="4172866" y="1045834"/>
                </a:cubicBezTo>
                <a:cubicBezTo>
                  <a:pt x="4171887" y="1044684"/>
                  <a:pt x="4170639" y="1043546"/>
                  <a:pt x="4169659" y="1042396"/>
                </a:cubicBezTo>
                <a:close/>
                <a:moveTo>
                  <a:pt x="3910544" y="636501"/>
                </a:moveTo>
                <a:cubicBezTo>
                  <a:pt x="3852087" y="688117"/>
                  <a:pt x="3793675" y="740025"/>
                  <a:pt x="3735217" y="791641"/>
                </a:cubicBezTo>
                <a:cubicBezTo>
                  <a:pt x="3736467" y="792782"/>
                  <a:pt x="3737447" y="793931"/>
                  <a:pt x="3738694" y="795071"/>
                </a:cubicBezTo>
                <a:cubicBezTo>
                  <a:pt x="3804727" y="750884"/>
                  <a:pt x="3866037" y="702128"/>
                  <a:pt x="3910544" y="636501"/>
                </a:cubicBezTo>
                <a:close/>
                <a:moveTo>
                  <a:pt x="4241368" y="227"/>
                </a:moveTo>
                <a:cubicBezTo>
                  <a:pt x="4243807" y="-335"/>
                  <a:pt x="4246349" y="22"/>
                  <a:pt x="4248912" y="2744"/>
                </a:cubicBezTo>
                <a:cubicBezTo>
                  <a:pt x="4253368" y="7322"/>
                  <a:pt x="4250995" y="13017"/>
                  <a:pt x="4248935" y="17224"/>
                </a:cubicBezTo>
                <a:cubicBezTo>
                  <a:pt x="4245220" y="24737"/>
                  <a:pt x="4241995" y="31937"/>
                  <a:pt x="4241447" y="40821"/>
                </a:cubicBezTo>
                <a:cubicBezTo>
                  <a:pt x="4240991" y="46747"/>
                  <a:pt x="4240623" y="53262"/>
                  <a:pt x="4245038" y="57545"/>
                </a:cubicBezTo>
                <a:cubicBezTo>
                  <a:pt x="4263399" y="75841"/>
                  <a:pt x="4253477" y="85041"/>
                  <a:pt x="4241589" y="95488"/>
                </a:cubicBezTo>
                <a:cubicBezTo>
                  <a:pt x="4225142" y="109637"/>
                  <a:pt x="4220917" y="129873"/>
                  <a:pt x="4228781" y="153546"/>
                </a:cubicBezTo>
                <a:cubicBezTo>
                  <a:pt x="4231847" y="163195"/>
                  <a:pt x="4231659" y="169112"/>
                  <a:pt x="4220634" y="169188"/>
                </a:cubicBezTo>
                <a:cubicBezTo>
                  <a:pt x="4216350" y="169332"/>
                  <a:pt x="4215765" y="172603"/>
                  <a:pt x="4214688" y="176184"/>
                </a:cubicBezTo>
                <a:cubicBezTo>
                  <a:pt x="4192917" y="260550"/>
                  <a:pt x="4154331" y="335138"/>
                  <a:pt x="4106293" y="404134"/>
                </a:cubicBezTo>
                <a:cubicBezTo>
                  <a:pt x="4067333" y="460118"/>
                  <a:pt x="4022759" y="510969"/>
                  <a:pt x="3976090" y="560416"/>
                </a:cubicBezTo>
                <a:cubicBezTo>
                  <a:pt x="3974703" y="561939"/>
                  <a:pt x="3973361" y="563757"/>
                  <a:pt x="3973001" y="566724"/>
                </a:cubicBezTo>
                <a:cubicBezTo>
                  <a:pt x="3997557" y="559988"/>
                  <a:pt x="4017706" y="547193"/>
                  <a:pt x="4036832" y="532955"/>
                </a:cubicBezTo>
                <a:cubicBezTo>
                  <a:pt x="4087679" y="495192"/>
                  <a:pt x="4128099" y="447137"/>
                  <a:pt x="4169187" y="399948"/>
                </a:cubicBezTo>
                <a:cubicBezTo>
                  <a:pt x="4194181" y="371032"/>
                  <a:pt x="4220107" y="342972"/>
                  <a:pt x="4248533" y="317192"/>
                </a:cubicBezTo>
                <a:cubicBezTo>
                  <a:pt x="4253271" y="312894"/>
                  <a:pt x="4256225" y="307475"/>
                  <a:pt x="4259179" y="302057"/>
                </a:cubicBezTo>
                <a:cubicBezTo>
                  <a:pt x="4260879" y="299044"/>
                  <a:pt x="4263159" y="296308"/>
                  <a:pt x="4267621" y="297340"/>
                </a:cubicBezTo>
                <a:cubicBezTo>
                  <a:pt x="4273199" y="298630"/>
                  <a:pt x="4274397" y="303023"/>
                  <a:pt x="4275596" y="307415"/>
                </a:cubicBezTo>
                <a:cubicBezTo>
                  <a:pt x="4279323" y="321474"/>
                  <a:pt x="4277741" y="334235"/>
                  <a:pt x="4272859" y="346516"/>
                </a:cubicBezTo>
                <a:cubicBezTo>
                  <a:pt x="4260092" y="377975"/>
                  <a:pt x="4237963" y="402657"/>
                  <a:pt x="4214851" y="426191"/>
                </a:cubicBezTo>
                <a:cubicBezTo>
                  <a:pt x="4184949" y="456454"/>
                  <a:pt x="4156291" y="487857"/>
                  <a:pt x="4131023" y="522101"/>
                </a:cubicBezTo>
                <a:cubicBezTo>
                  <a:pt x="4129233" y="524526"/>
                  <a:pt x="4125438" y="526132"/>
                  <a:pt x="4127793" y="532849"/>
                </a:cubicBezTo>
                <a:cubicBezTo>
                  <a:pt x="4144465" y="516625"/>
                  <a:pt x="4160110" y="500731"/>
                  <a:pt x="4176111" y="485417"/>
                </a:cubicBezTo>
                <a:cubicBezTo>
                  <a:pt x="4191845" y="470110"/>
                  <a:pt x="4207847" y="454796"/>
                  <a:pt x="4223625" y="439785"/>
                </a:cubicBezTo>
                <a:cubicBezTo>
                  <a:pt x="4227379" y="436112"/>
                  <a:pt x="4231180" y="430960"/>
                  <a:pt x="4238003" y="435163"/>
                </a:cubicBezTo>
                <a:cubicBezTo>
                  <a:pt x="4245093" y="439357"/>
                  <a:pt x="4245396" y="446735"/>
                  <a:pt x="4244671" y="452670"/>
                </a:cubicBezTo>
                <a:cubicBezTo>
                  <a:pt x="4242191" y="470190"/>
                  <a:pt x="4235650" y="485776"/>
                  <a:pt x="4225900" y="499698"/>
                </a:cubicBezTo>
                <a:cubicBezTo>
                  <a:pt x="4192447" y="545745"/>
                  <a:pt x="4151905" y="585821"/>
                  <a:pt x="4115062" y="629026"/>
                </a:cubicBezTo>
                <a:cubicBezTo>
                  <a:pt x="4095167" y="652452"/>
                  <a:pt x="4077366" y="677283"/>
                  <a:pt x="4060768" y="702961"/>
                </a:cubicBezTo>
                <a:cubicBezTo>
                  <a:pt x="4057055" y="708701"/>
                  <a:pt x="4058119" y="713984"/>
                  <a:pt x="4060431" y="720409"/>
                </a:cubicBezTo>
                <a:cubicBezTo>
                  <a:pt x="4069719" y="746397"/>
                  <a:pt x="4062743" y="755499"/>
                  <a:pt x="4035212" y="751401"/>
                </a:cubicBezTo>
                <a:cubicBezTo>
                  <a:pt x="4026688" y="750210"/>
                  <a:pt x="4021285" y="751870"/>
                  <a:pt x="4017125" y="758215"/>
                </a:cubicBezTo>
                <a:cubicBezTo>
                  <a:pt x="3967019" y="836737"/>
                  <a:pt x="3903854" y="903582"/>
                  <a:pt x="3832932" y="963597"/>
                </a:cubicBezTo>
                <a:cubicBezTo>
                  <a:pt x="3804017" y="987916"/>
                  <a:pt x="3773855" y="1011096"/>
                  <a:pt x="3742937" y="1032823"/>
                </a:cubicBezTo>
                <a:cubicBezTo>
                  <a:pt x="3743159" y="1034292"/>
                  <a:pt x="3743424" y="1036057"/>
                  <a:pt x="3743644" y="1037528"/>
                </a:cubicBezTo>
                <a:cubicBezTo>
                  <a:pt x="3744223" y="1039576"/>
                  <a:pt x="3744667" y="1040744"/>
                  <a:pt x="3745199" y="1042499"/>
                </a:cubicBezTo>
                <a:cubicBezTo>
                  <a:pt x="3788365" y="1009130"/>
                  <a:pt x="3830861" y="974896"/>
                  <a:pt x="3872023" y="938935"/>
                </a:cubicBezTo>
                <a:cubicBezTo>
                  <a:pt x="3983615" y="841498"/>
                  <a:pt x="4088569" y="737488"/>
                  <a:pt x="4195750" y="635767"/>
                </a:cubicBezTo>
                <a:cubicBezTo>
                  <a:pt x="4231774" y="601456"/>
                  <a:pt x="4257859" y="558318"/>
                  <a:pt x="4289249" y="520026"/>
                </a:cubicBezTo>
                <a:cubicBezTo>
                  <a:pt x="4310175" y="494498"/>
                  <a:pt x="4329854" y="467830"/>
                  <a:pt x="4355459" y="446578"/>
                </a:cubicBezTo>
                <a:cubicBezTo>
                  <a:pt x="4366007" y="437947"/>
                  <a:pt x="4377219" y="430181"/>
                  <a:pt x="4393331" y="431708"/>
                </a:cubicBezTo>
                <a:cubicBezTo>
                  <a:pt x="4399623" y="432382"/>
                  <a:pt x="4406851" y="433912"/>
                  <a:pt x="4410143" y="441485"/>
                </a:cubicBezTo>
                <a:cubicBezTo>
                  <a:pt x="4413167" y="449066"/>
                  <a:pt x="4408073" y="452785"/>
                  <a:pt x="4403471" y="456190"/>
                </a:cubicBezTo>
                <a:cubicBezTo>
                  <a:pt x="4402263" y="457118"/>
                  <a:pt x="4401102" y="458339"/>
                  <a:pt x="4399763" y="458385"/>
                </a:cubicBezTo>
                <a:cubicBezTo>
                  <a:pt x="4374585" y="461004"/>
                  <a:pt x="4372053" y="483550"/>
                  <a:pt x="4362431" y="500127"/>
                </a:cubicBezTo>
                <a:cubicBezTo>
                  <a:pt x="4359433" y="505253"/>
                  <a:pt x="4359919" y="510260"/>
                  <a:pt x="4364819" y="516005"/>
                </a:cubicBezTo>
                <a:cubicBezTo>
                  <a:pt x="4373640" y="526345"/>
                  <a:pt x="4369259" y="531222"/>
                  <a:pt x="4360060" y="534487"/>
                </a:cubicBezTo>
                <a:cubicBezTo>
                  <a:pt x="4350861" y="537752"/>
                  <a:pt x="4340549" y="538985"/>
                  <a:pt x="4331121" y="546101"/>
                </a:cubicBezTo>
                <a:cubicBezTo>
                  <a:pt x="4348564" y="551127"/>
                  <a:pt x="4359197" y="544860"/>
                  <a:pt x="4368805" y="537148"/>
                </a:cubicBezTo>
                <a:cubicBezTo>
                  <a:pt x="4390475" y="520165"/>
                  <a:pt x="4402429" y="495825"/>
                  <a:pt x="4413491" y="470925"/>
                </a:cubicBezTo>
                <a:cubicBezTo>
                  <a:pt x="4415729" y="466120"/>
                  <a:pt x="4417345" y="460748"/>
                  <a:pt x="4420787" y="456790"/>
                </a:cubicBezTo>
                <a:cubicBezTo>
                  <a:pt x="4427137" y="448892"/>
                  <a:pt x="4435039" y="447740"/>
                  <a:pt x="4445559" y="456842"/>
                </a:cubicBezTo>
                <a:cubicBezTo>
                  <a:pt x="4459466" y="468787"/>
                  <a:pt x="4463618" y="467759"/>
                  <a:pt x="4465249" y="451747"/>
                </a:cubicBezTo>
                <a:cubicBezTo>
                  <a:pt x="4467379" y="430103"/>
                  <a:pt x="4477177" y="414701"/>
                  <a:pt x="4496605" y="406068"/>
                </a:cubicBezTo>
                <a:cubicBezTo>
                  <a:pt x="4500624" y="404158"/>
                  <a:pt x="4504824" y="401653"/>
                  <a:pt x="4509951" y="405322"/>
                </a:cubicBezTo>
                <a:cubicBezTo>
                  <a:pt x="4515434" y="409571"/>
                  <a:pt x="4512883" y="414089"/>
                  <a:pt x="4511627" y="418269"/>
                </a:cubicBezTo>
                <a:cubicBezTo>
                  <a:pt x="4509922" y="424829"/>
                  <a:pt x="4507681" y="431406"/>
                  <a:pt x="4506287" y="438249"/>
                </a:cubicBezTo>
                <a:cubicBezTo>
                  <a:pt x="4503637" y="449273"/>
                  <a:pt x="4504557" y="460767"/>
                  <a:pt x="4514183" y="471081"/>
                </a:cubicBezTo>
                <a:cubicBezTo>
                  <a:pt x="4521225" y="478528"/>
                  <a:pt x="4521439" y="483544"/>
                  <a:pt x="4514468" y="489099"/>
                </a:cubicBezTo>
                <a:cubicBezTo>
                  <a:pt x="4492037" y="506402"/>
                  <a:pt x="4479461" y="528399"/>
                  <a:pt x="4493071" y="561631"/>
                </a:cubicBezTo>
                <a:cubicBezTo>
                  <a:pt x="4495117" y="566290"/>
                  <a:pt x="4494217" y="571049"/>
                  <a:pt x="4489084" y="570926"/>
                </a:cubicBezTo>
                <a:cubicBezTo>
                  <a:pt x="4477703" y="570423"/>
                  <a:pt x="4476979" y="578131"/>
                  <a:pt x="4474957" y="586178"/>
                </a:cubicBezTo>
                <a:cubicBezTo>
                  <a:pt x="4455071" y="663388"/>
                  <a:pt x="4419799" y="731363"/>
                  <a:pt x="4376945" y="795455"/>
                </a:cubicBezTo>
                <a:cubicBezTo>
                  <a:pt x="4334537" y="858942"/>
                  <a:pt x="4284731" y="916176"/>
                  <a:pt x="4230823" y="971186"/>
                </a:cubicBezTo>
                <a:cubicBezTo>
                  <a:pt x="4247966" y="968835"/>
                  <a:pt x="4268827" y="957199"/>
                  <a:pt x="4288617" y="943826"/>
                </a:cubicBezTo>
                <a:cubicBezTo>
                  <a:pt x="4340847" y="908082"/>
                  <a:pt x="4381088" y="860626"/>
                  <a:pt x="4422264" y="814026"/>
                </a:cubicBezTo>
                <a:cubicBezTo>
                  <a:pt x="4451011" y="781437"/>
                  <a:pt x="4478823" y="747994"/>
                  <a:pt x="4512251" y="719680"/>
                </a:cubicBezTo>
                <a:cubicBezTo>
                  <a:pt x="4516092" y="716596"/>
                  <a:pt x="4518465" y="712675"/>
                  <a:pt x="4520168" y="707889"/>
                </a:cubicBezTo>
                <a:cubicBezTo>
                  <a:pt x="4521691" y="703700"/>
                  <a:pt x="4524331" y="699769"/>
                  <a:pt x="4530220" y="701344"/>
                </a:cubicBezTo>
                <a:cubicBezTo>
                  <a:pt x="4536153" y="703212"/>
                  <a:pt x="4537485" y="708487"/>
                  <a:pt x="4538191" y="713191"/>
                </a:cubicBezTo>
                <a:cubicBezTo>
                  <a:pt x="4540040" y="730862"/>
                  <a:pt x="4537873" y="746892"/>
                  <a:pt x="4530086" y="761339"/>
                </a:cubicBezTo>
                <a:cubicBezTo>
                  <a:pt x="4515047" y="790216"/>
                  <a:pt x="4492651" y="813134"/>
                  <a:pt x="4470255" y="836052"/>
                </a:cubicBezTo>
                <a:cubicBezTo>
                  <a:pt x="4439189" y="867536"/>
                  <a:pt x="4411198" y="901576"/>
                  <a:pt x="4386996" y="939332"/>
                </a:cubicBezTo>
                <a:cubicBezTo>
                  <a:pt x="4405725" y="920675"/>
                  <a:pt x="4424409" y="901723"/>
                  <a:pt x="4443406" y="883057"/>
                </a:cubicBezTo>
                <a:cubicBezTo>
                  <a:pt x="4457710" y="868981"/>
                  <a:pt x="4472637" y="855476"/>
                  <a:pt x="4487253" y="841686"/>
                </a:cubicBezTo>
                <a:cubicBezTo>
                  <a:pt x="4490785" y="838315"/>
                  <a:pt x="4494538" y="834644"/>
                  <a:pt x="4500825" y="838864"/>
                </a:cubicBezTo>
                <a:cubicBezTo>
                  <a:pt x="4506489" y="842516"/>
                  <a:pt x="4506525" y="848130"/>
                  <a:pt x="4506249" y="853458"/>
                </a:cubicBezTo>
                <a:cubicBezTo>
                  <a:pt x="4505370" y="874470"/>
                  <a:pt x="4496639" y="891608"/>
                  <a:pt x="4484969" y="907073"/>
                </a:cubicBezTo>
                <a:cubicBezTo>
                  <a:pt x="4470793" y="925576"/>
                  <a:pt x="4455680" y="943225"/>
                  <a:pt x="4440032" y="960892"/>
                </a:cubicBezTo>
                <a:cubicBezTo>
                  <a:pt x="4458875" y="955530"/>
                  <a:pt x="4477718" y="950167"/>
                  <a:pt x="4496695" y="945687"/>
                </a:cubicBezTo>
                <a:cubicBezTo>
                  <a:pt x="4492983" y="980092"/>
                  <a:pt x="4473377" y="987549"/>
                  <a:pt x="4455695" y="993464"/>
                </a:cubicBezTo>
                <a:cubicBezTo>
                  <a:pt x="4431805" y="1001065"/>
                  <a:pt x="4409251" y="1010394"/>
                  <a:pt x="4387141" y="1020891"/>
                </a:cubicBezTo>
                <a:cubicBezTo>
                  <a:pt x="4378691" y="1030927"/>
                  <a:pt x="4370197" y="1040671"/>
                  <a:pt x="4362058" y="1050992"/>
                </a:cubicBezTo>
                <a:cubicBezTo>
                  <a:pt x="4353695" y="1061617"/>
                  <a:pt x="4345870" y="1072223"/>
                  <a:pt x="4338131" y="1083418"/>
                </a:cubicBezTo>
                <a:cubicBezTo>
                  <a:pt x="4332629" y="1091582"/>
                  <a:pt x="4325612" y="1098614"/>
                  <a:pt x="4335411" y="1111879"/>
                </a:cubicBezTo>
                <a:cubicBezTo>
                  <a:pt x="4339820" y="1117936"/>
                  <a:pt x="4322095" y="1152223"/>
                  <a:pt x="4315173" y="1154524"/>
                </a:cubicBezTo>
                <a:cubicBezTo>
                  <a:pt x="4314147" y="1154854"/>
                  <a:pt x="4313119" y="1155186"/>
                  <a:pt x="4312317" y="1155212"/>
                </a:cubicBezTo>
                <a:cubicBezTo>
                  <a:pt x="4296605" y="1154558"/>
                  <a:pt x="4294627" y="1164673"/>
                  <a:pt x="4296259" y="1177325"/>
                </a:cubicBezTo>
                <a:cubicBezTo>
                  <a:pt x="4297848" y="1189684"/>
                  <a:pt x="4302825" y="1204883"/>
                  <a:pt x="4280739" y="1199421"/>
                </a:cubicBezTo>
                <a:cubicBezTo>
                  <a:pt x="4278241" y="1198914"/>
                  <a:pt x="4277969" y="1200696"/>
                  <a:pt x="4277209" y="1202790"/>
                </a:cubicBezTo>
                <a:cubicBezTo>
                  <a:pt x="4262087" y="1256198"/>
                  <a:pt x="4229353" y="1298081"/>
                  <a:pt x="4197155" y="1339947"/>
                </a:cubicBezTo>
                <a:cubicBezTo>
                  <a:pt x="4195323" y="1342078"/>
                  <a:pt x="4193489" y="1344207"/>
                  <a:pt x="4191657" y="1346338"/>
                </a:cubicBezTo>
                <a:cubicBezTo>
                  <a:pt x="4230281" y="1334694"/>
                  <a:pt x="4360859" y="1317001"/>
                  <a:pt x="4400355" y="1320105"/>
                </a:cubicBezTo>
                <a:cubicBezTo>
                  <a:pt x="4435476" y="1322763"/>
                  <a:pt x="4621075" y="1252093"/>
                  <a:pt x="4655814" y="1212801"/>
                </a:cubicBezTo>
                <a:cubicBezTo>
                  <a:pt x="4665902" y="1242309"/>
                  <a:pt x="4655619" y="1254477"/>
                  <a:pt x="4648010" y="1268327"/>
                </a:cubicBezTo>
                <a:cubicBezTo>
                  <a:pt x="4637225" y="1287899"/>
                  <a:pt x="4637115" y="1301497"/>
                  <a:pt x="4665123" y="1315921"/>
                </a:cubicBezTo>
                <a:cubicBezTo>
                  <a:pt x="4745312" y="1356959"/>
                  <a:pt x="4744730" y="1358456"/>
                  <a:pt x="4684517" y="1419882"/>
                </a:cubicBezTo>
                <a:cubicBezTo>
                  <a:pt x="4681701" y="1422637"/>
                  <a:pt x="4684589" y="1431109"/>
                  <a:pt x="4684670" y="1437018"/>
                </a:cubicBezTo>
                <a:cubicBezTo>
                  <a:pt x="4703939" y="1445234"/>
                  <a:pt x="4721650" y="1421587"/>
                  <a:pt x="4746785" y="1445566"/>
                </a:cubicBezTo>
                <a:cubicBezTo>
                  <a:pt x="4670699" y="1557173"/>
                  <a:pt x="4545611" y="1665113"/>
                  <a:pt x="4430376" y="1750851"/>
                </a:cubicBezTo>
                <a:cubicBezTo>
                  <a:pt x="4537505" y="1774137"/>
                  <a:pt x="4585227" y="1677964"/>
                  <a:pt x="4662829" y="1687468"/>
                </a:cubicBezTo>
                <a:cubicBezTo>
                  <a:pt x="4705010" y="1715600"/>
                  <a:pt x="4599689" y="1767020"/>
                  <a:pt x="4709159" y="1777225"/>
                </a:cubicBezTo>
                <a:cubicBezTo>
                  <a:pt x="4666449" y="1804669"/>
                  <a:pt x="4635702" y="1831118"/>
                  <a:pt x="4608027" y="1861896"/>
                </a:cubicBezTo>
                <a:cubicBezTo>
                  <a:pt x="4558983" y="1917038"/>
                  <a:pt x="4553039" y="1952700"/>
                  <a:pt x="4590023" y="2023267"/>
                </a:cubicBezTo>
                <a:cubicBezTo>
                  <a:pt x="4614502" y="2069727"/>
                  <a:pt x="4646173" y="2112103"/>
                  <a:pt x="4632387" y="2169011"/>
                </a:cubicBezTo>
                <a:cubicBezTo>
                  <a:pt x="4622911" y="2208043"/>
                  <a:pt x="4632603" y="2233132"/>
                  <a:pt x="4687843" y="2213837"/>
                </a:cubicBezTo>
                <a:cubicBezTo>
                  <a:pt x="4747459" y="2193213"/>
                  <a:pt x="4776241" y="2227114"/>
                  <a:pt x="4770561" y="2294980"/>
                </a:cubicBezTo>
                <a:cubicBezTo>
                  <a:pt x="4766881" y="2338546"/>
                  <a:pt x="4779626" y="2351711"/>
                  <a:pt x="4821725" y="2345270"/>
                </a:cubicBezTo>
                <a:cubicBezTo>
                  <a:pt x="4868287" y="2338088"/>
                  <a:pt x="4909037" y="2308345"/>
                  <a:pt x="4969720" y="2319898"/>
                </a:cubicBezTo>
                <a:cubicBezTo>
                  <a:pt x="4934699" y="2400276"/>
                  <a:pt x="4831177" y="2381301"/>
                  <a:pt x="4787813" y="2458118"/>
                </a:cubicBezTo>
                <a:cubicBezTo>
                  <a:pt x="4852937" y="2456221"/>
                  <a:pt x="4902705" y="2454251"/>
                  <a:pt x="4948436" y="2436163"/>
                </a:cubicBezTo>
                <a:cubicBezTo>
                  <a:pt x="4967506" y="2428724"/>
                  <a:pt x="4988449" y="2421222"/>
                  <a:pt x="5003101" y="2443483"/>
                </a:cubicBezTo>
                <a:cubicBezTo>
                  <a:pt x="5020601" y="2470378"/>
                  <a:pt x="4994831" y="2481589"/>
                  <a:pt x="4979245" y="2487138"/>
                </a:cubicBezTo>
                <a:cubicBezTo>
                  <a:pt x="4935260" y="2502508"/>
                  <a:pt x="4904815" y="2536335"/>
                  <a:pt x="4870362" y="2563205"/>
                </a:cubicBezTo>
                <a:cubicBezTo>
                  <a:pt x="4794979" y="2622187"/>
                  <a:pt x="4709879" y="2672039"/>
                  <a:pt x="4652786" y="2766755"/>
                </a:cubicBezTo>
                <a:cubicBezTo>
                  <a:pt x="4738433" y="2740232"/>
                  <a:pt x="4796853" y="2683002"/>
                  <a:pt x="4878193" y="2669034"/>
                </a:cubicBezTo>
                <a:cubicBezTo>
                  <a:pt x="4818837" y="2755847"/>
                  <a:pt x="4734707" y="2813941"/>
                  <a:pt x="4656369" y="2878341"/>
                </a:cubicBezTo>
                <a:cubicBezTo>
                  <a:pt x="4634071" y="2896528"/>
                  <a:pt x="4610397" y="2909146"/>
                  <a:pt x="4610429" y="2946972"/>
                </a:cubicBezTo>
                <a:cubicBezTo>
                  <a:pt x="4610409" y="3020261"/>
                  <a:pt x="4587109" y="3081923"/>
                  <a:pt x="4522027" y="3116326"/>
                </a:cubicBezTo>
                <a:cubicBezTo>
                  <a:pt x="4521535" y="3116637"/>
                  <a:pt x="4526921" y="3127390"/>
                  <a:pt x="4530480" y="3134954"/>
                </a:cubicBezTo>
                <a:cubicBezTo>
                  <a:pt x="4573415" y="3135874"/>
                  <a:pt x="4600394" y="3091524"/>
                  <a:pt x="4657149" y="3103798"/>
                </a:cubicBezTo>
                <a:cubicBezTo>
                  <a:pt x="4613989" y="3164059"/>
                  <a:pt x="4578247" y="3218161"/>
                  <a:pt x="4508529" y="3248583"/>
                </a:cubicBezTo>
                <a:cubicBezTo>
                  <a:pt x="4452703" y="3272922"/>
                  <a:pt x="4381491" y="3288026"/>
                  <a:pt x="4349468" y="3361506"/>
                </a:cubicBezTo>
                <a:cubicBezTo>
                  <a:pt x="4401401" y="3373942"/>
                  <a:pt x="4435975" y="3355048"/>
                  <a:pt x="4471303" y="3341152"/>
                </a:cubicBezTo>
                <a:cubicBezTo>
                  <a:pt x="4525696" y="3319816"/>
                  <a:pt x="4578621" y="3295871"/>
                  <a:pt x="4632973" y="3274241"/>
                </a:cubicBezTo>
                <a:cubicBezTo>
                  <a:pt x="4653560" y="3266161"/>
                  <a:pt x="4676556" y="3259771"/>
                  <a:pt x="4695873" y="3295175"/>
                </a:cubicBezTo>
                <a:cubicBezTo>
                  <a:pt x="4624445" y="3305262"/>
                  <a:pt x="4588041" y="3354953"/>
                  <a:pt x="4549319" y="3401768"/>
                </a:cubicBezTo>
                <a:cubicBezTo>
                  <a:pt x="4527454" y="3428214"/>
                  <a:pt x="4511691" y="3463025"/>
                  <a:pt x="4463683" y="3451638"/>
                </a:cubicBezTo>
                <a:cubicBezTo>
                  <a:pt x="4438297" y="3445695"/>
                  <a:pt x="4425636" y="3465331"/>
                  <a:pt x="4431849" y="3488764"/>
                </a:cubicBezTo>
                <a:cubicBezTo>
                  <a:pt x="4453418" y="3571374"/>
                  <a:pt x="4401285" y="3602385"/>
                  <a:pt x="4345021" y="3620237"/>
                </a:cubicBezTo>
                <a:cubicBezTo>
                  <a:pt x="4238701" y="3654255"/>
                  <a:pt x="4156956" y="3728228"/>
                  <a:pt x="4054862" y="3770672"/>
                </a:cubicBezTo>
                <a:cubicBezTo>
                  <a:pt x="3955539" y="3811843"/>
                  <a:pt x="3193890" y="4013019"/>
                  <a:pt x="2996978" y="4037083"/>
                </a:cubicBezTo>
                <a:cubicBezTo>
                  <a:pt x="1791984" y="4184327"/>
                  <a:pt x="787965" y="3376479"/>
                  <a:pt x="782224" y="3365147"/>
                </a:cubicBezTo>
                <a:cubicBezTo>
                  <a:pt x="755658" y="3311959"/>
                  <a:pt x="706372" y="3290272"/>
                  <a:pt x="660529" y="3262855"/>
                </a:cubicBezTo>
                <a:cubicBezTo>
                  <a:pt x="620573" y="3238785"/>
                  <a:pt x="577987" y="3213325"/>
                  <a:pt x="556492" y="3170606"/>
                </a:cubicBezTo>
                <a:cubicBezTo>
                  <a:pt x="528057" y="3113938"/>
                  <a:pt x="591369" y="3159090"/>
                  <a:pt x="598499" y="3136686"/>
                </a:cubicBezTo>
                <a:cubicBezTo>
                  <a:pt x="572610" y="3107710"/>
                  <a:pt x="535291" y="3081483"/>
                  <a:pt x="521371" y="3047966"/>
                </a:cubicBezTo>
                <a:cubicBezTo>
                  <a:pt x="471383" y="2926712"/>
                  <a:pt x="389969" y="2839909"/>
                  <a:pt x="277815" y="2774238"/>
                </a:cubicBezTo>
                <a:cubicBezTo>
                  <a:pt x="245618" y="2755225"/>
                  <a:pt x="220944" y="2720002"/>
                  <a:pt x="180156" y="2715464"/>
                </a:cubicBezTo>
                <a:cubicBezTo>
                  <a:pt x="89609" y="2705805"/>
                  <a:pt x="102881" y="2606063"/>
                  <a:pt x="49429" y="2563830"/>
                </a:cubicBezTo>
                <a:cubicBezTo>
                  <a:pt x="44392" y="2559863"/>
                  <a:pt x="32054" y="2505976"/>
                  <a:pt x="20966" y="2451676"/>
                </a:cubicBezTo>
                <a:lnTo>
                  <a:pt x="16544" y="2429412"/>
                </a:lnTo>
                <a:lnTo>
                  <a:pt x="23719" y="2425923"/>
                </a:lnTo>
                <a:lnTo>
                  <a:pt x="26923" y="2438298"/>
                </a:lnTo>
                <a:cubicBezTo>
                  <a:pt x="34435" y="2466226"/>
                  <a:pt x="41264" y="2487565"/>
                  <a:pt x="43882" y="2482157"/>
                </a:cubicBezTo>
                <a:cubicBezTo>
                  <a:pt x="50822" y="2467442"/>
                  <a:pt x="62849" y="2454330"/>
                  <a:pt x="53325" y="2435738"/>
                </a:cubicBezTo>
                <a:cubicBezTo>
                  <a:pt x="50421" y="2429851"/>
                  <a:pt x="48463" y="2413128"/>
                  <a:pt x="40326" y="2414482"/>
                </a:cubicBezTo>
                <a:cubicBezTo>
                  <a:pt x="37614" y="2414934"/>
                  <a:pt x="34216" y="2417394"/>
                  <a:pt x="29866" y="2422933"/>
                </a:cubicBezTo>
                <a:lnTo>
                  <a:pt x="23719" y="2425923"/>
                </a:lnTo>
                <a:lnTo>
                  <a:pt x="19315" y="2408918"/>
                </a:lnTo>
                <a:cubicBezTo>
                  <a:pt x="14265" y="2388863"/>
                  <a:pt x="9434" y="2368867"/>
                  <a:pt x="5867" y="2354899"/>
                </a:cubicBezTo>
                <a:lnTo>
                  <a:pt x="5078" y="2352002"/>
                </a:lnTo>
                <a:lnTo>
                  <a:pt x="6716" y="2327557"/>
                </a:lnTo>
                <a:cubicBezTo>
                  <a:pt x="14866" y="2260458"/>
                  <a:pt x="38591" y="2184597"/>
                  <a:pt x="77004" y="2179609"/>
                </a:cubicBezTo>
                <a:cubicBezTo>
                  <a:pt x="36374" y="2099118"/>
                  <a:pt x="36374" y="2099118"/>
                  <a:pt x="127358" y="2084827"/>
                </a:cubicBezTo>
                <a:cubicBezTo>
                  <a:pt x="83961" y="2034276"/>
                  <a:pt x="81972" y="2021043"/>
                  <a:pt x="122438" y="2001951"/>
                </a:cubicBezTo>
                <a:cubicBezTo>
                  <a:pt x="161385" y="1983499"/>
                  <a:pt x="206609" y="1976361"/>
                  <a:pt x="240972" y="1948903"/>
                </a:cubicBezTo>
                <a:cubicBezTo>
                  <a:pt x="195677" y="1883937"/>
                  <a:pt x="174278" y="1807820"/>
                  <a:pt x="96303" y="1777938"/>
                </a:cubicBezTo>
                <a:cubicBezTo>
                  <a:pt x="84037" y="1773326"/>
                  <a:pt x="73265" y="1753594"/>
                  <a:pt x="79084" y="1742168"/>
                </a:cubicBezTo>
                <a:cubicBezTo>
                  <a:pt x="99365" y="1699817"/>
                  <a:pt x="49404" y="1621707"/>
                  <a:pt x="130608" y="1610406"/>
                </a:cubicBezTo>
                <a:cubicBezTo>
                  <a:pt x="140608" y="1608886"/>
                  <a:pt x="148744" y="1600338"/>
                  <a:pt x="138986" y="1589141"/>
                </a:cubicBezTo>
                <a:cubicBezTo>
                  <a:pt x="105523" y="1550963"/>
                  <a:pt x="139397" y="1552481"/>
                  <a:pt x="159000" y="1546799"/>
                </a:cubicBezTo>
                <a:cubicBezTo>
                  <a:pt x="182755" y="1540090"/>
                  <a:pt x="213171" y="1556205"/>
                  <a:pt x="232752" y="1534268"/>
                </a:cubicBezTo>
                <a:cubicBezTo>
                  <a:pt x="224037" y="1512102"/>
                  <a:pt x="204263" y="1513062"/>
                  <a:pt x="189276" y="1506475"/>
                </a:cubicBezTo>
                <a:cubicBezTo>
                  <a:pt x="145431" y="1486968"/>
                  <a:pt x="108510" y="1463388"/>
                  <a:pt x="98593" y="1409937"/>
                </a:cubicBezTo>
                <a:cubicBezTo>
                  <a:pt x="90489" y="1366767"/>
                  <a:pt x="80458" y="1328688"/>
                  <a:pt x="134710" y="1313562"/>
                </a:cubicBezTo>
                <a:cubicBezTo>
                  <a:pt x="143238" y="1311207"/>
                  <a:pt x="146951" y="1305467"/>
                  <a:pt x="147453" y="1298063"/>
                </a:cubicBezTo>
                <a:cubicBezTo>
                  <a:pt x="139966" y="1291223"/>
                  <a:pt x="132701" y="1284079"/>
                  <a:pt x="124407" y="1279038"/>
                </a:cubicBezTo>
                <a:cubicBezTo>
                  <a:pt x="96625" y="1262537"/>
                  <a:pt x="84209" y="1237245"/>
                  <a:pt x="72690" y="1210740"/>
                </a:cubicBezTo>
                <a:cubicBezTo>
                  <a:pt x="65306" y="1193849"/>
                  <a:pt x="57162" y="1177278"/>
                  <a:pt x="43971" y="1162946"/>
                </a:cubicBezTo>
                <a:cubicBezTo>
                  <a:pt x="35906" y="1154056"/>
                  <a:pt x="26588" y="1147574"/>
                  <a:pt x="15568" y="1144102"/>
                </a:cubicBezTo>
                <a:cubicBezTo>
                  <a:pt x="5934" y="1140880"/>
                  <a:pt x="2548" y="1136266"/>
                  <a:pt x="7427" y="1127532"/>
                </a:cubicBezTo>
                <a:cubicBezTo>
                  <a:pt x="21165" y="1102541"/>
                  <a:pt x="24106" y="1075549"/>
                  <a:pt x="7907" y="1044770"/>
                </a:cubicBezTo>
                <a:cubicBezTo>
                  <a:pt x="3010" y="1035477"/>
                  <a:pt x="4184" y="1027163"/>
                  <a:pt x="11955" y="1023356"/>
                </a:cubicBezTo>
                <a:cubicBezTo>
                  <a:pt x="44249" y="1007197"/>
                  <a:pt x="47603" y="972212"/>
                  <a:pt x="57914" y="942313"/>
                </a:cubicBezTo>
                <a:cubicBezTo>
                  <a:pt x="72527" y="899857"/>
                  <a:pt x="85134" y="856582"/>
                  <a:pt x="92789" y="810814"/>
                </a:cubicBezTo>
                <a:cubicBezTo>
                  <a:pt x="97293" y="783475"/>
                  <a:pt x="101573" y="756438"/>
                  <a:pt x="91174" y="726645"/>
                </a:cubicBezTo>
                <a:cubicBezTo>
                  <a:pt x="88730" y="719340"/>
                  <a:pt x="90212" y="713084"/>
                  <a:pt x="92854" y="707379"/>
                </a:cubicBezTo>
                <a:cubicBezTo>
                  <a:pt x="103916" y="682479"/>
                  <a:pt x="98151" y="656668"/>
                  <a:pt x="82882" y="630289"/>
                </a:cubicBezTo>
                <a:cubicBezTo>
                  <a:pt x="73488" y="614351"/>
                  <a:pt x="73983" y="612266"/>
                  <a:pt x="91746" y="612259"/>
                </a:cubicBezTo>
                <a:cubicBezTo>
                  <a:pt x="127765" y="611933"/>
                  <a:pt x="163605" y="612205"/>
                  <a:pt x="198205" y="606016"/>
                </a:cubicBezTo>
                <a:cubicBezTo>
                  <a:pt x="237001" y="599095"/>
                  <a:pt x="247911" y="585725"/>
                  <a:pt x="212304" y="549392"/>
                </a:cubicBezTo>
                <a:cubicBezTo>
                  <a:pt x="204683" y="541670"/>
                  <a:pt x="197734" y="533038"/>
                  <a:pt x="193284" y="523140"/>
                </a:cubicBezTo>
                <a:cubicBezTo>
                  <a:pt x="189948" y="515273"/>
                  <a:pt x="190984" y="509624"/>
                  <a:pt x="196837" y="505585"/>
                </a:cubicBezTo>
                <a:cubicBezTo>
                  <a:pt x="203629" y="500628"/>
                  <a:pt x="208617" y="506961"/>
                  <a:pt x="213610" y="511521"/>
                </a:cubicBezTo>
                <a:cubicBezTo>
                  <a:pt x="240711" y="536024"/>
                  <a:pt x="272509" y="552390"/>
                  <a:pt x="303234" y="570564"/>
                </a:cubicBezTo>
                <a:cubicBezTo>
                  <a:pt x="347292" y="596861"/>
                  <a:pt x="393006" y="619849"/>
                  <a:pt x="433664" y="652171"/>
                </a:cubicBezTo>
                <a:cubicBezTo>
                  <a:pt x="444051" y="660392"/>
                  <a:pt x="457807" y="653427"/>
                  <a:pt x="456714" y="638983"/>
                </a:cubicBezTo>
                <a:cubicBezTo>
                  <a:pt x="455619" y="624540"/>
                  <a:pt x="462851" y="624296"/>
                  <a:pt x="474092" y="627464"/>
                </a:cubicBezTo>
                <a:cubicBezTo>
                  <a:pt x="487568" y="631147"/>
                  <a:pt x="501041" y="634831"/>
                  <a:pt x="514335" y="639111"/>
                </a:cubicBezTo>
                <a:cubicBezTo>
                  <a:pt x="528208" y="643668"/>
                  <a:pt x="535691" y="654056"/>
                  <a:pt x="539019" y="667243"/>
                </a:cubicBezTo>
                <a:cubicBezTo>
                  <a:pt x="539662" y="669733"/>
                  <a:pt x="540151" y="672524"/>
                  <a:pt x="539890" y="674822"/>
                </a:cubicBezTo>
                <a:lnTo>
                  <a:pt x="537651" y="677692"/>
                </a:lnTo>
                <a:lnTo>
                  <a:pt x="534708" y="678908"/>
                </a:lnTo>
                <a:cubicBezTo>
                  <a:pt x="531653" y="680234"/>
                  <a:pt x="531468" y="680573"/>
                  <a:pt x="536278" y="679451"/>
                </a:cubicBezTo>
                <a:lnTo>
                  <a:pt x="537651" y="677692"/>
                </a:lnTo>
                <a:lnTo>
                  <a:pt x="550365" y="672438"/>
                </a:lnTo>
                <a:cubicBezTo>
                  <a:pt x="563713" y="666781"/>
                  <a:pt x="580049" y="659064"/>
                  <a:pt x="582379" y="653075"/>
                </a:cubicBezTo>
                <a:cubicBezTo>
                  <a:pt x="582559" y="652478"/>
                  <a:pt x="747198" y="689492"/>
                  <a:pt x="799427" y="714627"/>
                </a:cubicBezTo>
                <a:cubicBezTo>
                  <a:pt x="831941" y="730377"/>
                  <a:pt x="1463665" y="975672"/>
                  <a:pt x="2273268" y="882224"/>
                </a:cubicBezTo>
                <a:cubicBezTo>
                  <a:pt x="2301839" y="878899"/>
                  <a:pt x="2328933" y="876509"/>
                  <a:pt x="2356609" y="874395"/>
                </a:cubicBezTo>
                <a:cubicBezTo>
                  <a:pt x="2601181" y="854046"/>
                  <a:pt x="2842131" y="840025"/>
                  <a:pt x="2942002" y="822183"/>
                </a:cubicBezTo>
                <a:cubicBezTo>
                  <a:pt x="3020085" y="808029"/>
                  <a:pt x="3413645" y="697260"/>
                  <a:pt x="3521027" y="611195"/>
                </a:cubicBezTo>
                <a:cubicBezTo>
                  <a:pt x="3630775" y="522981"/>
                  <a:pt x="3732236" y="426182"/>
                  <a:pt x="3833117" y="329105"/>
                </a:cubicBezTo>
                <a:cubicBezTo>
                  <a:pt x="3876875" y="287146"/>
                  <a:pt x="3924377" y="248606"/>
                  <a:pt x="3962431" y="200929"/>
                </a:cubicBezTo>
                <a:cubicBezTo>
                  <a:pt x="4000440" y="152958"/>
                  <a:pt x="4036041" y="103293"/>
                  <a:pt x="4078331" y="58724"/>
                </a:cubicBezTo>
                <a:cubicBezTo>
                  <a:pt x="4090401" y="45906"/>
                  <a:pt x="4102338" y="32206"/>
                  <a:pt x="4122383" y="29462"/>
                </a:cubicBezTo>
                <a:cubicBezTo>
                  <a:pt x="4126847" y="28721"/>
                  <a:pt x="4131712" y="28852"/>
                  <a:pt x="4136353" y="29287"/>
                </a:cubicBezTo>
                <a:cubicBezTo>
                  <a:pt x="4141530" y="29704"/>
                  <a:pt x="4145989" y="32509"/>
                  <a:pt x="4148616" y="37444"/>
                </a:cubicBezTo>
                <a:cubicBezTo>
                  <a:pt x="4151330" y="42969"/>
                  <a:pt x="4148601" y="46312"/>
                  <a:pt x="4145295" y="49377"/>
                </a:cubicBezTo>
                <a:cubicBezTo>
                  <a:pt x="4142926" y="51526"/>
                  <a:pt x="4140734" y="54850"/>
                  <a:pt x="4137340" y="55556"/>
                </a:cubicBezTo>
                <a:cubicBezTo>
                  <a:pt x="4115642" y="59832"/>
                  <a:pt x="4110037" y="78048"/>
                  <a:pt x="4101978" y="94277"/>
                </a:cubicBezTo>
                <a:cubicBezTo>
                  <a:pt x="4098443" y="101194"/>
                  <a:pt x="4094417" y="106648"/>
                  <a:pt x="4104177" y="116071"/>
                </a:cubicBezTo>
                <a:cubicBezTo>
                  <a:pt x="4112689" y="124356"/>
                  <a:pt x="4105854" y="129018"/>
                  <a:pt x="4098709" y="131623"/>
                </a:cubicBezTo>
                <a:cubicBezTo>
                  <a:pt x="4088751" y="135210"/>
                  <a:pt x="4076343" y="135036"/>
                  <a:pt x="4066151" y="146018"/>
                </a:cubicBezTo>
                <a:cubicBezTo>
                  <a:pt x="4110472" y="145412"/>
                  <a:pt x="4125020" y="116848"/>
                  <a:pt x="4141216" y="90297"/>
                </a:cubicBezTo>
                <a:cubicBezTo>
                  <a:pt x="4147301" y="80635"/>
                  <a:pt x="4150711" y="69291"/>
                  <a:pt x="4155547" y="58490"/>
                </a:cubicBezTo>
                <a:cubicBezTo>
                  <a:pt x="4161637" y="45282"/>
                  <a:pt x="4170921" y="44377"/>
                  <a:pt x="4184430" y="55449"/>
                </a:cubicBezTo>
                <a:cubicBezTo>
                  <a:pt x="4196420" y="65388"/>
                  <a:pt x="4201375" y="64335"/>
                  <a:pt x="4202736" y="50103"/>
                </a:cubicBezTo>
                <a:cubicBezTo>
                  <a:pt x="4204777" y="27871"/>
                  <a:pt x="4214755" y="11872"/>
                  <a:pt x="4234451" y="3230"/>
                </a:cubicBezTo>
                <a:cubicBezTo>
                  <a:pt x="4236596" y="2272"/>
                  <a:pt x="4238929" y="789"/>
                  <a:pt x="4241368" y="227"/>
                </a:cubicBezTo>
                <a:close/>
              </a:path>
            </a:pathLst>
          </a:custGeom>
        </p:spPr>
      </p:pic>
      <p:pic>
        <p:nvPicPr>
          <p:cNvPr id="5" name="Picture 4">
            <a:extLst>
              <a:ext uri="{FF2B5EF4-FFF2-40B4-BE49-F238E27FC236}">
                <a16:creationId xmlns:a16="http://schemas.microsoft.com/office/drawing/2014/main" id="{49BABBC0-F43C-B743-969E-E59F6356BA0A}"/>
              </a:ext>
            </a:extLst>
          </p:cNvPr>
          <p:cNvPicPr>
            <a:picLocks noChangeAspect="1"/>
          </p:cNvPicPr>
          <p:nvPr/>
        </p:nvPicPr>
        <p:blipFill rotWithShape="1">
          <a:blip r:embed="rId3"/>
          <a:srcRect l="5259" r="3026" b="2"/>
          <a:stretch/>
        </p:blipFill>
        <p:spPr>
          <a:xfrm>
            <a:off x="7751004" y="3501354"/>
            <a:ext cx="3726211" cy="3016556"/>
          </a:xfrm>
          <a:custGeom>
            <a:avLst/>
            <a:gdLst/>
            <a:ahLst/>
            <a:cxnLst/>
            <a:rect l="l" t="t" r="r" b="b"/>
            <a:pathLst>
              <a:path w="3726211" h="3016556">
                <a:moveTo>
                  <a:pt x="944965" y="2425097"/>
                </a:moveTo>
                <a:cubicBezTo>
                  <a:pt x="895843" y="2457968"/>
                  <a:pt x="850233" y="2494238"/>
                  <a:pt x="817125" y="2543059"/>
                </a:cubicBezTo>
                <a:cubicBezTo>
                  <a:pt x="860611" y="2504661"/>
                  <a:pt x="904064" y="2466046"/>
                  <a:pt x="947552" y="2427649"/>
                </a:cubicBezTo>
                <a:cubicBezTo>
                  <a:pt x="946622" y="2426800"/>
                  <a:pt x="945893" y="2425945"/>
                  <a:pt x="944965" y="2425097"/>
                </a:cubicBezTo>
                <a:close/>
                <a:moveTo>
                  <a:pt x="646109" y="2221911"/>
                </a:moveTo>
                <a:cubicBezTo>
                  <a:pt x="641758" y="2223597"/>
                  <a:pt x="637008" y="2225296"/>
                  <a:pt x="632457" y="2226988"/>
                </a:cubicBezTo>
                <a:cubicBezTo>
                  <a:pt x="629029" y="2230840"/>
                  <a:pt x="625372" y="2234481"/>
                  <a:pt x="621981" y="2238552"/>
                </a:cubicBezTo>
                <a:cubicBezTo>
                  <a:pt x="622709" y="2239408"/>
                  <a:pt x="623637" y="2240254"/>
                  <a:pt x="624367" y="2241110"/>
                </a:cubicBezTo>
                <a:cubicBezTo>
                  <a:pt x="631615" y="2234711"/>
                  <a:pt x="638862" y="2228310"/>
                  <a:pt x="646109" y="2221911"/>
                </a:cubicBezTo>
                <a:close/>
                <a:moveTo>
                  <a:pt x="3723043" y="1257813"/>
                </a:moveTo>
                <a:lnTo>
                  <a:pt x="3724923" y="1268597"/>
                </a:lnTo>
                <a:cubicBezTo>
                  <a:pt x="3725742" y="1273630"/>
                  <a:pt x="3726204" y="1276957"/>
                  <a:pt x="3726211" y="1278001"/>
                </a:cubicBezTo>
                <a:cubicBezTo>
                  <a:pt x="3726213" y="1279513"/>
                  <a:pt x="3725785" y="1278792"/>
                  <a:pt x="3725025" y="1276394"/>
                </a:cubicBezTo>
                <a:lnTo>
                  <a:pt x="3722434" y="1266883"/>
                </a:lnTo>
                <a:close/>
                <a:moveTo>
                  <a:pt x="3715032" y="1208749"/>
                </a:moveTo>
                <a:cubicBezTo>
                  <a:pt x="3720874" y="1212156"/>
                  <a:pt x="3723696" y="1228301"/>
                  <a:pt x="3723581" y="1249778"/>
                </a:cubicBezTo>
                <a:lnTo>
                  <a:pt x="3723043" y="1257813"/>
                </a:lnTo>
                <a:lnTo>
                  <a:pt x="3721496" y="1248949"/>
                </a:lnTo>
                <a:cubicBezTo>
                  <a:pt x="3720065" y="1241076"/>
                  <a:pt x="3718376" y="1232072"/>
                  <a:pt x="3716529" y="1222510"/>
                </a:cubicBezTo>
                <a:lnTo>
                  <a:pt x="3713905" y="1209297"/>
                </a:lnTo>
                <a:close/>
                <a:moveTo>
                  <a:pt x="1662913" y="807"/>
                </a:moveTo>
                <a:cubicBezTo>
                  <a:pt x="2483601" y="-23393"/>
                  <a:pt x="3140305" y="505292"/>
                  <a:pt x="3144309" y="513195"/>
                </a:cubicBezTo>
                <a:cubicBezTo>
                  <a:pt x="3164071" y="552762"/>
                  <a:pt x="3200736" y="568896"/>
                  <a:pt x="3234839" y="589291"/>
                </a:cubicBezTo>
                <a:cubicBezTo>
                  <a:pt x="3264562" y="607197"/>
                  <a:pt x="3296242" y="626137"/>
                  <a:pt x="3312233" y="657916"/>
                </a:cubicBezTo>
                <a:cubicBezTo>
                  <a:pt x="3333386" y="700072"/>
                  <a:pt x="3286287" y="666483"/>
                  <a:pt x="3280983" y="683149"/>
                </a:cubicBezTo>
                <a:cubicBezTo>
                  <a:pt x="3300242" y="704705"/>
                  <a:pt x="3328004" y="724215"/>
                  <a:pt x="3338360" y="749149"/>
                </a:cubicBezTo>
                <a:cubicBezTo>
                  <a:pt x="3375546" y="839351"/>
                  <a:pt x="3436111" y="903924"/>
                  <a:pt x="3519543" y="952778"/>
                </a:cubicBezTo>
                <a:cubicBezTo>
                  <a:pt x="3543495" y="966922"/>
                  <a:pt x="3561850" y="993124"/>
                  <a:pt x="3592192" y="996500"/>
                </a:cubicBezTo>
                <a:cubicBezTo>
                  <a:pt x="3659551" y="1003686"/>
                  <a:pt x="3649678" y="1077885"/>
                  <a:pt x="3689441" y="1109302"/>
                </a:cubicBezTo>
                <a:cubicBezTo>
                  <a:pt x="3693188" y="1112253"/>
                  <a:pt x="3702367" y="1152340"/>
                  <a:pt x="3710615" y="1192734"/>
                </a:cubicBezTo>
                <a:lnTo>
                  <a:pt x="3713905" y="1209297"/>
                </a:lnTo>
                <a:lnTo>
                  <a:pt x="3708567" y="1211892"/>
                </a:lnTo>
                <a:lnTo>
                  <a:pt x="3706184" y="1202686"/>
                </a:lnTo>
                <a:cubicBezTo>
                  <a:pt x="3700596" y="1181910"/>
                  <a:pt x="3695515" y="1166036"/>
                  <a:pt x="3693568" y="1170059"/>
                </a:cubicBezTo>
                <a:cubicBezTo>
                  <a:pt x="3688405" y="1181006"/>
                  <a:pt x="3679458" y="1190760"/>
                  <a:pt x="3686543" y="1204591"/>
                </a:cubicBezTo>
                <a:cubicBezTo>
                  <a:pt x="3688703" y="1208970"/>
                  <a:pt x="3690160" y="1221411"/>
                  <a:pt x="3696213" y="1220403"/>
                </a:cubicBezTo>
                <a:cubicBezTo>
                  <a:pt x="3698231" y="1220067"/>
                  <a:pt x="3700758" y="1218237"/>
                  <a:pt x="3703994" y="1214117"/>
                </a:cubicBezTo>
                <a:lnTo>
                  <a:pt x="3708567" y="1211892"/>
                </a:lnTo>
                <a:lnTo>
                  <a:pt x="3711843" y="1224542"/>
                </a:lnTo>
                <a:cubicBezTo>
                  <a:pt x="3715600" y="1239461"/>
                  <a:pt x="3719194" y="1254337"/>
                  <a:pt x="3721847" y="1264728"/>
                </a:cubicBezTo>
                <a:lnTo>
                  <a:pt x="3722434" y="1266883"/>
                </a:lnTo>
                <a:lnTo>
                  <a:pt x="3721216" y="1285068"/>
                </a:lnTo>
                <a:cubicBezTo>
                  <a:pt x="3715153" y="1334983"/>
                  <a:pt x="3697504" y="1391417"/>
                  <a:pt x="3668928" y="1395127"/>
                </a:cubicBezTo>
                <a:cubicBezTo>
                  <a:pt x="3699153" y="1455005"/>
                  <a:pt x="3699153" y="1455005"/>
                  <a:pt x="3631469" y="1465636"/>
                </a:cubicBezTo>
                <a:cubicBezTo>
                  <a:pt x="3663753" y="1503242"/>
                  <a:pt x="3665232" y="1513086"/>
                  <a:pt x="3635129" y="1527289"/>
                </a:cubicBezTo>
                <a:cubicBezTo>
                  <a:pt x="3606156" y="1541015"/>
                  <a:pt x="3572514" y="1546325"/>
                  <a:pt x="3546951" y="1566752"/>
                </a:cubicBezTo>
                <a:cubicBezTo>
                  <a:pt x="3580646" y="1615080"/>
                  <a:pt x="3596565" y="1671704"/>
                  <a:pt x="3654571" y="1693934"/>
                </a:cubicBezTo>
                <a:cubicBezTo>
                  <a:pt x="3663696" y="1697365"/>
                  <a:pt x="3671710" y="1712044"/>
                  <a:pt x="3667381" y="1720543"/>
                </a:cubicBezTo>
                <a:cubicBezTo>
                  <a:pt x="3652294" y="1752049"/>
                  <a:pt x="3689460" y="1810155"/>
                  <a:pt x="3629052" y="1818562"/>
                </a:cubicBezTo>
                <a:cubicBezTo>
                  <a:pt x="3621612" y="1819693"/>
                  <a:pt x="3615560" y="1826052"/>
                  <a:pt x="3622819" y="1834382"/>
                </a:cubicBezTo>
                <a:cubicBezTo>
                  <a:pt x="3647713" y="1862782"/>
                  <a:pt x="3622513" y="1861653"/>
                  <a:pt x="3607931" y="1865880"/>
                </a:cubicBezTo>
                <a:cubicBezTo>
                  <a:pt x="3590259" y="1870871"/>
                  <a:pt x="3567632" y="1858883"/>
                  <a:pt x="3553066" y="1875202"/>
                </a:cubicBezTo>
                <a:cubicBezTo>
                  <a:pt x="3559549" y="1891692"/>
                  <a:pt x="3574259" y="1890977"/>
                  <a:pt x="3585408" y="1895878"/>
                </a:cubicBezTo>
                <a:cubicBezTo>
                  <a:pt x="3618025" y="1910389"/>
                  <a:pt x="3645490" y="1927930"/>
                  <a:pt x="3652868" y="1967693"/>
                </a:cubicBezTo>
                <a:cubicBezTo>
                  <a:pt x="3658896" y="1999808"/>
                  <a:pt x="3666359" y="2028135"/>
                  <a:pt x="3626000" y="2039387"/>
                </a:cubicBezTo>
                <a:cubicBezTo>
                  <a:pt x="3619656" y="2041139"/>
                  <a:pt x="3616894" y="2045409"/>
                  <a:pt x="3616520" y="2050917"/>
                </a:cubicBezTo>
                <a:cubicBezTo>
                  <a:pt x="3622090" y="2056005"/>
                  <a:pt x="3627495" y="2061320"/>
                  <a:pt x="3633665" y="2065070"/>
                </a:cubicBezTo>
                <a:cubicBezTo>
                  <a:pt x="3654332" y="2077345"/>
                  <a:pt x="3663568" y="2096160"/>
                  <a:pt x="3672137" y="2115877"/>
                </a:cubicBezTo>
                <a:cubicBezTo>
                  <a:pt x="3677630" y="2128443"/>
                  <a:pt x="3683689" y="2140770"/>
                  <a:pt x="3693502" y="2151432"/>
                </a:cubicBezTo>
                <a:cubicBezTo>
                  <a:pt x="3699501" y="2158045"/>
                  <a:pt x="3706433" y="2162867"/>
                  <a:pt x="3714631" y="2165450"/>
                </a:cubicBezTo>
                <a:cubicBezTo>
                  <a:pt x="3721798" y="2167847"/>
                  <a:pt x="3724317" y="2171279"/>
                  <a:pt x="3720687" y="2177776"/>
                </a:cubicBezTo>
                <a:cubicBezTo>
                  <a:pt x="3710467" y="2196368"/>
                  <a:pt x="3708279" y="2216447"/>
                  <a:pt x="3720330" y="2239344"/>
                </a:cubicBezTo>
                <a:cubicBezTo>
                  <a:pt x="3723973" y="2246257"/>
                  <a:pt x="3723099" y="2252442"/>
                  <a:pt x="3717319" y="2255274"/>
                </a:cubicBezTo>
                <a:cubicBezTo>
                  <a:pt x="3693295" y="2267295"/>
                  <a:pt x="3690800" y="2293320"/>
                  <a:pt x="3683129" y="2315562"/>
                </a:cubicBezTo>
                <a:cubicBezTo>
                  <a:pt x="3672259" y="2347146"/>
                  <a:pt x="3662880" y="2379339"/>
                  <a:pt x="3657185" y="2413386"/>
                </a:cubicBezTo>
                <a:cubicBezTo>
                  <a:pt x="3653835" y="2433723"/>
                  <a:pt x="3650651" y="2453836"/>
                  <a:pt x="3658387" y="2476000"/>
                </a:cubicBezTo>
                <a:cubicBezTo>
                  <a:pt x="3660205" y="2481434"/>
                  <a:pt x="3659103" y="2486088"/>
                  <a:pt x="3657137" y="2490332"/>
                </a:cubicBezTo>
                <a:cubicBezTo>
                  <a:pt x="3648908" y="2508855"/>
                  <a:pt x="3653197" y="2528056"/>
                  <a:pt x="3664555" y="2547680"/>
                </a:cubicBezTo>
                <a:cubicBezTo>
                  <a:pt x="3671544" y="2559536"/>
                  <a:pt x="3671175" y="2561087"/>
                  <a:pt x="3657961" y="2561093"/>
                </a:cubicBezTo>
                <a:cubicBezTo>
                  <a:pt x="3631167" y="2561335"/>
                  <a:pt x="3604505" y="2561133"/>
                  <a:pt x="3578766" y="2565737"/>
                </a:cubicBezTo>
                <a:cubicBezTo>
                  <a:pt x="3549905" y="2570885"/>
                  <a:pt x="3541789" y="2580831"/>
                  <a:pt x="3568277" y="2607860"/>
                </a:cubicBezTo>
                <a:cubicBezTo>
                  <a:pt x="3573947" y="2613604"/>
                  <a:pt x="3579116" y="2620026"/>
                  <a:pt x="3582426" y="2627389"/>
                </a:cubicBezTo>
                <a:cubicBezTo>
                  <a:pt x="3584908" y="2633241"/>
                  <a:pt x="3584137" y="2637444"/>
                  <a:pt x="3579783" y="2640448"/>
                </a:cubicBezTo>
                <a:cubicBezTo>
                  <a:pt x="3574731" y="2644136"/>
                  <a:pt x="3571020" y="2639425"/>
                  <a:pt x="3567306" y="2636032"/>
                </a:cubicBezTo>
                <a:cubicBezTo>
                  <a:pt x="3547145" y="2617804"/>
                  <a:pt x="3523490" y="2605630"/>
                  <a:pt x="3500634" y="2592110"/>
                </a:cubicBezTo>
                <a:cubicBezTo>
                  <a:pt x="3467858" y="2572547"/>
                  <a:pt x="3433851" y="2555446"/>
                  <a:pt x="3403606" y="2531402"/>
                </a:cubicBezTo>
                <a:cubicBezTo>
                  <a:pt x="3395879" y="2525286"/>
                  <a:pt x="3385645" y="2530467"/>
                  <a:pt x="3386459" y="2541212"/>
                </a:cubicBezTo>
                <a:cubicBezTo>
                  <a:pt x="3387273" y="2551957"/>
                  <a:pt x="3381893" y="2552138"/>
                  <a:pt x="3373531" y="2549781"/>
                </a:cubicBezTo>
                <a:cubicBezTo>
                  <a:pt x="3363506" y="2547042"/>
                  <a:pt x="3353483" y="2544301"/>
                  <a:pt x="3343594" y="2541117"/>
                </a:cubicBezTo>
                <a:cubicBezTo>
                  <a:pt x="3333273" y="2537727"/>
                  <a:pt x="3327707" y="2529999"/>
                  <a:pt x="3325231" y="2520189"/>
                </a:cubicBezTo>
                <a:cubicBezTo>
                  <a:pt x="3324753" y="2518337"/>
                  <a:pt x="3324389" y="2516261"/>
                  <a:pt x="3324583" y="2514551"/>
                </a:cubicBezTo>
                <a:lnTo>
                  <a:pt x="3326249" y="2512416"/>
                </a:lnTo>
                <a:lnTo>
                  <a:pt x="3328438" y="2511512"/>
                </a:lnTo>
                <a:cubicBezTo>
                  <a:pt x="3330711" y="2510525"/>
                  <a:pt x="3330848" y="2510273"/>
                  <a:pt x="3327270" y="2511108"/>
                </a:cubicBezTo>
                <a:lnTo>
                  <a:pt x="3326249" y="2512416"/>
                </a:lnTo>
                <a:lnTo>
                  <a:pt x="3316791" y="2516325"/>
                </a:lnTo>
                <a:cubicBezTo>
                  <a:pt x="3306861" y="2520533"/>
                  <a:pt x="3294709" y="2526274"/>
                  <a:pt x="3292975" y="2530729"/>
                </a:cubicBezTo>
                <a:cubicBezTo>
                  <a:pt x="3292841" y="2531173"/>
                  <a:pt x="3170365" y="2503638"/>
                  <a:pt x="3131511" y="2484940"/>
                </a:cubicBezTo>
                <a:cubicBezTo>
                  <a:pt x="3107324" y="2473223"/>
                  <a:pt x="2637379" y="2290746"/>
                  <a:pt x="2035108" y="2360263"/>
                </a:cubicBezTo>
                <a:cubicBezTo>
                  <a:pt x="2013854" y="2362737"/>
                  <a:pt x="1993699" y="2364515"/>
                  <a:pt x="1973110" y="2366087"/>
                </a:cubicBezTo>
                <a:cubicBezTo>
                  <a:pt x="1791171" y="2381225"/>
                  <a:pt x="1611926" y="2391655"/>
                  <a:pt x="1537631" y="2404928"/>
                </a:cubicBezTo>
                <a:cubicBezTo>
                  <a:pt x="1479545" y="2415458"/>
                  <a:pt x="1186772" y="2497860"/>
                  <a:pt x="1106889" y="2561884"/>
                </a:cubicBezTo>
                <a:cubicBezTo>
                  <a:pt x="1025247" y="2627507"/>
                  <a:pt x="949769" y="2699517"/>
                  <a:pt x="874723" y="2771733"/>
                </a:cubicBezTo>
                <a:cubicBezTo>
                  <a:pt x="842171" y="2802947"/>
                  <a:pt x="806834" y="2831617"/>
                  <a:pt x="778525" y="2867084"/>
                </a:cubicBezTo>
                <a:cubicBezTo>
                  <a:pt x="750250" y="2902770"/>
                  <a:pt x="723766" y="2939717"/>
                  <a:pt x="692306" y="2972872"/>
                </a:cubicBezTo>
                <a:cubicBezTo>
                  <a:pt x="683327" y="2982407"/>
                  <a:pt x="674447" y="2992599"/>
                  <a:pt x="659535" y="2994640"/>
                </a:cubicBezTo>
                <a:cubicBezTo>
                  <a:pt x="656215" y="2995191"/>
                  <a:pt x="652595" y="2995094"/>
                  <a:pt x="649143" y="2994770"/>
                </a:cubicBezTo>
                <a:cubicBezTo>
                  <a:pt x="645292" y="2994460"/>
                  <a:pt x="641975" y="2992374"/>
                  <a:pt x="640021" y="2988702"/>
                </a:cubicBezTo>
                <a:cubicBezTo>
                  <a:pt x="638001" y="2984592"/>
                  <a:pt x="640032" y="2982105"/>
                  <a:pt x="642491" y="2979825"/>
                </a:cubicBezTo>
                <a:cubicBezTo>
                  <a:pt x="644253" y="2978227"/>
                  <a:pt x="645884" y="2975754"/>
                  <a:pt x="648409" y="2975229"/>
                </a:cubicBezTo>
                <a:cubicBezTo>
                  <a:pt x="664550" y="2972048"/>
                  <a:pt x="668720" y="2958497"/>
                  <a:pt x="674715" y="2946424"/>
                </a:cubicBezTo>
                <a:cubicBezTo>
                  <a:pt x="677345" y="2941278"/>
                  <a:pt x="680340" y="2937221"/>
                  <a:pt x="673079" y="2930211"/>
                </a:cubicBezTo>
                <a:cubicBezTo>
                  <a:pt x="666747" y="2924048"/>
                  <a:pt x="671831" y="2920580"/>
                  <a:pt x="677147" y="2918642"/>
                </a:cubicBezTo>
                <a:cubicBezTo>
                  <a:pt x="684555" y="2915973"/>
                  <a:pt x="693785" y="2916103"/>
                  <a:pt x="701367" y="2907933"/>
                </a:cubicBezTo>
                <a:cubicBezTo>
                  <a:pt x="668396" y="2908384"/>
                  <a:pt x="657574" y="2929633"/>
                  <a:pt x="645525" y="2949385"/>
                </a:cubicBezTo>
                <a:cubicBezTo>
                  <a:pt x="640999" y="2956572"/>
                  <a:pt x="638462" y="2965011"/>
                  <a:pt x="634865" y="2973046"/>
                </a:cubicBezTo>
                <a:cubicBezTo>
                  <a:pt x="630334" y="2982872"/>
                  <a:pt x="623428" y="2983545"/>
                  <a:pt x="613378" y="2975308"/>
                </a:cubicBezTo>
                <a:cubicBezTo>
                  <a:pt x="604459" y="2967915"/>
                  <a:pt x="600773" y="2968698"/>
                  <a:pt x="599760" y="2979285"/>
                </a:cubicBezTo>
                <a:cubicBezTo>
                  <a:pt x="598242" y="2995824"/>
                  <a:pt x="590819" y="3007726"/>
                  <a:pt x="576167" y="3014154"/>
                </a:cubicBezTo>
                <a:cubicBezTo>
                  <a:pt x="574571" y="3014867"/>
                  <a:pt x="572836" y="3015970"/>
                  <a:pt x="571021" y="3016388"/>
                </a:cubicBezTo>
                <a:cubicBezTo>
                  <a:pt x="569207" y="3016806"/>
                  <a:pt x="567316" y="3016541"/>
                  <a:pt x="565409" y="3014516"/>
                </a:cubicBezTo>
                <a:cubicBezTo>
                  <a:pt x="562095" y="3011110"/>
                  <a:pt x="563860" y="3006874"/>
                  <a:pt x="565393" y="3003744"/>
                </a:cubicBezTo>
                <a:cubicBezTo>
                  <a:pt x="568156" y="2998155"/>
                  <a:pt x="570555" y="2992799"/>
                  <a:pt x="570963" y="2986190"/>
                </a:cubicBezTo>
                <a:cubicBezTo>
                  <a:pt x="571302" y="2981782"/>
                  <a:pt x="571576" y="2976935"/>
                  <a:pt x="568291" y="2973749"/>
                </a:cubicBezTo>
                <a:cubicBezTo>
                  <a:pt x="554633" y="2960138"/>
                  <a:pt x="562013" y="2953295"/>
                  <a:pt x="570857" y="2945523"/>
                </a:cubicBezTo>
                <a:cubicBezTo>
                  <a:pt x="583092" y="2934997"/>
                  <a:pt x="586235" y="2919944"/>
                  <a:pt x="580385" y="2902333"/>
                </a:cubicBezTo>
                <a:cubicBezTo>
                  <a:pt x="578104" y="2895155"/>
                  <a:pt x="578244" y="2890753"/>
                  <a:pt x="586446" y="2890697"/>
                </a:cubicBezTo>
                <a:cubicBezTo>
                  <a:pt x="589633" y="2890590"/>
                  <a:pt x="590068" y="2888156"/>
                  <a:pt x="590869" y="2885492"/>
                </a:cubicBezTo>
                <a:cubicBezTo>
                  <a:pt x="607065" y="2822732"/>
                  <a:pt x="635769" y="2767245"/>
                  <a:pt x="671505" y="2715918"/>
                </a:cubicBezTo>
                <a:cubicBezTo>
                  <a:pt x="700488" y="2674272"/>
                  <a:pt x="733647" y="2636443"/>
                  <a:pt x="768364" y="2599659"/>
                </a:cubicBezTo>
                <a:cubicBezTo>
                  <a:pt x="769396" y="2598526"/>
                  <a:pt x="770394" y="2597174"/>
                  <a:pt x="770662" y="2594966"/>
                </a:cubicBezTo>
                <a:cubicBezTo>
                  <a:pt x="752395" y="2599977"/>
                  <a:pt x="737406" y="2609496"/>
                  <a:pt x="723178" y="2620087"/>
                </a:cubicBezTo>
                <a:cubicBezTo>
                  <a:pt x="685352" y="2648180"/>
                  <a:pt x="655283" y="2683928"/>
                  <a:pt x="624718" y="2719032"/>
                </a:cubicBezTo>
                <a:cubicBezTo>
                  <a:pt x="606125" y="2740543"/>
                  <a:pt x="586838" y="2761417"/>
                  <a:pt x="565691" y="2780595"/>
                </a:cubicBezTo>
                <a:cubicBezTo>
                  <a:pt x="562167" y="2783793"/>
                  <a:pt x="559969" y="2787824"/>
                  <a:pt x="557772" y="2791854"/>
                </a:cubicBezTo>
                <a:cubicBezTo>
                  <a:pt x="556507" y="2794096"/>
                  <a:pt x="554811" y="2796131"/>
                  <a:pt x="551492" y="2795363"/>
                </a:cubicBezTo>
                <a:cubicBezTo>
                  <a:pt x="547342" y="2794404"/>
                  <a:pt x="546451" y="2791136"/>
                  <a:pt x="545559" y="2787869"/>
                </a:cubicBezTo>
                <a:cubicBezTo>
                  <a:pt x="542787" y="2777410"/>
                  <a:pt x="543964" y="2767917"/>
                  <a:pt x="547595" y="2758781"/>
                </a:cubicBezTo>
                <a:cubicBezTo>
                  <a:pt x="557093" y="2735378"/>
                  <a:pt x="573555" y="2717017"/>
                  <a:pt x="590748" y="2699510"/>
                </a:cubicBezTo>
                <a:cubicBezTo>
                  <a:pt x="612992" y="2676997"/>
                  <a:pt x="634311" y="2653636"/>
                  <a:pt x="653108" y="2628162"/>
                </a:cubicBezTo>
                <a:cubicBezTo>
                  <a:pt x="654440" y="2626358"/>
                  <a:pt x="657263" y="2625163"/>
                  <a:pt x="655511" y="2620166"/>
                </a:cubicBezTo>
                <a:cubicBezTo>
                  <a:pt x="643109" y="2632235"/>
                  <a:pt x="631470" y="2644059"/>
                  <a:pt x="619567" y="2655451"/>
                </a:cubicBezTo>
                <a:cubicBezTo>
                  <a:pt x="607862" y="2666838"/>
                  <a:pt x="595958" y="2678231"/>
                  <a:pt x="584221" y="2689397"/>
                </a:cubicBezTo>
                <a:cubicBezTo>
                  <a:pt x="581428" y="2692130"/>
                  <a:pt x="578601" y="2695962"/>
                  <a:pt x="573525" y="2692836"/>
                </a:cubicBezTo>
                <a:cubicBezTo>
                  <a:pt x="568251" y="2689716"/>
                  <a:pt x="568025" y="2684227"/>
                  <a:pt x="568565" y="2679812"/>
                </a:cubicBezTo>
                <a:cubicBezTo>
                  <a:pt x="570409" y="2666779"/>
                  <a:pt x="575275" y="2655184"/>
                  <a:pt x="582528" y="2644828"/>
                </a:cubicBezTo>
                <a:cubicBezTo>
                  <a:pt x="607414" y="2610573"/>
                  <a:pt x="637574" y="2580760"/>
                  <a:pt x="664982" y="2548619"/>
                </a:cubicBezTo>
                <a:cubicBezTo>
                  <a:pt x="679782" y="2531193"/>
                  <a:pt x="693024" y="2512721"/>
                  <a:pt x="705371" y="2493619"/>
                </a:cubicBezTo>
                <a:cubicBezTo>
                  <a:pt x="708133" y="2489348"/>
                  <a:pt x="707342" y="2485418"/>
                  <a:pt x="705622" y="2480639"/>
                </a:cubicBezTo>
                <a:cubicBezTo>
                  <a:pt x="698713" y="2461306"/>
                  <a:pt x="703902" y="2454535"/>
                  <a:pt x="724383" y="2457584"/>
                </a:cubicBezTo>
                <a:cubicBezTo>
                  <a:pt x="730724" y="2458470"/>
                  <a:pt x="734743" y="2457235"/>
                  <a:pt x="737838" y="2452515"/>
                </a:cubicBezTo>
                <a:cubicBezTo>
                  <a:pt x="775112" y="2394101"/>
                  <a:pt x="822101" y="2344375"/>
                  <a:pt x="874861" y="2299729"/>
                </a:cubicBezTo>
                <a:cubicBezTo>
                  <a:pt x="896371" y="2281638"/>
                  <a:pt x="918809" y="2264394"/>
                  <a:pt x="941809" y="2248231"/>
                </a:cubicBezTo>
                <a:cubicBezTo>
                  <a:pt x="941643" y="2247139"/>
                  <a:pt x="941447" y="2245826"/>
                  <a:pt x="941283" y="2244731"/>
                </a:cubicBezTo>
                <a:cubicBezTo>
                  <a:pt x="940852" y="2243208"/>
                  <a:pt x="940522" y="2242339"/>
                  <a:pt x="940126" y="2241033"/>
                </a:cubicBezTo>
                <a:cubicBezTo>
                  <a:pt x="908015" y="2265857"/>
                  <a:pt x="876401" y="2291324"/>
                  <a:pt x="845781" y="2318075"/>
                </a:cubicBezTo>
                <a:cubicBezTo>
                  <a:pt x="762766" y="2390560"/>
                  <a:pt x="684690" y="2467934"/>
                  <a:pt x="604957" y="2543605"/>
                </a:cubicBezTo>
                <a:cubicBezTo>
                  <a:pt x="578159" y="2569129"/>
                  <a:pt x="558754" y="2601220"/>
                  <a:pt x="535403" y="2629705"/>
                </a:cubicBezTo>
                <a:cubicBezTo>
                  <a:pt x="519836" y="2648696"/>
                  <a:pt x="505196" y="2668534"/>
                  <a:pt x="486148" y="2684344"/>
                </a:cubicBezTo>
                <a:cubicBezTo>
                  <a:pt x="478302" y="2690765"/>
                  <a:pt x="469961" y="2696542"/>
                  <a:pt x="457975" y="2695406"/>
                </a:cubicBezTo>
                <a:cubicBezTo>
                  <a:pt x="453294" y="2694905"/>
                  <a:pt x="447917" y="2693766"/>
                  <a:pt x="445469" y="2688133"/>
                </a:cubicBezTo>
                <a:cubicBezTo>
                  <a:pt x="443219" y="2682493"/>
                  <a:pt x="447008" y="2679727"/>
                  <a:pt x="450432" y="2677194"/>
                </a:cubicBezTo>
                <a:cubicBezTo>
                  <a:pt x="451331" y="2676503"/>
                  <a:pt x="452194" y="2675595"/>
                  <a:pt x="453190" y="2675561"/>
                </a:cubicBezTo>
                <a:cubicBezTo>
                  <a:pt x="471920" y="2673612"/>
                  <a:pt x="473804" y="2656840"/>
                  <a:pt x="480962" y="2644508"/>
                </a:cubicBezTo>
                <a:cubicBezTo>
                  <a:pt x="483192" y="2640695"/>
                  <a:pt x="482831" y="2636970"/>
                  <a:pt x="479185" y="2632697"/>
                </a:cubicBezTo>
                <a:cubicBezTo>
                  <a:pt x="472623" y="2625005"/>
                  <a:pt x="475882" y="2621377"/>
                  <a:pt x="482726" y="2618948"/>
                </a:cubicBezTo>
                <a:cubicBezTo>
                  <a:pt x="489569" y="2616519"/>
                  <a:pt x="497240" y="2615602"/>
                  <a:pt x="504254" y="2610308"/>
                </a:cubicBezTo>
                <a:cubicBezTo>
                  <a:pt x="491278" y="2606569"/>
                  <a:pt x="483368" y="2611231"/>
                  <a:pt x="476220" y="2616968"/>
                </a:cubicBezTo>
                <a:cubicBezTo>
                  <a:pt x="460100" y="2629602"/>
                  <a:pt x="451207" y="2647709"/>
                  <a:pt x="442978" y="2666232"/>
                </a:cubicBezTo>
                <a:cubicBezTo>
                  <a:pt x="441313" y="2669807"/>
                  <a:pt x="440111" y="2673803"/>
                  <a:pt x="437550" y="2676747"/>
                </a:cubicBezTo>
                <a:cubicBezTo>
                  <a:pt x="432827" y="2682623"/>
                  <a:pt x="426948" y="2683480"/>
                  <a:pt x="419122" y="2676709"/>
                </a:cubicBezTo>
                <a:cubicBezTo>
                  <a:pt x="408777" y="2667823"/>
                  <a:pt x="405688" y="2668587"/>
                  <a:pt x="404475" y="2680499"/>
                </a:cubicBezTo>
                <a:cubicBezTo>
                  <a:pt x="402890" y="2696600"/>
                  <a:pt x="395601" y="2708058"/>
                  <a:pt x="381149" y="2714480"/>
                </a:cubicBezTo>
                <a:cubicBezTo>
                  <a:pt x="378159" y="2715901"/>
                  <a:pt x="375034" y="2717764"/>
                  <a:pt x="371220" y="2715035"/>
                </a:cubicBezTo>
                <a:cubicBezTo>
                  <a:pt x="367142" y="2711874"/>
                  <a:pt x="369039" y="2708513"/>
                  <a:pt x="369974" y="2705403"/>
                </a:cubicBezTo>
                <a:cubicBezTo>
                  <a:pt x="371242" y="2700523"/>
                  <a:pt x="372909" y="2695631"/>
                  <a:pt x="373946" y="2690540"/>
                </a:cubicBezTo>
                <a:cubicBezTo>
                  <a:pt x="375918" y="2682339"/>
                  <a:pt x="375233" y="2673789"/>
                  <a:pt x="368072" y="2666116"/>
                </a:cubicBezTo>
                <a:cubicBezTo>
                  <a:pt x="362834" y="2660576"/>
                  <a:pt x="362674" y="2656845"/>
                  <a:pt x="367860" y="2652712"/>
                </a:cubicBezTo>
                <a:cubicBezTo>
                  <a:pt x="384547" y="2639840"/>
                  <a:pt x="393902" y="2623477"/>
                  <a:pt x="383778" y="2598755"/>
                </a:cubicBezTo>
                <a:cubicBezTo>
                  <a:pt x="382256" y="2595289"/>
                  <a:pt x="382925" y="2591749"/>
                  <a:pt x="386744" y="2591840"/>
                </a:cubicBezTo>
                <a:cubicBezTo>
                  <a:pt x="395210" y="2592215"/>
                  <a:pt x="395749" y="2586481"/>
                  <a:pt x="397253" y="2580494"/>
                </a:cubicBezTo>
                <a:cubicBezTo>
                  <a:pt x="412046" y="2523057"/>
                  <a:pt x="438285" y="2472490"/>
                  <a:pt x="470165" y="2424811"/>
                </a:cubicBezTo>
                <a:cubicBezTo>
                  <a:pt x="501712" y="2377583"/>
                  <a:pt x="538764" y="2335006"/>
                  <a:pt x="578866" y="2294084"/>
                </a:cubicBezTo>
                <a:cubicBezTo>
                  <a:pt x="566113" y="2295833"/>
                  <a:pt x="550595" y="2304489"/>
                  <a:pt x="535873" y="2314437"/>
                </a:cubicBezTo>
                <a:cubicBezTo>
                  <a:pt x="497018" y="2341027"/>
                  <a:pt x="467083" y="2376330"/>
                  <a:pt x="436452" y="2410996"/>
                </a:cubicBezTo>
                <a:cubicBezTo>
                  <a:pt x="415066" y="2435240"/>
                  <a:pt x="394377" y="2460118"/>
                  <a:pt x="369509" y="2481181"/>
                </a:cubicBezTo>
                <a:cubicBezTo>
                  <a:pt x="366652" y="2483475"/>
                  <a:pt x="364887" y="2486392"/>
                  <a:pt x="363620" y="2489953"/>
                </a:cubicBezTo>
                <a:cubicBezTo>
                  <a:pt x="362487" y="2493069"/>
                  <a:pt x="360523" y="2495993"/>
                  <a:pt x="356142" y="2494821"/>
                </a:cubicBezTo>
                <a:cubicBezTo>
                  <a:pt x="351729" y="2493432"/>
                  <a:pt x="350738" y="2489508"/>
                  <a:pt x="350212" y="2486008"/>
                </a:cubicBezTo>
                <a:cubicBezTo>
                  <a:pt x="348837" y="2472863"/>
                  <a:pt x="350449" y="2460938"/>
                  <a:pt x="356242" y="2450191"/>
                </a:cubicBezTo>
                <a:cubicBezTo>
                  <a:pt x="367430" y="2428709"/>
                  <a:pt x="384090" y="2411660"/>
                  <a:pt x="400751" y="2394611"/>
                </a:cubicBezTo>
                <a:cubicBezTo>
                  <a:pt x="423861" y="2371190"/>
                  <a:pt x="444684" y="2345867"/>
                  <a:pt x="462688" y="2317780"/>
                </a:cubicBezTo>
                <a:cubicBezTo>
                  <a:pt x="448755" y="2331659"/>
                  <a:pt x="434856" y="2345758"/>
                  <a:pt x="420724" y="2359644"/>
                </a:cubicBezTo>
                <a:cubicBezTo>
                  <a:pt x="410083" y="2370115"/>
                  <a:pt x="398979" y="2380161"/>
                  <a:pt x="388106" y="2390420"/>
                </a:cubicBezTo>
                <a:cubicBezTo>
                  <a:pt x="385478" y="2392927"/>
                  <a:pt x="382686" y="2395658"/>
                  <a:pt x="378009" y="2392519"/>
                </a:cubicBezTo>
                <a:cubicBezTo>
                  <a:pt x="373796" y="2389802"/>
                  <a:pt x="373769" y="2385626"/>
                  <a:pt x="373974" y="2381662"/>
                </a:cubicBezTo>
                <a:cubicBezTo>
                  <a:pt x="374628" y="2366031"/>
                  <a:pt x="381123" y="2353282"/>
                  <a:pt x="389805" y="2341778"/>
                </a:cubicBezTo>
                <a:cubicBezTo>
                  <a:pt x="400350" y="2328013"/>
                  <a:pt x="411593" y="2314884"/>
                  <a:pt x="423234" y="2301741"/>
                </a:cubicBezTo>
                <a:cubicBezTo>
                  <a:pt x="409216" y="2305730"/>
                  <a:pt x="395199" y="2309720"/>
                  <a:pt x="381082" y="2313053"/>
                </a:cubicBezTo>
                <a:cubicBezTo>
                  <a:pt x="383843" y="2287458"/>
                  <a:pt x="398428" y="2281911"/>
                  <a:pt x="411582" y="2277511"/>
                </a:cubicBezTo>
                <a:cubicBezTo>
                  <a:pt x="429354" y="2271856"/>
                  <a:pt x="446132" y="2264916"/>
                  <a:pt x="462580" y="2257108"/>
                </a:cubicBezTo>
                <a:cubicBezTo>
                  <a:pt x="468866" y="2249642"/>
                  <a:pt x="475185" y="2242393"/>
                  <a:pt x="481239" y="2234715"/>
                </a:cubicBezTo>
                <a:cubicBezTo>
                  <a:pt x="487461" y="2226811"/>
                  <a:pt x="493282" y="2218921"/>
                  <a:pt x="499039" y="2210593"/>
                </a:cubicBezTo>
                <a:cubicBezTo>
                  <a:pt x="503132" y="2204520"/>
                  <a:pt x="508352" y="2199289"/>
                  <a:pt x="501062" y="2189421"/>
                </a:cubicBezTo>
                <a:cubicBezTo>
                  <a:pt x="497782" y="2184915"/>
                  <a:pt x="510968" y="2159409"/>
                  <a:pt x="516118" y="2157697"/>
                </a:cubicBezTo>
                <a:cubicBezTo>
                  <a:pt x="516881" y="2157451"/>
                  <a:pt x="517646" y="2157204"/>
                  <a:pt x="518242" y="2157185"/>
                </a:cubicBezTo>
                <a:cubicBezTo>
                  <a:pt x="529930" y="2157672"/>
                  <a:pt x="531402" y="2150147"/>
                  <a:pt x="530188" y="2140735"/>
                </a:cubicBezTo>
                <a:cubicBezTo>
                  <a:pt x="529006" y="2131541"/>
                  <a:pt x="525303" y="2120234"/>
                  <a:pt x="541733" y="2124298"/>
                </a:cubicBezTo>
                <a:cubicBezTo>
                  <a:pt x="543592" y="2124675"/>
                  <a:pt x="543794" y="2123349"/>
                  <a:pt x="544359" y="2121791"/>
                </a:cubicBezTo>
                <a:cubicBezTo>
                  <a:pt x="555609" y="2082061"/>
                  <a:pt x="579960" y="2050904"/>
                  <a:pt x="603912" y="2019759"/>
                </a:cubicBezTo>
                <a:cubicBezTo>
                  <a:pt x="605275" y="2018174"/>
                  <a:pt x="606639" y="2016590"/>
                  <a:pt x="608002" y="2015005"/>
                </a:cubicBezTo>
                <a:cubicBezTo>
                  <a:pt x="579269" y="2023667"/>
                  <a:pt x="482131" y="2036829"/>
                  <a:pt x="452750" y="2034520"/>
                </a:cubicBezTo>
                <a:cubicBezTo>
                  <a:pt x="426623" y="2032542"/>
                  <a:pt x="288554" y="2085114"/>
                  <a:pt x="262712" y="2114344"/>
                </a:cubicBezTo>
                <a:cubicBezTo>
                  <a:pt x="255207" y="2092393"/>
                  <a:pt x="262857" y="2083341"/>
                  <a:pt x="268517" y="2073038"/>
                </a:cubicBezTo>
                <a:cubicBezTo>
                  <a:pt x="276540" y="2058478"/>
                  <a:pt x="276622" y="2048362"/>
                  <a:pt x="255787" y="2037632"/>
                </a:cubicBezTo>
                <a:cubicBezTo>
                  <a:pt x="196133" y="2007104"/>
                  <a:pt x="196566" y="2005990"/>
                  <a:pt x="241359" y="1960295"/>
                </a:cubicBezTo>
                <a:cubicBezTo>
                  <a:pt x="243454" y="1958245"/>
                  <a:pt x="241306" y="1951943"/>
                  <a:pt x="241245" y="1947547"/>
                </a:cubicBezTo>
                <a:cubicBezTo>
                  <a:pt x="226911" y="1941435"/>
                  <a:pt x="213736" y="1959026"/>
                  <a:pt x="195038" y="1941188"/>
                </a:cubicBezTo>
                <a:cubicBezTo>
                  <a:pt x="251639" y="1858163"/>
                  <a:pt x="344693" y="1777865"/>
                  <a:pt x="430417" y="1714084"/>
                </a:cubicBezTo>
                <a:cubicBezTo>
                  <a:pt x="350723" y="1696761"/>
                  <a:pt x="315222" y="1768305"/>
                  <a:pt x="257493" y="1761235"/>
                </a:cubicBezTo>
                <a:cubicBezTo>
                  <a:pt x="226114" y="1740308"/>
                  <a:pt x="304464" y="1702056"/>
                  <a:pt x="223028" y="1694464"/>
                </a:cubicBezTo>
                <a:cubicBezTo>
                  <a:pt x="254800" y="1674048"/>
                  <a:pt x="277673" y="1654373"/>
                  <a:pt x="298261" y="1631477"/>
                </a:cubicBezTo>
                <a:cubicBezTo>
                  <a:pt x="334745" y="1590456"/>
                  <a:pt x="339167" y="1563927"/>
                  <a:pt x="311654" y="1511432"/>
                </a:cubicBezTo>
                <a:cubicBezTo>
                  <a:pt x="293444" y="1476870"/>
                  <a:pt x="269884" y="1445346"/>
                  <a:pt x="280139" y="1403011"/>
                </a:cubicBezTo>
                <a:cubicBezTo>
                  <a:pt x="287189" y="1373975"/>
                  <a:pt x="279979" y="1355311"/>
                  <a:pt x="238885" y="1369665"/>
                </a:cubicBezTo>
                <a:cubicBezTo>
                  <a:pt x="194536" y="1385007"/>
                  <a:pt x="173125" y="1359788"/>
                  <a:pt x="177350" y="1309302"/>
                </a:cubicBezTo>
                <a:cubicBezTo>
                  <a:pt x="180088" y="1276893"/>
                  <a:pt x="170607" y="1267099"/>
                  <a:pt x="139289" y="1271891"/>
                </a:cubicBezTo>
                <a:cubicBezTo>
                  <a:pt x="104651" y="1277233"/>
                  <a:pt x="74337" y="1299360"/>
                  <a:pt x="29194" y="1290765"/>
                </a:cubicBezTo>
                <a:cubicBezTo>
                  <a:pt x="55247" y="1230971"/>
                  <a:pt x="132258" y="1245087"/>
                  <a:pt x="164517" y="1187942"/>
                </a:cubicBezTo>
                <a:cubicBezTo>
                  <a:pt x="116070" y="1189353"/>
                  <a:pt x="79047" y="1190819"/>
                  <a:pt x="45028" y="1204275"/>
                </a:cubicBezTo>
                <a:cubicBezTo>
                  <a:pt x="30841" y="1209809"/>
                  <a:pt x="15262" y="1215389"/>
                  <a:pt x="4362" y="1198829"/>
                </a:cubicBezTo>
                <a:cubicBezTo>
                  <a:pt x="-8656" y="1178822"/>
                  <a:pt x="10514" y="1170482"/>
                  <a:pt x="22109" y="1166354"/>
                </a:cubicBezTo>
                <a:cubicBezTo>
                  <a:pt x="54829" y="1154920"/>
                  <a:pt x="77478" y="1129756"/>
                  <a:pt x="103108" y="1109767"/>
                </a:cubicBezTo>
                <a:cubicBezTo>
                  <a:pt x="159186" y="1065890"/>
                  <a:pt x="222492" y="1028804"/>
                  <a:pt x="264964" y="958344"/>
                </a:cubicBezTo>
                <a:cubicBezTo>
                  <a:pt x="201251" y="978075"/>
                  <a:pt x="157792" y="1020649"/>
                  <a:pt x="97282" y="1031040"/>
                </a:cubicBezTo>
                <a:cubicBezTo>
                  <a:pt x="141438" y="966459"/>
                  <a:pt x="204023" y="923242"/>
                  <a:pt x="262299" y="875335"/>
                </a:cubicBezTo>
                <a:cubicBezTo>
                  <a:pt x="278887" y="861805"/>
                  <a:pt x="296498" y="852418"/>
                  <a:pt x="296474" y="824279"/>
                </a:cubicBezTo>
                <a:cubicBezTo>
                  <a:pt x="296489" y="769759"/>
                  <a:pt x="313822" y="723888"/>
                  <a:pt x="362237" y="698295"/>
                </a:cubicBezTo>
                <a:cubicBezTo>
                  <a:pt x="362603" y="698064"/>
                  <a:pt x="358596" y="690065"/>
                  <a:pt x="355949" y="684438"/>
                </a:cubicBezTo>
                <a:cubicBezTo>
                  <a:pt x="324009" y="683754"/>
                  <a:pt x="303939" y="716746"/>
                  <a:pt x="261719" y="707615"/>
                </a:cubicBezTo>
                <a:cubicBezTo>
                  <a:pt x="293826" y="662786"/>
                  <a:pt x="320414" y="622540"/>
                  <a:pt x="372278" y="599908"/>
                </a:cubicBezTo>
                <a:cubicBezTo>
                  <a:pt x="413808" y="581802"/>
                  <a:pt x="466783" y="570566"/>
                  <a:pt x="490605" y="515904"/>
                </a:cubicBezTo>
                <a:cubicBezTo>
                  <a:pt x="451972" y="506653"/>
                  <a:pt x="426252" y="520708"/>
                  <a:pt x="399971" y="531045"/>
                </a:cubicBezTo>
                <a:cubicBezTo>
                  <a:pt x="359508" y="546918"/>
                  <a:pt x="320136" y="564730"/>
                  <a:pt x="279703" y="580821"/>
                </a:cubicBezTo>
                <a:cubicBezTo>
                  <a:pt x="264388" y="586832"/>
                  <a:pt x="247282" y="591585"/>
                  <a:pt x="232911" y="565248"/>
                </a:cubicBezTo>
                <a:cubicBezTo>
                  <a:pt x="286047" y="557744"/>
                  <a:pt x="313129" y="520779"/>
                  <a:pt x="341934" y="485953"/>
                </a:cubicBezTo>
                <a:cubicBezTo>
                  <a:pt x="358200" y="466279"/>
                  <a:pt x="369926" y="440383"/>
                  <a:pt x="405640" y="448854"/>
                </a:cubicBezTo>
                <a:cubicBezTo>
                  <a:pt x="424525" y="453275"/>
                  <a:pt x="433943" y="438668"/>
                  <a:pt x="429321" y="421236"/>
                </a:cubicBezTo>
                <a:cubicBezTo>
                  <a:pt x="413276" y="359781"/>
                  <a:pt x="452058" y="336712"/>
                  <a:pt x="493913" y="323432"/>
                </a:cubicBezTo>
                <a:cubicBezTo>
                  <a:pt x="573005" y="298125"/>
                  <a:pt x="633817" y="243096"/>
                  <a:pt x="709765" y="211522"/>
                </a:cubicBezTo>
                <a:cubicBezTo>
                  <a:pt x="783652" y="180894"/>
                  <a:pt x="1350249" y="31238"/>
                  <a:pt x="1496734" y="13336"/>
                </a:cubicBezTo>
                <a:cubicBezTo>
                  <a:pt x="1552759" y="6490"/>
                  <a:pt x="1608201" y="2420"/>
                  <a:pt x="1662913" y="807"/>
                </a:cubicBezTo>
                <a:close/>
              </a:path>
            </a:pathLst>
          </a:custGeom>
        </p:spPr>
      </p:pic>
    </p:spTree>
    <p:extLst>
      <p:ext uri="{BB962C8B-B14F-4D97-AF65-F5344CB8AC3E}">
        <p14:creationId xmlns:p14="http://schemas.microsoft.com/office/powerpoint/2010/main" val="40573451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2697480" y="2514600"/>
            <a:ext cx="6766560" cy="368046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26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a:cs typeface="Comic Sans MS"/>
              </a:rPr>
              <a:t>What were the pressures for change in 1894?  </a:t>
            </a:r>
          </a:p>
        </p:txBody>
      </p:sp>
      <p:sp>
        <p:nvSpPr>
          <p:cNvPr id="7" name="TextBox 6"/>
          <p:cNvSpPr txBox="1"/>
          <p:nvPr/>
        </p:nvSpPr>
        <p:spPr>
          <a:xfrm>
            <a:off x="1828801" y="152400"/>
            <a:ext cx="8534400" cy="1631216"/>
          </a:xfrm>
          <a:prstGeom prst="rect">
            <a:avLst/>
          </a:prstGeom>
          <a:solidFill>
            <a:srgbClr val="E8B8FA"/>
          </a:solidFill>
          <a:ln>
            <a:solidFill>
              <a:schemeClr val="accent4">
                <a:lumMod val="75000"/>
              </a:schemeClr>
            </a:solidFill>
          </a:ln>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sz="2500">
                <a:latin typeface="Comic Sans MS"/>
                <a:cs typeface="Comic Sans MS"/>
              </a:rPr>
              <a:t>Complete a mind-map like the one below. Add notes: in what ways did Russia need to reform; how had it become clear by 1894 that Russia was lagging behind other countries and how might change look? </a:t>
            </a:r>
          </a:p>
        </p:txBody>
      </p:sp>
      <p:cxnSp>
        <p:nvCxnSpPr>
          <p:cNvPr id="9" name="Straight Arrow Connector 8"/>
          <p:cNvCxnSpPr>
            <a:cxnSpLocks/>
          </p:cNvCxnSpPr>
          <p:nvPr/>
        </p:nvCxnSpPr>
        <p:spPr>
          <a:xfrm flipH="1" flipV="1">
            <a:off x="2057400" y="2396490"/>
            <a:ext cx="1554480" cy="64008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V="1">
            <a:off x="8656320" y="2396490"/>
            <a:ext cx="914400" cy="685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flipH="1">
            <a:off x="1828800" y="5212080"/>
            <a:ext cx="12192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a:off x="9044940" y="5364480"/>
            <a:ext cx="838200" cy="6096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368792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7CAD1-64A9-BB45-8344-E310667A2BB2}"/>
              </a:ext>
            </a:extLst>
          </p:cNvPr>
          <p:cNvSpPr>
            <a:spLocks noGrp="1"/>
          </p:cNvSpPr>
          <p:nvPr>
            <p:ph type="title"/>
          </p:nvPr>
        </p:nvSpPr>
        <p:spPr>
          <a:xfrm>
            <a:off x="838200" y="1"/>
            <a:ext cx="10515600" cy="1097280"/>
          </a:xfrm>
        </p:spPr>
        <p:txBody>
          <a:bodyPr/>
          <a:lstStyle/>
          <a:p>
            <a:r>
              <a:rPr lang="en-GB">
                <a:latin typeface="Tw Cen MT" panose="020B0602020104020603" pitchFamily="34" charset="77"/>
              </a:rPr>
              <a:t>Written Task: How stable was Russia in 1894?</a:t>
            </a:r>
          </a:p>
        </p:txBody>
      </p:sp>
      <p:sp>
        <p:nvSpPr>
          <p:cNvPr id="3" name="Text Placeholder 2">
            <a:extLst>
              <a:ext uri="{FF2B5EF4-FFF2-40B4-BE49-F238E27FC236}">
                <a16:creationId xmlns:a16="http://schemas.microsoft.com/office/drawing/2014/main" id="{F8C4EE59-DD0C-714F-9E74-ACBB823542A9}"/>
              </a:ext>
            </a:extLst>
          </p:cNvPr>
          <p:cNvSpPr>
            <a:spLocks noGrp="1"/>
          </p:cNvSpPr>
          <p:nvPr>
            <p:ph type="body" idx="1"/>
          </p:nvPr>
        </p:nvSpPr>
        <p:spPr>
          <a:xfrm>
            <a:off x="274320" y="1690688"/>
            <a:ext cx="11635740" cy="4915852"/>
          </a:xfrm>
        </p:spPr>
        <p:txBody>
          <a:bodyPr>
            <a:normAutofit fontScale="92500" lnSpcReduction="10000"/>
          </a:bodyPr>
          <a:lstStyle/>
          <a:p>
            <a:r>
              <a:rPr lang="en-GB">
                <a:latin typeface="Tw Cen MT" panose="020B0602020104020603" pitchFamily="34" charset="77"/>
              </a:rPr>
              <a:t>Today was a lot to take in! Russia in 1894 was at once a conservative, reactionary backwater and also a place just waiting for the lid to blow off the revolutionary cocktail.</a:t>
            </a:r>
          </a:p>
          <a:p>
            <a:r>
              <a:rPr lang="en-GB">
                <a:latin typeface="Tw Cen MT" panose="020B0602020104020603" pitchFamily="34" charset="77"/>
              </a:rPr>
              <a:t>Whilst that would happen (twice!) within a generation, in 1894 most Russians would have never envisaged radical change or any change in their land.</a:t>
            </a:r>
          </a:p>
          <a:p>
            <a:r>
              <a:rPr lang="en-GB">
                <a:latin typeface="Tw Cen MT" panose="020B0602020104020603" pitchFamily="34" charset="77"/>
              </a:rPr>
              <a:t>Evaluate the following question:</a:t>
            </a:r>
          </a:p>
          <a:p>
            <a:endParaRPr lang="en-GB">
              <a:latin typeface="Tw Cen MT" panose="020B0602020104020603" pitchFamily="34" charset="77"/>
            </a:endParaRPr>
          </a:p>
          <a:p>
            <a:pPr lvl="1" algn="ctr"/>
            <a:r>
              <a:rPr lang="en-GB" sz="3600">
                <a:latin typeface="Tw Cen MT" panose="020B0602020104020603" pitchFamily="34" charset="77"/>
              </a:rPr>
              <a:t>‘How stable was Russia in 1894?’</a:t>
            </a:r>
          </a:p>
          <a:p>
            <a:endParaRPr lang="en-GB">
              <a:latin typeface="Tw Cen MT" panose="020B0602020104020603" pitchFamily="34" charset="77"/>
            </a:endParaRPr>
          </a:p>
          <a:p>
            <a:r>
              <a:rPr lang="en-GB">
                <a:latin typeface="Tw Cen MT" panose="020B0602020104020603" pitchFamily="34" charset="77"/>
              </a:rPr>
              <a:t>You must use PEEL structure and have at least one paragraph on either side of the argument (if its one sided at least 2 PEEL paragraphs!)</a:t>
            </a:r>
          </a:p>
          <a:p>
            <a:r>
              <a:rPr lang="en-GB">
                <a:latin typeface="Tw Cen MT" panose="020B0602020104020603" pitchFamily="34" charset="77"/>
              </a:rPr>
              <a:t>Use pages 1-31 to help. And remember to keep it to 1894!</a:t>
            </a:r>
          </a:p>
        </p:txBody>
      </p:sp>
      <p:pic>
        <p:nvPicPr>
          <p:cNvPr id="4" name="Picture 3">
            <a:extLst>
              <a:ext uri="{FF2B5EF4-FFF2-40B4-BE49-F238E27FC236}">
                <a16:creationId xmlns:a16="http://schemas.microsoft.com/office/drawing/2014/main" id="{D4293AC6-A526-0D46-9989-3D4FA59828B4}"/>
              </a:ext>
            </a:extLst>
          </p:cNvPr>
          <p:cNvPicPr>
            <a:picLocks noChangeAspect="1"/>
          </p:cNvPicPr>
          <p:nvPr/>
        </p:nvPicPr>
        <p:blipFill>
          <a:blip r:embed="rId2"/>
          <a:stretch>
            <a:fillRect/>
          </a:stretch>
        </p:blipFill>
        <p:spPr>
          <a:xfrm>
            <a:off x="9194463" y="3852136"/>
            <a:ext cx="1168737" cy="1311049"/>
          </a:xfrm>
          <a:prstGeom prst="rect">
            <a:avLst/>
          </a:prstGeom>
        </p:spPr>
      </p:pic>
    </p:spTree>
    <p:extLst>
      <p:ext uri="{BB962C8B-B14F-4D97-AF65-F5344CB8AC3E}">
        <p14:creationId xmlns:p14="http://schemas.microsoft.com/office/powerpoint/2010/main" val="38072199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0070C0"/>
            </a:solidFill>
          </a:ln>
        </p:spPr>
        <p:txBody>
          <a:bodyPr/>
          <a:lstStyle/>
          <a:p>
            <a:r>
              <a:rPr lang="en-GB">
                <a:hlinkClick r:id="rId2"/>
              </a:rPr>
              <a:t>The problems continue…</a:t>
            </a:r>
            <a:endParaRPr lang="en-GB"/>
          </a:p>
        </p:txBody>
      </p:sp>
      <p:sp>
        <p:nvSpPr>
          <p:cNvPr id="3" name="Content Placeholder 2"/>
          <p:cNvSpPr>
            <a:spLocks noGrp="1"/>
          </p:cNvSpPr>
          <p:nvPr>
            <p:ph idx="1"/>
          </p:nvPr>
        </p:nvSpPr>
        <p:spPr/>
        <p:txBody>
          <a:bodyPr/>
          <a:lstStyle/>
          <a:p>
            <a:r>
              <a:rPr lang="en-GB"/>
              <a:t>Watch this clip to consolidate your knowledge and see why else the Russian people were unhappy.</a:t>
            </a:r>
          </a:p>
          <a:p>
            <a:endParaRPr lang="en-GB"/>
          </a:p>
          <a:p>
            <a:r>
              <a:rPr lang="en-GB"/>
              <a:t>The Land of the Tsars 18 – 10 minutes</a:t>
            </a:r>
          </a:p>
          <a:p>
            <a:r>
              <a:rPr lang="en-GB">
                <a:hlinkClick r:id="rId2"/>
              </a:rPr>
              <a:t>https://www.youtube.com/watch?v=P-x4VcmHfxU</a:t>
            </a:r>
            <a:endParaRPr lang="en-GB"/>
          </a:p>
          <a:p>
            <a:endParaRPr lang="en-GB"/>
          </a:p>
        </p:txBody>
      </p:sp>
      <p:sp>
        <p:nvSpPr>
          <p:cNvPr id="4" name="Footer Placeholder 3"/>
          <p:cNvSpPr>
            <a:spLocks noGrp="1"/>
          </p:cNvSpPr>
          <p:nvPr>
            <p:ph type="ftr" sz="quarter" idx="11"/>
          </p:nvPr>
        </p:nvSpPr>
        <p:spPr/>
        <p:txBody>
          <a:bodyPr/>
          <a:lstStyle/>
          <a:p>
            <a:r>
              <a:rPr lang="en-GB"/>
              <a:t>to explain &amp; evaluate the different groups who opposed the tsar.</a:t>
            </a:r>
          </a:p>
        </p:txBody>
      </p:sp>
    </p:spTree>
    <p:extLst>
      <p:ext uri="{BB962C8B-B14F-4D97-AF65-F5344CB8AC3E}">
        <p14:creationId xmlns:p14="http://schemas.microsoft.com/office/powerpoint/2010/main" val="7732608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13"/>
          <p:cNvSpPr txBox="1">
            <a:spLocks noGrp="1"/>
          </p:cNvSpPr>
          <p:nvPr>
            <p:ph type="sldNum" idx="12"/>
          </p:nvPr>
        </p:nvSpPr>
        <p:spPr>
          <a:xfrm>
            <a:off x="11128632" y="347637"/>
            <a:ext cx="731600" cy="524800"/>
          </a:xfrm>
          <a:prstGeom prst="rect">
            <a:avLst/>
          </a:prstGeom>
          <a:noFill/>
          <a:ln>
            <a:noFill/>
          </a:ln>
        </p:spPr>
        <p:txBody>
          <a:bodyPr spcFirstLastPara="1" vert="horz" wrap="square" lIns="121900" tIns="121900" rIns="121900" bIns="121900" rtlCol="0" anchor="ctr" anchorCtr="0">
            <a:noAutofit/>
          </a:bodyPr>
          <a:lstStyle/>
          <a:p>
            <a:pPr>
              <a:buSzPts val="1300"/>
            </a:pPr>
            <a:fld id="{00000000-1234-1234-1234-123412341234}" type="slidenum">
              <a:rPr lang="en"/>
              <a:pPr>
                <a:buSzPts val="1300"/>
              </a:pPr>
              <a:t>18</a:t>
            </a:fld>
            <a:endParaRPr/>
          </a:p>
        </p:txBody>
      </p:sp>
      <p:grpSp>
        <p:nvGrpSpPr>
          <p:cNvPr id="302" name="Google Shape;302;p13"/>
          <p:cNvGrpSpPr/>
          <p:nvPr/>
        </p:nvGrpSpPr>
        <p:grpSpPr>
          <a:xfrm>
            <a:off x="430766" y="591952"/>
            <a:ext cx="1116719" cy="801969"/>
            <a:chOff x="1926350" y="995225"/>
            <a:chExt cx="428650" cy="356600"/>
          </a:xfrm>
        </p:grpSpPr>
        <p:sp>
          <p:nvSpPr>
            <p:cNvPr id="303" name="Google Shape;303;p13"/>
            <p:cNvSpPr/>
            <p:nvPr/>
          </p:nvSpPr>
          <p:spPr>
            <a:xfrm>
              <a:off x="1926350" y="1298075"/>
              <a:ext cx="208225" cy="53750"/>
            </a:xfrm>
            <a:custGeom>
              <a:avLst/>
              <a:gdLst/>
              <a:ahLst/>
              <a:cxnLst/>
              <a:rect l="l" t="t" r="r" b="b"/>
              <a:pathLst>
                <a:path w="8329" h="2150" extrusionOk="0">
                  <a:moveTo>
                    <a:pt x="0" y="0"/>
                  </a:moveTo>
                  <a:lnTo>
                    <a:pt x="0" y="489"/>
                  </a:lnTo>
                  <a:lnTo>
                    <a:pt x="25" y="635"/>
                  </a:lnTo>
                  <a:lnTo>
                    <a:pt x="74" y="758"/>
                  </a:lnTo>
                  <a:lnTo>
                    <a:pt x="147" y="855"/>
                  </a:lnTo>
                  <a:lnTo>
                    <a:pt x="245" y="953"/>
                  </a:lnTo>
                  <a:lnTo>
                    <a:pt x="391" y="1026"/>
                  </a:lnTo>
                  <a:lnTo>
                    <a:pt x="562" y="1051"/>
                  </a:lnTo>
                  <a:lnTo>
                    <a:pt x="733" y="1026"/>
                  </a:lnTo>
                  <a:lnTo>
                    <a:pt x="1295" y="855"/>
                  </a:lnTo>
                  <a:lnTo>
                    <a:pt x="1661" y="782"/>
                  </a:lnTo>
                  <a:lnTo>
                    <a:pt x="2076" y="684"/>
                  </a:lnTo>
                  <a:lnTo>
                    <a:pt x="2540" y="611"/>
                  </a:lnTo>
                  <a:lnTo>
                    <a:pt x="3029" y="562"/>
                  </a:lnTo>
                  <a:lnTo>
                    <a:pt x="3591" y="513"/>
                  </a:lnTo>
                  <a:lnTo>
                    <a:pt x="4177" y="489"/>
                  </a:lnTo>
                  <a:lnTo>
                    <a:pt x="4616" y="513"/>
                  </a:lnTo>
                  <a:lnTo>
                    <a:pt x="5032" y="538"/>
                  </a:lnTo>
                  <a:lnTo>
                    <a:pt x="5422" y="611"/>
                  </a:lnTo>
                  <a:lnTo>
                    <a:pt x="5789" y="684"/>
                  </a:lnTo>
                  <a:lnTo>
                    <a:pt x="6131" y="782"/>
                  </a:lnTo>
                  <a:lnTo>
                    <a:pt x="6448" y="880"/>
                  </a:lnTo>
                  <a:lnTo>
                    <a:pt x="6717" y="1002"/>
                  </a:lnTo>
                  <a:lnTo>
                    <a:pt x="6985" y="1124"/>
                  </a:lnTo>
                  <a:lnTo>
                    <a:pt x="7205" y="1246"/>
                  </a:lnTo>
                  <a:lnTo>
                    <a:pt x="7425" y="1393"/>
                  </a:lnTo>
                  <a:lnTo>
                    <a:pt x="7791" y="1661"/>
                  </a:lnTo>
                  <a:lnTo>
                    <a:pt x="8084" y="1930"/>
                  </a:lnTo>
                  <a:lnTo>
                    <a:pt x="8329" y="2150"/>
                  </a:lnTo>
                  <a:lnTo>
                    <a:pt x="8329" y="1661"/>
                  </a:lnTo>
                  <a:lnTo>
                    <a:pt x="8084" y="1441"/>
                  </a:lnTo>
                  <a:lnTo>
                    <a:pt x="7791" y="1173"/>
                  </a:lnTo>
                  <a:lnTo>
                    <a:pt x="7425" y="904"/>
                  </a:lnTo>
                  <a:lnTo>
                    <a:pt x="7205" y="758"/>
                  </a:lnTo>
                  <a:lnTo>
                    <a:pt x="6985" y="635"/>
                  </a:lnTo>
                  <a:lnTo>
                    <a:pt x="6717" y="513"/>
                  </a:lnTo>
                  <a:lnTo>
                    <a:pt x="6448" y="391"/>
                  </a:lnTo>
                  <a:lnTo>
                    <a:pt x="6131" y="294"/>
                  </a:lnTo>
                  <a:lnTo>
                    <a:pt x="5789" y="196"/>
                  </a:lnTo>
                  <a:lnTo>
                    <a:pt x="5422" y="123"/>
                  </a:lnTo>
                  <a:lnTo>
                    <a:pt x="5032" y="49"/>
                  </a:lnTo>
                  <a:lnTo>
                    <a:pt x="4616" y="25"/>
                  </a:lnTo>
                  <a:lnTo>
                    <a:pt x="4177" y="0"/>
                  </a:lnTo>
                  <a:lnTo>
                    <a:pt x="3591" y="25"/>
                  </a:lnTo>
                  <a:lnTo>
                    <a:pt x="3029" y="74"/>
                  </a:lnTo>
                  <a:lnTo>
                    <a:pt x="2540" y="123"/>
                  </a:lnTo>
                  <a:lnTo>
                    <a:pt x="2076" y="196"/>
                  </a:lnTo>
                  <a:lnTo>
                    <a:pt x="1661" y="294"/>
                  </a:lnTo>
                  <a:lnTo>
                    <a:pt x="1295" y="367"/>
                  </a:lnTo>
                  <a:lnTo>
                    <a:pt x="733" y="538"/>
                  </a:lnTo>
                  <a:lnTo>
                    <a:pt x="562" y="562"/>
                  </a:lnTo>
                  <a:lnTo>
                    <a:pt x="391" y="538"/>
                  </a:lnTo>
                  <a:lnTo>
                    <a:pt x="245" y="465"/>
                  </a:lnTo>
                  <a:lnTo>
                    <a:pt x="147" y="367"/>
                  </a:lnTo>
                  <a:lnTo>
                    <a:pt x="74" y="269"/>
                  </a:lnTo>
                  <a:lnTo>
                    <a:pt x="25" y="147"/>
                  </a:lnTo>
                  <a:lnTo>
                    <a:pt x="0" y="0"/>
                  </a:lnTo>
                  <a:close/>
                </a:path>
              </a:pathLst>
            </a:custGeom>
            <a:solidFill>
              <a:srgbClr val="000000"/>
            </a:solidFill>
            <a:ln>
              <a:noFill/>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304" name="Google Shape;304;p13"/>
            <p:cNvSpPr/>
            <p:nvPr/>
          </p:nvSpPr>
          <p:spPr>
            <a:xfrm>
              <a:off x="2146775" y="1298075"/>
              <a:ext cx="208225" cy="53750"/>
            </a:xfrm>
            <a:custGeom>
              <a:avLst/>
              <a:gdLst/>
              <a:ahLst/>
              <a:cxnLst/>
              <a:rect l="l" t="t" r="r" b="b"/>
              <a:pathLst>
                <a:path w="8329" h="2150" extrusionOk="0">
                  <a:moveTo>
                    <a:pt x="4152" y="0"/>
                  </a:moveTo>
                  <a:lnTo>
                    <a:pt x="3712" y="25"/>
                  </a:lnTo>
                  <a:lnTo>
                    <a:pt x="3297" y="49"/>
                  </a:lnTo>
                  <a:lnTo>
                    <a:pt x="2907" y="123"/>
                  </a:lnTo>
                  <a:lnTo>
                    <a:pt x="2540" y="196"/>
                  </a:lnTo>
                  <a:lnTo>
                    <a:pt x="2198" y="294"/>
                  </a:lnTo>
                  <a:lnTo>
                    <a:pt x="1881" y="391"/>
                  </a:lnTo>
                  <a:lnTo>
                    <a:pt x="1612" y="513"/>
                  </a:lnTo>
                  <a:lnTo>
                    <a:pt x="1343" y="635"/>
                  </a:lnTo>
                  <a:lnTo>
                    <a:pt x="1124" y="758"/>
                  </a:lnTo>
                  <a:lnTo>
                    <a:pt x="904" y="904"/>
                  </a:lnTo>
                  <a:lnTo>
                    <a:pt x="537" y="1173"/>
                  </a:lnTo>
                  <a:lnTo>
                    <a:pt x="244" y="1441"/>
                  </a:lnTo>
                  <a:lnTo>
                    <a:pt x="0" y="1661"/>
                  </a:lnTo>
                  <a:lnTo>
                    <a:pt x="0" y="2150"/>
                  </a:lnTo>
                  <a:lnTo>
                    <a:pt x="244" y="1930"/>
                  </a:lnTo>
                  <a:lnTo>
                    <a:pt x="537" y="1661"/>
                  </a:lnTo>
                  <a:lnTo>
                    <a:pt x="904" y="1393"/>
                  </a:lnTo>
                  <a:lnTo>
                    <a:pt x="1124" y="1246"/>
                  </a:lnTo>
                  <a:lnTo>
                    <a:pt x="1343" y="1124"/>
                  </a:lnTo>
                  <a:lnTo>
                    <a:pt x="1612" y="1002"/>
                  </a:lnTo>
                  <a:lnTo>
                    <a:pt x="1881" y="880"/>
                  </a:lnTo>
                  <a:lnTo>
                    <a:pt x="2198" y="782"/>
                  </a:lnTo>
                  <a:lnTo>
                    <a:pt x="2540" y="684"/>
                  </a:lnTo>
                  <a:lnTo>
                    <a:pt x="2907" y="611"/>
                  </a:lnTo>
                  <a:lnTo>
                    <a:pt x="3297" y="538"/>
                  </a:lnTo>
                  <a:lnTo>
                    <a:pt x="3712" y="513"/>
                  </a:lnTo>
                  <a:lnTo>
                    <a:pt x="4152" y="489"/>
                  </a:lnTo>
                  <a:lnTo>
                    <a:pt x="4738" y="513"/>
                  </a:lnTo>
                  <a:lnTo>
                    <a:pt x="5300" y="562"/>
                  </a:lnTo>
                  <a:lnTo>
                    <a:pt x="5788" y="611"/>
                  </a:lnTo>
                  <a:lnTo>
                    <a:pt x="6252" y="684"/>
                  </a:lnTo>
                  <a:lnTo>
                    <a:pt x="6668" y="782"/>
                  </a:lnTo>
                  <a:lnTo>
                    <a:pt x="7034" y="855"/>
                  </a:lnTo>
                  <a:lnTo>
                    <a:pt x="7596" y="1026"/>
                  </a:lnTo>
                  <a:lnTo>
                    <a:pt x="7767" y="1051"/>
                  </a:lnTo>
                  <a:lnTo>
                    <a:pt x="7938" y="1026"/>
                  </a:lnTo>
                  <a:lnTo>
                    <a:pt x="8084" y="953"/>
                  </a:lnTo>
                  <a:lnTo>
                    <a:pt x="8182" y="855"/>
                  </a:lnTo>
                  <a:lnTo>
                    <a:pt x="8255" y="758"/>
                  </a:lnTo>
                  <a:lnTo>
                    <a:pt x="8304" y="635"/>
                  </a:lnTo>
                  <a:lnTo>
                    <a:pt x="8328" y="489"/>
                  </a:lnTo>
                  <a:lnTo>
                    <a:pt x="8328" y="0"/>
                  </a:lnTo>
                  <a:lnTo>
                    <a:pt x="8304" y="147"/>
                  </a:lnTo>
                  <a:lnTo>
                    <a:pt x="8255" y="269"/>
                  </a:lnTo>
                  <a:lnTo>
                    <a:pt x="8182" y="367"/>
                  </a:lnTo>
                  <a:lnTo>
                    <a:pt x="8084" y="465"/>
                  </a:lnTo>
                  <a:lnTo>
                    <a:pt x="7938" y="538"/>
                  </a:lnTo>
                  <a:lnTo>
                    <a:pt x="7767" y="562"/>
                  </a:lnTo>
                  <a:lnTo>
                    <a:pt x="7596" y="538"/>
                  </a:lnTo>
                  <a:lnTo>
                    <a:pt x="7034" y="367"/>
                  </a:lnTo>
                  <a:lnTo>
                    <a:pt x="6668" y="294"/>
                  </a:lnTo>
                  <a:lnTo>
                    <a:pt x="6252" y="196"/>
                  </a:lnTo>
                  <a:lnTo>
                    <a:pt x="5788" y="123"/>
                  </a:lnTo>
                  <a:lnTo>
                    <a:pt x="5300" y="74"/>
                  </a:lnTo>
                  <a:lnTo>
                    <a:pt x="4738" y="25"/>
                  </a:lnTo>
                  <a:lnTo>
                    <a:pt x="4152" y="0"/>
                  </a:lnTo>
                  <a:close/>
                </a:path>
              </a:pathLst>
            </a:custGeom>
            <a:solidFill>
              <a:srgbClr val="000000"/>
            </a:solidFill>
            <a:ln>
              <a:noFill/>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305" name="Google Shape;305;p13"/>
            <p:cNvSpPr/>
            <p:nvPr/>
          </p:nvSpPr>
          <p:spPr>
            <a:xfrm>
              <a:off x="1926350" y="995225"/>
              <a:ext cx="208225" cy="332175"/>
            </a:xfrm>
            <a:custGeom>
              <a:avLst/>
              <a:gdLst/>
              <a:ahLst/>
              <a:cxnLst/>
              <a:rect l="l" t="t" r="r" b="b"/>
              <a:pathLst>
                <a:path w="8329" h="13287" extrusionOk="0">
                  <a:moveTo>
                    <a:pt x="4177" y="1"/>
                  </a:moveTo>
                  <a:lnTo>
                    <a:pt x="3591" y="25"/>
                  </a:lnTo>
                  <a:lnTo>
                    <a:pt x="3029" y="74"/>
                  </a:lnTo>
                  <a:lnTo>
                    <a:pt x="2467" y="196"/>
                  </a:lnTo>
                  <a:lnTo>
                    <a:pt x="1905" y="343"/>
                  </a:lnTo>
                  <a:lnTo>
                    <a:pt x="1393" y="538"/>
                  </a:lnTo>
                  <a:lnTo>
                    <a:pt x="929" y="758"/>
                  </a:lnTo>
                  <a:lnTo>
                    <a:pt x="513" y="978"/>
                  </a:lnTo>
                  <a:lnTo>
                    <a:pt x="342" y="1124"/>
                  </a:lnTo>
                  <a:lnTo>
                    <a:pt x="196" y="1246"/>
                  </a:lnTo>
                  <a:lnTo>
                    <a:pt x="123" y="1319"/>
                  </a:lnTo>
                  <a:lnTo>
                    <a:pt x="49" y="1442"/>
                  </a:lnTo>
                  <a:lnTo>
                    <a:pt x="25" y="1539"/>
                  </a:lnTo>
                  <a:lnTo>
                    <a:pt x="0" y="1661"/>
                  </a:lnTo>
                  <a:lnTo>
                    <a:pt x="0" y="11626"/>
                  </a:lnTo>
                  <a:lnTo>
                    <a:pt x="25" y="11773"/>
                  </a:lnTo>
                  <a:lnTo>
                    <a:pt x="74" y="11895"/>
                  </a:lnTo>
                  <a:lnTo>
                    <a:pt x="147" y="11992"/>
                  </a:lnTo>
                  <a:lnTo>
                    <a:pt x="245" y="12090"/>
                  </a:lnTo>
                  <a:lnTo>
                    <a:pt x="391" y="12163"/>
                  </a:lnTo>
                  <a:lnTo>
                    <a:pt x="562" y="12188"/>
                  </a:lnTo>
                  <a:lnTo>
                    <a:pt x="733" y="12163"/>
                  </a:lnTo>
                  <a:lnTo>
                    <a:pt x="1295" y="11992"/>
                  </a:lnTo>
                  <a:lnTo>
                    <a:pt x="1661" y="11919"/>
                  </a:lnTo>
                  <a:lnTo>
                    <a:pt x="2076" y="11821"/>
                  </a:lnTo>
                  <a:lnTo>
                    <a:pt x="2540" y="11748"/>
                  </a:lnTo>
                  <a:lnTo>
                    <a:pt x="3029" y="11699"/>
                  </a:lnTo>
                  <a:lnTo>
                    <a:pt x="3591" y="11650"/>
                  </a:lnTo>
                  <a:lnTo>
                    <a:pt x="4177" y="11626"/>
                  </a:lnTo>
                  <a:lnTo>
                    <a:pt x="4616" y="11650"/>
                  </a:lnTo>
                  <a:lnTo>
                    <a:pt x="5032" y="11675"/>
                  </a:lnTo>
                  <a:lnTo>
                    <a:pt x="5422" y="11748"/>
                  </a:lnTo>
                  <a:lnTo>
                    <a:pt x="5789" y="11821"/>
                  </a:lnTo>
                  <a:lnTo>
                    <a:pt x="6131" y="11919"/>
                  </a:lnTo>
                  <a:lnTo>
                    <a:pt x="6448" y="12017"/>
                  </a:lnTo>
                  <a:lnTo>
                    <a:pt x="6717" y="12139"/>
                  </a:lnTo>
                  <a:lnTo>
                    <a:pt x="6985" y="12261"/>
                  </a:lnTo>
                  <a:lnTo>
                    <a:pt x="7205" y="12383"/>
                  </a:lnTo>
                  <a:lnTo>
                    <a:pt x="7425" y="12530"/>
                  </a:lnTo>
                  <a:lnTo>
                    <a:pt x="7791" y="12798"/>
                  </a:lnTo>
                  <a:lnTo>
                    <a:pt x="8084" y="13067"/>
                  </a:lnTo>
                  <a:lnTo>
                    <a:pt x="8329" y="13287"/>
                  </a:lnTo>
                  <a:lnTo>
                    <a:pt x="8329" y="2199"/>
                  </a:lnTo>
                  <a:lnTo>
                    <a:pt x="8329" y="2101"/>
                  </a:lnTo>
                  <a:lnTo>
                    <a:pt x="8280" y="1979"/>
                  </a:lnTo>
                  <a:lnTo>
                    <a:pt x="8231" y="1881"/>
                  </a:lnTo>
                  <a:lnTo>
                    <a:pt x="8158" y="1808"/>
                  </a:lnTo>
                  <a:lnTo>
                    <a:pt x="8036" y="1686"/>
                  </a:lnTo>
                  <a:lnTo>
                    <a:pt x="7767" y="1442"/>
                  </a:lnTo>
                  <a:lnTo>
                    <a:pt x="7449" y="1173"/>
                  </a:lnTo>
                  <a:lnTo>
                    <a:pt x="7083" y="904"/>
                  </a:lnTo>
                  <a:lnTo>
                    <a:pt x="6644" y="611"/>
                  </a:lnTo>
                  <a:lnTo>
                    <a:pt x="6375" y="489"/>
                  </a:lnTo>
                  <a:lnTo>
                    <a:pt x="6131" y="367"/>
                  </a:lnTo>
                  <a:lnTo>
                    <a:pt x="5838" y="269"/>
                  </a:lnTo>
                  <a:lnTo>
                    <a:pt x="5544" y="172"/>
                  </a:lnTo>
                  <a:lnTo>
                    <a:pt x="5227" y="98"/>
                  </a:lnTo>
                  <a:lnTo>
                    <a:pt x="4885" y="49"/>
                  </a:lnTo>
                  <a:lnTo>
                    <a:pt x="4543" y="1"/>
                  </a:lnTo>
                  <a:close/>
                </a:path>
              </a:pathLst>
            </a:custGeom>
            <a:solidFill>
              <a:srgbClr val="000000"/>
            </a:solidFill>
            <a:ln>
              <a:noFill/>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306" name="Google Shape;306;p13"/>
            <p:cNvSpPr/>
            <p:nvPr/>
          </p:nvSpPr>
          <p:spPr>
            <a:xfrm>
              <a:off x="2146775" y="995225"/>
              <a:ext cx="208225" cy="332175"/>
            </a:xfrm>
            <a:custGeom>
              <a:avLst/>
              <a:gdLst/>
              <a:ahLst/>
              <a:cxnLst/>
              <a:rect l="l" t="t" r="r" b="b"/>
              <a:pathLst>
                <a:path w="8329" h="13287" extrusionOk="0">
                  <a:moveTo>
                    <a:pt x="3786" y="1"/>
                  </a:moveTo>
                  <a:lnTo>
                    <a:pt x="3444" y="49"/>
                  </a:lnTo>
                  <a:lnTo>
                    <a:pt x="3102" y="98"/>
                  </a:lnTo>
                  <a:lnTo>
                    <a:pt x="2784" y="172"/>
                  </a:lnTo>
                  <a:lnTo>
                    <a:pt x="2491" y="269"/>
                  </a:lnTo>
                  <a:lnTo>
                    <a:pt x="2198" y="367"/>
                  </a:lnTo>
                  <a:lnTo>
                    <a:pt x="1954" y="489"/>
                  </a:lnTo>
                  <a:lnTo>
                    <a:pt x="1685" y="611"/>
                  </a:lnTo>
                  <a:lnTo>
                    <a:pt x="1246" y="904"/>
                  </a:lnTo>
                  <a:lnTo>
                    <a:pt x="879" y="1173"/>
                  </a:lnTo>
                  <a:lnTo>
                    <a:pt x="562" y="1442"/>
                  </a:lnTo>
                  <a:lnTo>
                    <a:pt x="293" y="1686"/>
                  </a:lnTo>
                  <a:lnTo>
                    <a:pt x="171" y="1808"/>
                  </a:lnTo>
                  <a:lnTo>
                    <a:pt x="98" y="1881"/>
                  </a:lnTo>
                  <a:lnTo>
                    <a:pt x="49" y="1979"/>
                  </a:lnTo>
                  <a:lnTo>
                    <a:pt x="0" y="2101"/>
                  </a:lnTo>
                  <a:lnTo>
                    <a:pt x="0" y="2199"/>
                  </a:lnTo>
                  <a:lnTo>
                    <a:pt x="0" y="13287"/>
                  </a:lnTo>
                  <a:lnTo>
                    <a:pt x="244" y="13067"/>
                  </a:lnTo>
                  <a:lnTo>
                    <a:pt x="537" y="12798"/>
                  </a:lnTo>
                  <a:lnTo>
                    <a:pt x="904" y="12530"/>
                  </a:lnTo>
                  <a:lnTo>
                    <a:pt x="1124" y="12383"/>
                  </a:lnTo>
                  <a:lnTo>
                    <a:pt x="1343" y="12261"/>
                  </a:lnTo>
                  <a:lnTo>
                    <a:pt x="1612" y="12139"/>
                  </a:lnTo>
                  <a:lnTo>
                    <a:pt x="1881" y="12017"/>
                  </a:lnTo>
                  <a:lnTo>
                    <a:pt x="2198" y="11919"/>
                  </a:lnTo>
                  <a:lnTo>
                    <a:pt x="2540" y="11821"/>
                  </a:lnTo>
                  <a:lnTo>
                    <a:pt x="2907" y="11748"/>
                  </a:lnTo>
                  <a:lnTo>
                    <a:pt x="3297" y="11675"/>
                  </a:lnTo>
                  <a:lnTo>
                    <a:pt x="3712" y="11650"/>
                  </a:lnTo>
                  <a:lnTo>
                    <a:pt x="4152" y="11626"/>
                  </a:lnTo>
                  <a:lnTo>
                    <a:pt x="4738" y="11650"/>
                  </a:lnTo>
                  <a:lnTo>
                    <a:pt x="5300" y="11699"/>
                  </a:lnTo>
                  <a:lnTo>
                    <a:pt x="5788" y="11748"/>
                  </a:lnTo>
                  <a:lnTo>
                    <a:pt x="6252" y="11821"/>
                  </a:lnTo>
                  <a:lnTo>
                    <a:pt x="6668" y="11919"/>
                  </a:lnTo>
                  <a:lnTo>
                    <a:pt x="7034" y="11992"/>
                  </a:lnTo>
                  <a:lnTo>
                    <a:pt x="7596" y="12163"/>
                  </a:lnTo>
                  <a:lnTo>
                    <a:pt x="7767" y="12188"/>
                  </a:lnTo>
                  <a:lnTo>
                    <a:pt x="7938" y="12163"/>
                  </a:lnTo>
                  <a:lnTo>
                    <a:pt x="8084" y="12090"/>
                  </a:lnTo>
                  <a:lnTo>
                    <a:pt x="8182" y="11992"/>
                  </a:lnTo>
                  <a:lnTo>
                    <a:pt x="8255" y="11895"/>
                  </a:lnTo>
                  <a:lnTo>
                    <a:pt x="8304" y="11773"/>
                  </a:lnTo>
                  <a:lnTo>
                    <a:pt x="8328" y="11626"/>
                  </a:lnTo>
                  <a:lnTo>
                    <a:pt x="8328" y="1661"/>
                  </a:lnTo>
                  <a:lnTo>
                    <a:pt x="8304" y="1539"/>
                  </a:lnTo>
                  <a:lnTo>
                    <a:pt x="8280" y="1442"/>
                  </a:lnTo>
                  <a:lnTo>
                    <a:pt x="8206" y="1319"/>
                  </a:lnTo>
                  <a:lnTo>
                    <a:pt x="8133" y="1246"/>
                  </a:lnTo>
                  <a:lnTo>
                    <a:pt x="7987" y="1124"/>
                  </a:lnTo>
                  <a:lnTo>
                    <a:pt x="7816" y="978"/>
                  </a:lnTo>
                  <a:lnTo>
                    <a:pt x="7400" y="758"/>
                  </a:lnTo>
                  <a:lnTo>
                    <a:pt x="6936" y="538"/>
                  </a:lnTo>
                  <a:lnTo>
                    <a:pt x="6423" y="343"/>
                  </a:lnTo>
                  <a:lnTo>
                    <a:pt x="5862" y="196"/>
                  </a:lnTo>
                  <a:lnTo>
                    <a:pt x="5300" y="74"/>
                  </a:lnTo>
                  <a:lnTo>
                    <a:pt x="4738" y="25"/>
                  </a:lnTo>
                  <a:lnTo>
                    <a:pt x="4152" y="1"/>
                  </a:lnTo>
                  <a:close/>
                </a:path>
              </a:pathLst>
            </a:custGeom>
            <a:solidFill>
              <a:srgbClr val="000000"/>
            </a:solidFill>
            <a:ln>
              <a:noFill/>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grpSp>
      <p:sp>
        <p:nvSpPr>
          <p:cNvPr id="307" name="Google Shape;307;p13"/>
          <p:cNvSpPr txBox="1"/>
          <p:nvPr/>
        </p:nvSpPr>
        <p:spPr>
          <a:xfrm>
            <a:off x="1495167" y="354733"/>
            <a:ext cx="7883200" cy="668400"/>
          </a:xfrm>
          <a:prstGeom prst="rect">
            <a:avLst/>
          </a:prstGeom>
          <a:noFill/>
          <a:ln>
            <a:noFill/>
          </a:ln>
        </p:spPr>
        <p:txBody>
          <a:bodyPr spcFirstLastPara="1" wrap="square" lIns="121900" tIns="121900" rIns="121900" bIns="121900" anchor="t" anchorCtr="0">
            <a:noAutofit/>
          </a:bodyPr>
          <a:lstStyle/>
          <a:p>
            <a:pPr>
              <a:buClr>
                <a:schemeClr val="dk1"/>
              </a:buClr>
              <a:buSzPts val="1100"/>
            </a:pPr>
            <a:r>
              <a:rPr lang="en" sz="2667" b="1">
                <a:solidFill>
                  <a:schemeClr val="dk1"/>
                </a:solidFill>
                <a:latin typeface="Roboto"/>
                <a:ea typeface="Roboto"/>
                <a:cs typeface="Roboto"/>
                <a:sym typeface="Roboto"/>
              </a:rPr>
              <a:t>Nicholas II’s autocracy and the court: the 1905 Revolution </a:t>
            </a:r>
            <a:endParaRPr sz="2667" b="1">
              <a:solidFill>
                <a:schemeClr val="dk1"/>
              </a:solidFill>
              <a:latin typeface="Roboto"/>
              <a:ea typeface="Roboto"/>
              <a:cs typeface="Roboto"/>
              <a:sym typeface="Roboto"/>
            </a:endParaRPr>
          </a:p>
          <a:p>
            <a:pPr>
              <a:buClr>
                <a:srgbClr val="000000"/>
              </a:buClr>
              <a:buSzPts val="2000"/>
            </a:pPr>
            <a:endParaRPr sz="2667" b="1">
              <a:solidFill>
                <a:srgbClr val="000000"/>
              </a:solidFill>
              <a:latin typeface="Roboto"/>
              <a:ea typeface="Roboto"/>
              <a:cs typeface="Roboto"/>
              <a:sym typeface="Roboto"/>
            </a:endParaRPr>
          </a:p>
        </p:txBody>
      </p:sp>
      <p:sp>
        <p:nvSpPr>
          <p:cNvPr id="308" name="Google Shape;308;p13"/>
          <p:cNvSpPr/>
          <p:nvPr/>
        </p:nvSpPr>
        <p:spPr>
          <a:xfrm>
            <a:off x="3348333" y="926100"/>
            <a:ext cx="8562800" cy="278800"/>
          </a:xfrm>
          <a:prstGeom prst="rect">
            <a:avLst/>
          </a:prstGeom>
          <a:solidFill>
            <a:srgbClr val="000000"/>
          </a:solidFill>
          <a:ln>
            <a:noFill/>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309" name="Google Shape;309;p13"/>
          <p:cNvSpPr txBox="1"/>
          <p:nvPr/>
        </p:nvSpPr>
        <p:spPr>
          <a:xfrm rot="-5400000">
            <a:off x="-436267" y="5127800"/>
            <a:ext cx="1990000" cy="668400"/>
          </a:xfrm>
          <a:prstGeom prst="rect">
            <a:avLst/>
          </a:prstGeom>
          <a:noFill/>
          <a:ln>
            <a:noFill/>
          </a:ln>
        </p:spPr>
        <p:txBody>
          <a:bodyPr spcFirstLastPara="1" wrap="square" lIns="121900" tIns="121900" rIns="121900" bIns="121900" anchor="t" anchorCtr="0">
            <a:noAutofit/>
          </a:bodyPr>
          <a:lstStyle/>
          <a:p>
            <a:pPr>
              <a:buClr>
                <a:srgbClr val="000000"/>
              </a:buClr>
              <a:buSzPts val="2500"/>
            </a:pPr>
            <a:r>
              <a:rPr lang="en" sz="3333" b="1">
                <a:solidFill>
                  <a:srgbClr val="980000"/>
                </a:solidFill>
                <a:latin typeface="Roboto"/>
                <a:ea typeface="Roboto"/>
                <a:cs typeface="Roboto"/>
                <a:sym typeface="Roboto"/>
              </a:rPr>
              <a:t>CAUSE</a:t>
            </a:r>
            <a:endParaRPr sz="3333" b="1">
              <a:solidFill>
                <a:srgbClr val="980000"/>
              </a:solidFill>
              <a:latin typeface="Roboto"/>
              <a:ea typeface="Roboto"/>
              <a:cs typeface="Roboto"/>
              <a:sym typeface="Roboto"/>
            </a:endParaRPr>
          </a:p>
        </p:txBody>
      </p:sp>
      <p:sp>
        <p:nvSpPr>
          <p:cNvPr id="310" name="Google Shape;310;p13"/>
          <p:cNvSpPr/>
          <p:nvPr/>
        </p:nvSpPr>
        <p:spPr>
          <a:xfrm rot="-5400000">
            <a:off x="-1068267" y="2997200"/>
            <a:ext cx="3318400" cy="390000"/>
          </a:xfrm>
          <a:prstGeom prst="homePlate">
            <a:avLst>
              <a:gd name="adj" fmla="val 50000"/>
            </a:avLst>
          </a:prstGeom>
          <a:solidFill>
            <a:srgbClr val="980000"/>
          </a:solidFill>
          <a:ln>
            <a:noFill/>
          </a:ln>
        </p:spPr>
        <p:txBody>
          <a:bodyPr spcFirstLastPara="1" wrap="square" lIns="121900" tIns="121900" rIns="121900" bIns="121900" anchor="ctr" anchorCtr="0">
            <a:noAutofit/>
          </a:bodyPr>
          <a:lstStyle/>
          <a:p>
            <a:pPr>
              <a:buClr>
                <a:srgbClr val="000000"/>
              </a:buClr>
              <a:buSzPts val="1700"/>
            </a:pPr>
            <a:r>
              <a:rPr lang="en" sz="2267" b="1">
                <a:solidFill>
                  <a:schemeClr val="lt1"/>
                </a:solidFill>
                <a:latin typeface="Roboto"/>
                <a:ea typeface="Roboto"/>
                <a:cs typeface="Roboto"/>
                <a:sym typeface="Roboto"/>
              </a:rPr>
              <a:t>1905 Revolution</a:t>
            </a:r>
            <a:endParaRPr sz="2267" b="1">
              <a:solidFill>
                <a:schemeClr val="lt1"/>
              </a:solidFill>
              <a:latin typeface="Roboto"/>
              <a:ea typeface="Roboto"/>
              <a:cs typeface="Roboto"/>
              <a:sym typeface="Roboto"/>
            </a:endParaRPr>
          </a:p>
        </p:txBody>
      </p:sp>
      <p:pic>
        <p:nvPicPr>
          <p:cNvPr id="311" name="Google Shape;311;p13"/>
          <p:cNvPicPr preferRelativeResize="0"/>
          <p:nvPr/>
        </p:nvPicPr>
        <p:blipFill rotWithShape="1">
          <a:blip r:embed="rId3">
            <a:alphaModFix/>
          </a:blip>
          <a:srcRect/>
          <a:stretch/>
        </p:blipFill>
        <p:spPr>
          <a:xfrm rot="-842956">
            <a:off x="1557834" y="1714951"/>
            <a:ext cx="1116733" cy="744480"/>
          </a:xfrm>
          <a:prstGeom prst="rect">
            <a:avLst/>
          </a:prstGeom>
          <a:noFill/>
          <a:ln w="19050" cap="flat" cmpd="sng">
            <a:solidFill>
              <a:srgbClr val="980000"/>
            </a:solidFill>
            <a:prstDash val="solid"/>
            <a:round/>
            <a:headEnd type="none" w="sm" len="sm"/>
            <a:tailEnd type="none" w="sm" len="sm"/>
          </a:ln>
        </p:spPr>
      </p:pic>
      <p:sp>
        <p:nvSpPr>
          <p:cNvPr id="312" name="Google Shape;312;p13"/>
          <p:cNvSpPr/>
          <p:nvPr/>
        </p:nvSpPr>
        <p:spPr>
          <a:xfrm>
            <a:off x="811300" y="1843733"/>
            <a:ext cx="604800" cy="524800"/>
          </a:xfrm>
          <a:prstGeom prst="ellipse">
            <a:avLst/>
          </a:prstGeom>
          <a:solidFill>
            <a:srgbClr val="980000"/>
          </a:solidFill>
          <a:ln>
            <a:noFill/>
          </a:ln>
        </p:spPr>
        <p:txBody>
          <a:bodyPr spcFirstLastPara="1" wrap="square" lIns="121900" tIns="121900" rIns="121900" bIns="121900" anchor="ctr" anchorCtr="0">
            <a:noAutofit/>
          </a:bodyPr>
          <a:lstStyle/>
          <a:p>
            <a:pPr>
              <a:buClr>
                <a:srgbClr val="000000"/>
              </a:buClr>
              <a:buSzPts val="2000"/>
            </a:pPr>
            <a:r>
              <a:rPr lang="en" sz="2667" b="1">
                <a:solidFill>
                  <a:schemeClr val="lt1"/>
                </a:solidFill>
                <a:latin typeface="Roboto"/>
                <a:ea typeface="Roboto"/>
                <a:cs typeface="Roboto"/>
                <a:sym typeface="Roboto"/>
              </a:rPr>
              <a:t>1</a:t>
            </a:r>
            <a:endParaRPr sz="2667" b="1">
              <a:solidFill>
                <a:schemeClr val="lt1"/>
              </a:solidFill>
              <a:latin typeface="Roboto"/>
              <a:ea typeface="Roboto"/>
              <a:cs typeface="Roboto"/>
              <a:sym typeface="Roboto"/>
            </a:endParaRPr>
          </a:p>
        </p:txBody>
      </p:sp>
      <p:pic>
        <p:nvPicPr>
          <p:cNvPr id="313" name="Google Shape;313;p13"/>
          <p:cNvPicPr preferRelativeResize="0"/>
          <p:nvPr/>
        </p:nvPicPr>
        <p:blipFill rotWithShape="1">
          <a:blip r:embed="rId4">
            <a:alphaModFix/>
          </a:blip>
          <a:srcRect/>
          <a:stretch/>
        </p:blipFill>
        <p:spPr>
          <a:xfrm rot="138368">
            <a:off x="2488177" y="1742824"/>
            <a:ext cx="1091881" cy="726619"/>
          </a:xfrm>
          <a:prstGeom prst="rect">
            <a:avLst/>
          </a:prstGeom>
          <a:noFill/>
          <a:ln w="19050" cap="flat" cmpd="sng">
            <a:solidFill>
              <a:srgbClr val="980000"/>
            </a:solidFill>
            <a:prstDash val="solid"/>
            <a:round/>
            <a:headEnd type="none" w="sm" len="sm"/>
            <a:tailEnd type="none" w="sm" len="sm"/>
          </a:ln>
        </p:spPr>
      </p:pic>
      <p:pic>
        <p:nvPicPr>
          <p:cNvPr id="314" name="Google Shape;314;p13"/>
          <p:cNvPicPr preferRelativeResize="0"/>
          <p:nvPr/>
        </p:nvPicPr>
        <p:blipFill rotWithShape="1">
          <a:blip r:embed="rId5">
            <a:alphaModFix/>
          </a:blip>
          <a:srcRect/>
          <a:stretch/>
        </p:blipFill>
        <p:spPr>
          <a:xfrm>
            <a:off x="2184269" y="1408101"/>
            <a:ext cx="960567" cy="668401"/>
          </a:xfrm>
          <a:prstGeom prst="rect">
            <a:avLst/>
          </a:prstGeom>
          <a:noFill/>
          <a:ln>
            <a:noFill/>
          </a:ln>
        </p:spPr>
      </p:pic>
      <p:pic>
        <p:nvPicPr>
          <p:cNvPr id="315" name="Google Shape;315;p13"/>
          <p:cNvPicPr preferRelativeResize="0"/>
          <p:nvPr/>
        </p:nvPicPr>
        <p:blipFill rotWithShape="1">
          <a:blip r:embed="rId6">
            <a:alphaModFix/>
          </a:blip>
          <a:srcRect t="10584" b="12265"/>
          <a:stretch/>
        </p:blipFill>
        <p:spPr>
          <a:xfrm>
            <a:off x="1880767" y="1618565"/>
            <a:ext cx="1264067" cy="975169"/>
          </a:xfrm>
          <a:prstGeom prst="rect">
            <a:avLst/>
          </a:prstGeom>
          <a:noFill/>
          <a:ln>
            <a:noFill/>
          </a:ln>
        </p:spPr>
      </p:pic>
      <p:sp>
        <p:nvSpPr>
          <p:cNvPr id="316" name="Google Shape;316;p13"/>
          <p:cNvSpPr txBox="1"/>
          <p:nvPr/>
        </p:nvSpPr>
        <p:spPr>
          <a:xfrm>
            <a:off x="3641167" y="1552400"/>
            <a:ext cx="2288800" cy="668400"/>
          </a:xfrm>
          <a:prstGeom prst="rect">
            <a:avLst/>
          </a:prstGeom>
          <a:noFill/>
          <a:ln>
            <a:noFill/>
          </a:ln>
        </p:spPr>
        <p:txBody>
          <a:bodyPr spcFirstLastPara="1" wrap="square" lIns="121900" tIns="121900" rIns="121900" bIns="121900" anchor="t" anchorCtr="0">
            <a:noAutofit/>
          </a:bodyPr>
          <a:lstStyle/>
          <a:p>
            <a:pPr>
              <a:buClr>
                <a:srgbClr val="000000"/>
              </a:buClr>
              <a:buSzPts val="1500"/>
            </a:pPr>
            <a:r>
              <a:rPr lang="en" sz="2000">
                <a:solidFill>
                  <a:srgbClr val="000000"/>
                </a:solidFill>
                <a:latin typeface="Roboto"/>
                <a:ea typeface="Roboto"/>
                <a:cs typeface="Roboto"/>
                <a:sym typeface="Roboto"/>
              </a:rPr>
              <a:t>Defeat in the Russo-Japanese War over control of China</a:t>
            </a:r>
            <a:endParaRPr sz="2000">
              <a:solidFill>
                <a:srgbClr val="000000"/>
              </a:solidFill>
              <a:latin typeface="Roboto"/>
              <a:ea typeface="Roboto"/>
              <a:cs typeface="Roboto"/>
              <a:sym typeface="Roboto"/>
            </a:endParaRPr>
          </a:p>
        </p:txBody>
      </p:sp>
      <p:sp>
        <p:nvSpPr>
          <p:cNvPr id="317" name="Google Shape;317;p13"/>
          <p:cNvSpPr/>
          <p:nvPr/>
        </p:nvSpPr>
        <p:spPr>
          <a:xfrm>
            <a:off x="811300" y="3469333"/>
            <a:ext cx="604800" cy="524800"/>
          </a:xfrm>
          <a:prstGeom prst="ellipse">
            <a:avLst/>
          </a:prstGeom>
          <a:solidFill>
            <a:srgbClr val="980000"/>
          </a:solidFill>
          <a:ln>
            <a:noFill/>
          </a:ln>
        </p:spPr>
        <p:txBody>
          <a:bodyPr spcFirstLastPara="1" wrap="square" lIns="121900" tIns="121900" rIns="121900" bIns="121900" anchor="ctr" anchorCtr="0">
            <a:noAutofit/>
          </a:bodyPr>
          <a:lstStyle/>
          <a:p>
            <a:pPr>
              <a:buClr>
                <a:srgbClr val="000000"/>
              </a:buClr>
              <a:buSzPts val="2000"/>
            </a:pPr>
            <a:r>
              <a:rPr lang="en" sz="2667" b="1">
                <a:solidFill>
                  <a:schemeClr val="lt1"/>
                </a:solidFill>
                <a:latin typeface="Roboto"/>
                <a:ea typeface="Roboto"/>
                <a:cs typeface="Roboto"/>
                <a:sym typeface="Roboto"/>
              </a:rPr>
              <a:t>2</a:t>
            </a:r>
            <a:endParaRPr sz="2667" b="1">
              <a:solidFill>
                <a:schemeClr val="lt1"/>
              </a:solidFill>
              <a:latin typeface="Roboto"/>
              <a:ea typeface="Roboto"/>
              <a:cs typeface="Roboto"/>
              <a:sym typeface="Roboto"/>
            </a:endParaRPr>
          </a:p>
        </p:txBody>
      </p:sp>
      <p:sp>
        <p:nvSpPr>
          <p:cNvPr id="318" name="Google Shape;318;p13"/>
          <p:cNvSpPr txBox="1"/>
          <p:nvPr/>
        </p:nvSpPr>
        <p:spPr>
          <a:xfrm>
            <a:off x="3539567" y="3279600"/>
            <a:ext cx="2971600" cy="668400"/>
          </a:xfrm>
          <a:prstGeom prst="rect">
            <a:avLst/>
          </a:prstGeom>
          <a:noFill/>
          <a:ln>
            <a:noFill/>
          </a:ln>
        </p:spPr>
        <p:txBody>
          <a:bodyPr spcFirstLastPara="1" wrap="square" lIns="121900" tIns="121900" rIns="121900" bIns="121900" anchor="t" anchorCtr="0">
            <a:noAutofit/>
          </a:bodyPr>
          <a:lstStyle/>
          <a:p>
            <a:pPr>
              <a:buClr>
                <a:srgbClr val="000000"/>
              </a:buClr>
              <a:buSzPts val="1500"/>
            </a:pPr>
            <a:r>
              <a:rPr lang="en" sz="2000">
                <a:solidFill>
                  <a:srgbClr val="000000"/>
                </a:solidFill>
                <a:latin typeface="Roboto"/>
                <a:ea typeface="Roboto"/>
                <a:cs typeface="Roboto"/>
                <a:sym typeface="Roboto"/>
              </a:rPr>
              <a:t>Bloody Sunday </a:t>
            </a:r>
            <a:endParaRPr sz="2000">
              <a:solidFill>
                <a:srgbClr val="000000"/>
              </a:solidFill>
              <a:latin typeface="Roboto"/>
              <a:ea typeface="Roboto"/>
              <a:cs typeface="Roboto"/>
              <a:sym typeface="Roboto"/>
            </a:endParaRPr>
          </a:p>
          <a:p>
            <a:pPr>
              <a:buClr>
                <a:srgbClr val="000000"/>
              </a:buClr>
              <a:buSzPts val="1500"/>
            </a:pPr>
            <a:r>
              <a:rPr lang="en" sz="2000">
                <a:solidFill>
                  <a:srgbClr val="000000"/>
                </a:solidFill>
                <a:latin typeface="Roboto"/>
                <a:ea typeface="Roboto"/>
                <a:cs typeface="Roboto"/>
                <a:sym typeface="Roboto"/>
              </a:rPr>
              <a:t>(January 9, 1905)</a:t>
            </a:r>
            <a:endParaRPr sz="2000">
              <a:solidFill>
                <a:srgbClr val="000000"/>
              </a:solidFill>
              <a:latin typeface="Roboto"/>
              <a:ea typeface="Roboto"/>
              <a:cs typeface="Roboto"/>
              <a:sym typeface="Roboto"/>
            </a:endParaRPr>
          </a:p>
        </p:txBody>
      </p:sp>
      <p:pic>
        <p:nvPicPr>
          <p:cNvPr id="319" name="Google Shape;319;p13"/>
          <p:cNvPicPr preferRelativeResize="0"/>
          <p:nvPr/>
        </p:nvPicPr>
        <p:blipFill rotWithShape="1">
          <a:blip r:embed="rId7">
            <a:alphaModFix/>
          </a:blip>
          <a:srcRect/>
          <a:stretch/>
        </p:blipFill>
        <p:spPr>
          <a:xfrm>
            <a:off x="1750400" y="3248000"/>
            <a:ext cx="731600" cy="731600"/>
          </a:xfrm>
          <a:prstGeom prst="rect">
            <a:avLst/>
          </a:prstGeom>
          <a:noFill/>
          <a:ln>
            <a:noFill/>
          </a:ln>
        </p:spPr>
      </p:pic>
      <p:pic>
        <p:nvPicPr>
          <p:cNvPr id="320" name="Google Shape;320;p13"/>
          <p:cNvPicPr preferRelativeResize="0"/>
          <p:nvPr/>
        </p:nvPicPr>
        <p:blipFill rotWithShape="1">
          <a:blip r:embed="rId7">
            <a:alphaModFix/>
          </a:blip>
          <a:srcRect/>
          <a:stretch/>
        </p:blipFill>
        <p:spPr>
          <a:xfrm>
            <a:off x="2360000" y="3248000"/>
            <a:ext cx="731600" cy="731600"/>
          </a:xfrm>
          <a:prstGeom prst="rect">
            <a:avLst/>
          </a:prstGeom>
          <a:noFill/>
          <a:ln>
            <a:noFill/>
          </a:ln>
        </p:spPr>
      </p:pic>
      <p:sp>
        <p:nvSpPr>
          <p:cNvPr id="321" name="Google Shape;321;p13"/>
          <p:cNvSpPr/>
          <p:nvPr/>
        </p:nvSpPr>
        <p:spPr>
          <a:xfrm>
            <a:off x="912900" y="4586933"/>
            <a:ext cx="604800" cy="524800"/>
          </a:xfrm>
          <a:prstGeom prst="ellipse">
            <a:avLst/>
          </a:prstGeom>
          <a:solidFill>
            <a:srgbClr val="980000"/>
          </a:solidFill>
          <a:ln>
            <a:noFill/>
          </a:ln>
        </p:spPr>
        <p:txBody>
          <a:bodyPr spcFirstLastPara="1" wrap="square" lIns="121900" tIns="121900" rIns="121900" bIns="121900" anchor="ctr" anchorCtr="0">
            <a:noAutofit/>
          </a:bodyPr>
          <a:lstStyle/>
          <a:p>
            <a:pPr>
              <a:buClr>
                <a:srgbClr val="000000"/>
              </a:buClr>
              <a:buSzPts val="2000"/>
            </a:pPr>
            <a:r>
              <a:rPr lang="en" sz="2667" b="1">
                <a:solidFill>
                  <a:schemeClr val="lt1"/>
                </a:solidFill>
                <a:latin typeface="Roboto"/>
                <a:ea typeface="Roboto"/>
                <a:cs typeface="Roboto"/>
                <a:sym typeface="Roboto"/>
              </a:rPr>
              <a:t>3</a:t>
            </a:r>
            <a:endParaRPr sz="2667" b="1">
              <a:solidFill>
                <a:schemeClr val="lt1"/>
              </a:solidFill>
              <a:latin typeface="Roboto"/>
              <a:ea typeface="Roboto"/>
              <a:cs typeface="Roboto"/>
              <a:sym typeface="Roboto"/>
            </a:endParaRPr>
          </a:p>
        </p:txBody>
      </p:sp>
      <p:pic>
        <p:nvPicPr>
          <p:cNvPr id="322" name="Google Shape;322;p13"/>
          <p:cNvPicPr preferRelativeResize="0"/>
          <p:nvPr/>
        </p:nvPicPr>
        <p:blipFill rotWithShape="1">
          <a:blip r:embed="rId8">
            <a:alphaModFix/>
          </a:blip>
          <a:srcRect/>
          <a:stretch/>
        </p:blipFill>
        <p:spPr>
          <a:xfrm>
            <a:off x="2118233" y="4430667"/>
            <a:ext cx="731600" cy="731600"/>
          </a:xfrm>
          <a:prstGeom prst="rect">
            <a:avLst/>
          </a:prstGeom>
          <a:noFill/>
          <a:ln>
            <a:noFill/>
          </a:ln>
        </p:spPr>
      </p:pic>
      <p:sp>
        <p:nvSpPr>
          <p:cNvPr id="323" name="Google Shape;323;p13"/>
          <p:cNvSpPr txBox="1"/>
          <p:nvPr/>
        </p:nvSpPr>
        <p:spPr>
          <a:xfrm>
            <a:off x="3437967" y="4397200"/>
            <a:ext cx="2288800" cy="668400"/>
          </a:xfrm>
          <a:prstGeom prst="rect">
            <a:avLst/>
          </a:prstGeom>
          <a:noFill/>
          <a:ln>
            <a:noFill/>
          </a:ln>
        </p:spPr>
        <p:txBody>
          <a:bodyPr spcFirstLastPara="1" wrap="square" lIns="121900" tIns="121900" rIns="121900" bIns="121900" anchor="t" anchorCtr="0">
            <a:noAutofit/>
          </a:bodyPr>
          <a:lstStyle/>
          <a:p>
            <a:pPr>
              <a:buClr>
                <a:srgbClr val="000000"/>
              </a:buClr>
              <a:buSzPts val="1500"/>
            </a:pPr>
            <a:r>
              <a:rPr lang="en" sz="2000">
                <a:solidFill>
                  <a:srgbClr val="000000"/>
                </a:solidFill>
                <a:latin typeface="Roboto"/>
                <a:ea typeface="Roboto"/>
                <a:cs typeface="Roboto"/>
                <a:sym typeface="Roboto"/>
              </a:rPr>
              <a:t>Economic stagnation and hardships</a:t>
            </a:r>
            <a:endParaRPr sz="2000">
              <a:solidFill>
                <a:srgbClr val="000000"/>
              </a:solidFill>
              <a:latin typeface="Roboto"/>
              <a:ea typeface="Roboto"/>
              <a:cs typeface="Roboto"/>
              <a:sym typeface="Roboto"/>
            </a:endParaRPr>
          </a:p>
        </p:txBody>
      </p:sp>
      <p:sp>
        <p:nvSpPr>
          <p:cNvPr id="324" name="Google Shape;324;p13"/>
          <p:cNvSpPr/>
          <p:nvPr/>
        </p:nvSpPr>
        <p:spPr>
          <a:xfrm>
            <a:off x="2001333" y="5670269"/>
            <a:ext cx="390000" cy="877447"/>
          </a:xfrm>
          <a:prstGeom prst="rect">
            <a:avLst/>
          </a:prstGeom>
          <a:noFill/>
          <a:ln>
            <a:noFill/>
          </a:ln>
        </p:spPr>
      </p:sp>
      <p:sp>
        <p:nvSpPr>
          <p:cNvPr id="325" name="Google Shape;325;p13"/>
          <p:cNvSpPr/>
          <p:nvPr/>
        </p:nvSpPr>
        <p:spPr>
          <a:xfrm>
            <a:off x="2610933" y="5670269"/>
            <a:ext cx="390000" cy="877447"/>
          </a:xfrm>
          <a:prstGeom prst="rect">
            <a:avLst/>
          </a:prstGeom>
          <a:noFill/>
          <a:ln>
            <a:noFill/>
          </a:ln>
        </p:spPr>
      </p:sp>
      <p:sp>
        <p:nvSpPr>
          <p:cNvPr id="326" name="Google Shape;326;p13"/>
          <p:cNvSpPr/>
          <p:nvPr/>
        </p:nvSpPr>
        <p:spPr>
          <a:xfrm>
            <a:off x="912900" y="5806133"/>
            <a:ext cx="604800" cy="524800"/>
          </a:xfrm>
          <a:prstGeom prst="ellipse">
            <a:avLst/>
          </a:prstGeom>
          <a:solidFill>
            <a:srgbClr val="980000"/>
          </a:solidFill>
          <a:ln>
            <a:noFill/>
          </a:ln>
        </p:spPr>
        <p:txBody>
          <a:bodyPr spcFirstLastPara="1" wrap="square" lIns="121900" tIns="121900" rIns="121900" bIns="121900" anchor="ctr" anchorCtr="0">
            <a:noAutofit/>
          </a:bodyPr>
          <a:lstStyle/>
          <a:p>
            <a:pPr>
              <a:buClr>
                <a:srgbClr val="000000"/>
              </a:buClr>
              <a:buSzPts val="2000"/>
            </a:pPr>
            <a:r>
              <a:rPr lang="en" sz="2667" b="1">
                <a:solidFill>
                  <a:schemeClr val="lt1"/>
                </a:solidFill>
                <a:latin typeface="Roboto"/>
                <a:ea typeface="Roboto"/>
                <a:cs typeface="Roboto"/>
                <a:sym typeface="Roboto"/>
              </a:rPr>
              <a:t>4</a:t>
            </a:r>
            <a:endParaRPr sz="2667" b="1">
              <a:solidFill>
                <a:schemeClr val="lt1"/>
              </a:solidFill>
              <a:latin typeface="Roboto"/>
              <a:ea typeface="Roboto"/>
              <a:cs typeface="Roboto"/>
              <a:sym typeface="Roboto"/>
            </a:endParaRPr>
          </a:p>
        </p:txBody>
      </p:sp>
      <p:sp>
        <p:nvSpPr>
          <p:cNvPr id="327" name="Google Shape;327;p13"/>
          <p:cNvSpPr txBox="1"/>
          <p:nvPr/>
        </p:nvSpPr>
        <p:spPr>
          <a:xfrm>
            <a:off x="3437967" y="5718000"/>
            <a:ext cx="2288800" cy="668400"/>
          </a:xfrm>
          <a:prstGeom prst="rect">
            <a:avLst/>
          </a:prstGeom>
          <a:noFill/>
          <a:ln>
            <a:noFill/>
          </a:ln>
        </p:spPr>
        <p:txBody>
          <a:bodyPr spcFirstLastPara="1" wrap="square" lIns="121900" tIns="121900" rIns="121900" bIns="121900" anchor="t" anchorCtr="0">
            <a:noAutofit/>
          </a:bodyPr>
          <a:lstStyle/>
          <a:p>
            <a:pPr>
              <a:buClr>
                <a:srgbClr val="000000"/>
              </a:buClr>
              <a:buSzPts val="1500"/>
            </a:pPr>
            <a:r>
              <a:rPr lang="en" sz="2000">
                <a:solidFill>
                  <a:srgbClr val="000000"/>
                </a:solidFill>
                <a:latin typeface="Roboto"/>
                <a:ea typeface="Roboto"/>
                <a:cs typeface="Roboto"/>
                <a:sym typeface="Roboto"/>
              </a:rPr>
              <a:t>Rise of political opposition</a:t>
            </a:r>
            <a:endParaRPr sz="2000">
              <a:solidFill>
                <a:srgbClr val="000000"/>
              </a:solidFill>
              <a:latin typeface="Roboto"/>
              <a:ea typeface="Roboto"/>
              <a:cs typeface="Roboto"/>
              <a:sym typeface="Roboto"/>
            </a:endParaRPr>
          </a:p>
        </p:txBody>
      </p:sp>
      <p:sp>
        <p:nvSpPr>
          <p:cNvPr id="328" name="Google Shape;328;p13"/>
          <p:cNvSpPr txBox="1"/>
          <p:nvPr/>
        </p:nvSpPr>
        <p:spPr>
          <a:xfrm>
            <a:off x="5768633" y="1350567"/>
            <a:ext cx="6091600" cy="1233200"/>
          </a:xfrm>
          <a:prstGeom prst="rect">
            <a:avLst/>
          </a:prstGeom>
          <a:solidFill>
            <a:srgbClr val="EFEFEF"/>
          </a:solidFill>
          <a:ln w="19050" cap="flat" cmpd="sng">
            <a:solidFill>
              <a:srgbClr val="980000"/>
            </a:solidFill>
            <a:prstDash val="dot"/>
            <a:round/>
            <a:headEnd type="none" w="sm" len="sm"/>
            <a:tailEnd type="none" w="sm" len="sm"/>
          </a:ln>
        </p:spPr>
        <p:txBody>
          <a:bodyPr spcFirstLastPara="1" wrap="square" lIns="121900" tIns="121900" rIns="121900" bIns="121900" anchor="t" anchorCtr="0">
            <a:noAutofit/>
          </a:bodyPr>
          <a:lstStyle/>
          <a:p>
            <a:pPr>
              <a:buClr>
                <a:srgbClr val="000000"/>
              </a:buClr>
              <a:buSzPts val="1500"/>
            </a:pPr>
            <a:r>
              <a:rPr lang="en" sz="2000">
                <a:solidFill>
                  <a:srgbClr val="000000"/>
                </a:solidFill>
                <a:latin typeface="Roboto"/>
                <a:ea typeface="Roboto"/>
                <a:cs typeface="Roboto"/>
                <a:sym typeface="Roboto"/>
              </a:rPr>
              <a:t>The Russian Tsar felt humiliated after the Asian defeat. The Baltic fleet was destroyed and the already limited supply of grain was further depleted. </a:t>
            </a:r>
            <a:endParaRPr sz="2000">
              <a:solidFill>
                <a:srgbClr val="000000"/>
              </a:solidFill>
              <a:latin typeface="Roboto"/>
              <a:ea typeface="Roboto"/>
              <a:cs typeface="Roboto"/>
              <a:sym typeface="Roboto"/>
            </a:endParaRPr>
          </a:p>
        </p:txBody>
      </p:sp>
      <p:sp>
        <p:nvSpPr>
          <p:cNvPr id="329" name="Google Shape;329;p13"/>
          <p:cNvSpPr txBox="1"/>
          <p:nvPr/>
        </p:nvSpPr>
        <p:spPr>
          <a:xfrm>
            <a:off x="5768633" y="2661033"/>
            <a:ext cx="6091600" cy="1722800"/>
          </a:xfrm>
          <a:prstGeom prst="rect">
            <a:avLst/>
          </a:prstGeom>
          <a:solidFill>
            <a:srgbClr val="EFEFEF"/>
          </a:solidFill>
          <a:ln w="19050" cap="flat" cmpd="sng">
            <a:solidFill>
              <a:srgbClr val="980000"/>
            </a:solidFill>
            <a:prstDash val="dot"/>
            <a:round/>
            <a:headEnd type="none" w="sm" len="sm"/>
            <a:tailEnd type="none" w="sm" len="sm"/>
          </a:ln>
        </p:spPr>
        <p:txBody>
          <a:bodyPr spcFirstLastPara="1" wrap="square" lIns="121900" tIns="121900" rIns="121900" bIns="121900" anchor="t" anchorCtr="0">
            <a:noAutofit/>
          </a:bodyPr>
          <a:lstStyle/>
          <a:p>
            <a:pPr>
              <a:buClr>
                <a:srgbClr val="000000"/>
              </a:buClr>
              <a:buSzPts val="1500"/>
            </a:pPr>
            <a:r>
              <a:rPr lang="en" sz="2000">
                <a:solidFill>
                  <a:srgbClr val="000000"/>
                </a:solidFill>
                <a:latin typeface="Roboto"/>
                <a:ea typeface="Roboto"/>
                <a:cs typeface="Roboto"/>
                <a:sym typeface="Roboto"/>
              </a:rPr>
              <a:t>Over 100 thousand workers went on a peaceful strike to protest their working conditions in the city. However, they were brutally suppressed by Russian soldiers. About 200 people were killed and the event became known as Bloody Sunday.</a:t>
            </a:r>
            <a:endParaRPr sz="2000">
              <a:solidFill>
                <a:srgbClr val="000000"/>
              </a:solidFill>
              <a:latin typeface="Roboto"/>
              <a:ea typeface="Roboto"/>
              <a:cs typeface="Roboto"/>
              <a:sym typeface="Roboto"/>
            </a:endParaRPr>
          </a:p>
        </p:txBody>
      </p:sp>
      <p:sp>
        <p:nvSpPr>
          <p:cNvPr id="330" name="Google Shape;330;p13"/>
          <p:cNvSpPr txBox="1"/>
          <p:nvPr/>
        </p:nvSpPr>
        <p:spPr>
          <a:xfrm>
            <a:off x="5768633" y="4500167"/>
            <a:ext cx="6091600" cy="1084400"/>
          </a:xfrm>
          <a:prstGeom prst="rect">
            <a:avLst/>
          </a:prstGeom>
          <a:solidFill>
            <a:srgbClr val="EFEFEF"/>
          </a:solidFill>
          <a:ln w="19050" cap="flat" cmpd="sng">
            <a:solidFill>
              <a:srgbClr val="980000"/>
            </a:solidFill>
            <a:prstDash val="dot"/>
            <a:round/>
            <a:headEnd type="none" w="sm" len="sm"/>
            <a:tailEnd type="none" w="sm" len="sm"/>
          </a:ln>
        </p:spPr>
        <p:txBody>
          <a:bodyPr spcFirstLastPara="1" wrap="square" lIns="121900" tIns="121900" rIns="121900" bIns="121900" anchor="t" anchorCtr="0">
            <a:noAutofit/>
          </a:bodyPr>
          <a:lstStyle/>
          <a:p>
            <a:pPr>
              <a:buClr>
                <a:srgbClr val="000000"/>
              </a:buClr>
              <a:buSzPts val="1500"/>
            </a:pPr>
            <a:r>
              <a:rPr lang="en" sz="2000">
                <a:solidFill>
                  <a:srgbClr val="000000"/>
                </a:solidFill>
                <a:latin typeface="Roboto"/>
                <a:ea typeface="Roboto"/>
                <a:cs typeface="Roboto"/>
                <a:sym typeface="Roboto"/>
              </a:rPr>
              <a:t>Members of the peasantry experienced economic discontent due to rapid industrialisation and urbanisation. </a:t>
            </a:r>
            <a:endParaRPr sz="2000">
              <a:solidFill>
                <a:srgbClr val="000000"/>
              </a:solidFill>
              <a:latin typeface="Roboto"/>
              <a:ea typeface="Roboto"/>
              <a:cs typeface="Roboto"/>
              <a:sym typeface="Roboto"/>
            </a:endParaRPr>
          </a:p>
        </p:txBody>
      </p:sp>
      <p:sp>
        <p:nvSpPr>
          <p:cNvPr id="331" name="Google Shape;331;p13"/>
          <p:cNvSpPr txBox="1"/>
          <p:nvPr/>
        </p:nvSpPr>
        <p:spPr>
          <a:xfrm>
            <a:off x="5768633" y="5719367"/>
            <a:ext cx="6091600" cy="802000"/>
          </a:xfrm>
          <a:prstGeom prst="rect">
            <a:avLst/>
          </a:prstGeom>
          <a:solidFill>
            <a:srgbClr val="EFEFEF"/>
          </a:solidFill>
          <a:ln w="19050" cap="flat" cmpd="sng">
            <a:solidFill>
              <a:srgbClr val="980000"/>
            </a:solidFill>
            <a:prstDash val="dot"/>
            <a:round/>
            <a:headEnd type="none" w="sm" len="sm"/>
            <a:tailEnd type="none" w="sm" len="sm"/>
          </a:ln>
        </p:spPr>
        <p:txBody>
          <a:bodyPr spcFirstLastPara="1" wrap="square" lIns="121900" tIns="121900" rIns="121900" bIns="121900" anchor="t" anchorCtr="0">
            <a:noAutofit/>
          </a:bodyPr>
          <a:lstStyle/>
          <a:p>
            <a:pPr>
              <a:buClr>
                <a:srgbClr val="000000"/>
              </a:buClr>
              <a:buSzPts val="1500"/>
            </a:pPr>
            <a:r>
              <a:rPr lang="en" sz="2000">
                <a:solidFill>
                  <a:srgbClr val="000000"/>
                </a:solidFill>
                <a:latin typeface="Roboto"/>
                <a:ea typeface="Roboto"/>
                <a:cs typeface="Roboto"/>
                <a:sym typeface="Roboto"/>
              </a:rPr>
              <a:t>With the rise of Marxist ideology, many groups grew opposed to the Tsarist regime in Russia.</a:t>
            </a:r>
            <a:endParaRPr sz="2000">
              <a:solidFill>
                <a:srgbClr val="000000"/>
              </a:solidFill>
              <a:latin typeface="Roboto"/>
              <a:ea typeface="Roboto"/>
              <a:cs typeface="Roboto"/>
              <a:sym typeface="Roboto"/>
            </a:endParaRPr>
          </a:p>
        </p:txBody>
      </p:sp>
    </p:spTree>
    <p:extLst>
      <p:ext uri="{BB962C8B-B14F-4D97-AF65-F5344CB8AC3E}">
        <p14:creationId xmlns:p14="http://schemas.microsoft.com/office/powerpoint/2010/main" val="38649323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1000" y="109445"/>
            <a:ext cx="6563072" cy="1143000"/>
          </a:xfrm>
          <a:ln>
            <a:solidFill>
              <a:srgbClr val="FF0000"/>
            </a:solidFill>
          </a:ln>
        </p:spPr>
        <p:txBody>
          <a:bodyPr/>
          <a:lstStyle/>
          <a:p>
            <a:r>
              <a:rPr lang="en-GB"/>
              <a:t>The 1905 Revolution</a:t>
            </a:r>
          </a:p>
        </p:txBody>
      </p:sp>
      <p:sp>
        <p:nvSpPr>
          <p:cNvPr id="5" name="TextBox 4"/>
          <p:cNvSpPr txBox="1"/>
          <p:nvPr/>
        </p:nvSpPr>
        <p:spPr>
          <a:xfrm>
            <a:off x="4979876" y="3191022"/>
            <a:ext cx="2232248" cy="584775"/>
          </a:xfrm>
          <a:prstGeom prst="rect">
            <a:avLst/>
          </a:prstGeom>
          <a:noFill/>
        </p:spPr>
        <p:txBody>
          <a:bodyPr wrap="square" rtlCol="0">
            <a:spAutoFit/>
          </a:bodyPr>
          <a:lstStyle/>
          <a:p>
            <a:pPr algn="ctr"/>
            <a:r>
              <a:rPr lang="en-GB" sz="3200">
                <a:solidFill>
                  <a:schemeClr val="bg1"/>
                </a:solidFill>
              </a:rPr>
              <a:t>Causes</a:t>
            </a:r>
          </a:p>
        </p:txBody>
      </p:sp>
      <p:pic>
        <p:nvPicPr>
          <p:cNvPr id="1026" name="Picture 2" descr="http://jollyboys01.files.wordpress.com/2013/01/russian_peasant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79956" y="1598587"/>
            <a:ext cx="1553996" cy="111513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1.bp.blogspot.com/_idbq255rpis/TOlCDIvvSEI/AAAAAAAAAm0/Xu3A1JU8IMc/s1600/lewi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88288" y="1598587"/>
            <a:ext cx="1610870" cy="120032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991544" y="1556793"/>
            <a:ext cx="2088412" cy="1200329"/>
          </a:xfrm>
          <a:prstGeom prst="rect">
            <a:avLst/>
          </a:prstGeom>
          <a:noFill/>
          <a:ln>
            <a:solidFill>
              <a:schemeClr val="tx1"/>
            </a:solidFill>
          </a:ln>
        </p:spPr>
        <p:txBody>
          <a:bodyPr wrap="square" rtlCol="0">
            <a:spAutoFit/>
          </a:bodyPr>
          <a:lstStyle/>
          <a:p>
            <a:r>
              <a:rPr lang="en-GB"/>
              <a:t>Poor harvests of 1900 and 1902 </a:t>
            </a:r>
          </a:p>
          <a:p>
            <a:r>
              <a:rPr lang="en-GB"/>
              <a:t>affected peasants </a:t>
            </a:r>
          </a:p>
          <a:p>
            <a:r>
              <a:rPr lang="en-GB"/>
              <a:t>and food supplies</a:t>
            </a:r>
          </a:p>
        </p:txBody>
      </p:sp>
      <p:sp>
        <p:nvSpPr>
          <p:cNvPr id="9" name="TextBox 8"/>
          <p:cNvSpPr txBox="1"/>
          <p:nvPr/>
        </p:nvSpPr>
        <p:spPr>
          <a:xfrm>
            <a:off x="6744072" y="1598588"/>
            <a:ext cx="1944216" cy="1200329"/>
          </a:xfrm>
          <a:prstGeom prst="rect">
            <a:avLst/>
          </a:prstGeom>
          <a:noFill/>
          <a:ln>
            <a:solidFill>
              <a:schemeClr val="tx1"/>
            </a:solidFill>
          </a:ln>
        </p:spPr>
        <p:txBody>
          <a:bodyPr wrap="square" rtlCol="0">
            <a:spAutoFit/>
          </a:bodyPr>
          <a:lstStyle/>
          <a:p>
            <a:r>
              <a:rPr lang="en-GB"/>
              <a:t>1902  Industrial slump-                                                                                      workers laid off/ strikes</a:t>
            </a:r>
          </a:p>
        </p:txBody>
      </p:sp>
      <p:sp>
        <p:nvSpPr>
          <p:cNvPr id="10" name="TextBox 9"/>
          <p:cNvSpPr txBox="1"/>
          <p:nvPr/>
        </p:nvSpPr>
        <p:spPr>
          <a:xfrm>
            <a:off x="1989531" y="2984612"/>
            <a:ext cx="2162253" cy="2308324"/>
          </a:xfrm>
          <a:prstGeom prst="rect">
            <a:avLst/>
          </a:prstGeom>
          <a:noFill/>
          <a:ln>
            <a:solidFill>
              <a:schemeClr val="tx1"/>
            </a:solidFill>
          </a:ln>
        </p:spPr>
        <p:txBody>
          <a:bodyPr wrap="square" rtlCol="0">
            <a:spAutoFit/>
          </a:bodyPr>
          <a:lstStyle/>
          <a:p>
            <a:r>
              <a:rPr lang="en-GB"/>
              <a:t>Increasing pressure from</a:t>
            </a:r>
          </a:p>
          <a:p>
            <a:r>
              <a:rPr lang="en-GB"/>
              <a:t>the Liberals and Middle Class.  There was also the hostility and violence of the Social Revolutionary Party (SR) </a:t>
            </a:r>
          </a:p>
        </p:txBody>
      </p:sp>
      <p:sp>
        <p:nvSpPr>
          <p:cNvPr id="11" name="TextBox 10"/>
          <p:cNvSpPr txBox="1"/>
          <p:nvPr/>
        </p:nvSpPr>
        <p:spPr>
          <a:xfrm>
            <a:off x="8251958" y="3178509"/>
            <a:ext cx="2236529" cy="3416320"/>
          </a:xfrm>
          <a:prstGeom prst="rect">
            <a:avLst/>
          </a:prstGeom>
          <a:noFill/>
          <a:ln>
            <a:solidFill>
              <a:schemeClr val="tx1"/>
            </a:solidFill>
          </a:ln>
        </p:spPr>
        <p:txBody>
          <a:bodyPr wrap="square" rtlCol="0">
            <a:spAutoFit/>
          </a:bodyPr>
          <a:lstStyle/>
          <a:p>
            <a:r>
              <a:rPr lang="en-GB"/>
              <a:t>Russo Japanese War 1904-1905:                                                                                    Russia thought she would win,                                                   fought over land in Manchuria. Led to shortages .Russia defeated. Humiliated.  The war disrupted food supplies, causing shortages and prices to rise in the cities…</a:t>
            </a:r>
          </a:p>
        </p:txBody>
      </p:sp>
      <p:sp>
        <p:nvSpPr>
          <p:cNvPr id="13" name="Oval 12"/>
          <p:cNvSpPr/>
          <p:nvPr/>
        </p:nvSpPr>
        <p:spPr>
          <a:xfrm>
            <a:off x="4583832" y="2852937"/>
            <a:ext cx="3024336" cy="1188951"/>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5400"/>
              <a:t>Causes</a:t>
            </a:r>
          </a:p>
        </p:txBody>
      </p:sp>
      <p:cxnSp>
        <p:nvCxnSpPr>
          <p:cNvPr id="15" name="Straight Arrow Connector 14"/>
          <p:cNvCxnSpPr>
            <a:stCxn id="13" idx="1"/>
          </p:cNvCxnSpPr>
          <p:nvPr/>
        </p:nvCxnSpPr>
        <p:spPr>
          <a:xfrm flipH="1" flipV="1">
            <a:off x="3863752" y="2757122"/>
            <a:ext cx="1162984" cy="26993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7212124" y="2713724"/>
            <a:ext cx="828092" cy="31333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030" name="Picture 6" descr="http://media-3.web.britannica.com/eb-media/17/84517-004-4DBBB30A.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47904" y="4886669"/>
            <a:ext cx="1392312" cy="1356148"/>
          </a:xfrm>
          <a:prstGeom prst="rect">
            <a:avLst/>
          </a:prstGeom>
          <a:noFill/>
          <a:extLst>
            <a:ext uri="{909E8E84-426E-40DD-AFC4-6F175D3DCCD1}">
              <a14:hiddenFill xmlns:a14="http://schemas.microsoft.com/office/drawing/2010/main">
                <a:solidFill>
                  <a:srgbClr val="FFFFFF"/>
                </a:solidFill>
              </a14:hiddenFill>
            </a:ext>
          </a:extLst>
        </p:spPr>
      </p:pic>
      <p:cxnSp>
        <p:nvCxnSpPr>
          <p:cNvPr id="19" name="Straight Arrow Connector 18"/>
          <p:cNvCxnSpPr/>
          <p:nvPr/>
        </p:nvCxnSpPr>
        <p:spPr>
          <a:xfrm>
            <a:off x="7032104" y="3775796"/>
            <a:ext cx="1248296" cy="119295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13" idx="3"/>
            <a:endCxn id="10" idx="3"/>
          </p:cNvCxnSpPr>
          <p:nvPr/>
        </p:nvCxnSpPr>
        <p:spPr>
          <a:xfrm flipH="1">
            <a:off x="4151784" y="3867770"/>
            <a:ext cx="874953" cy="27100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1991544" y="5546565"/>
            <a:ext cx="4392488" cy="1255801"/>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en-GB" sz="2800"/>
              <a:t>How did the Russo-Japanese war add to the tension in Russia? (p32-33)</a:t>
            </a:r>
          </a:p>
        </p:txBody>
      </p:sp>
      <p:pic>
        <p:nvPicPr>
          <p:cNvPr id="103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12606" y="4184120"/>
            <a:ext cx="1022825" cy="1114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Rounded Rectangle 25"/>
          <p:cNvSpPr/>
          <p:nvPr/>
        </p:nvSpPr>
        <p:spPr>
          <a:xfrm>
            <a:off x="8688288" y="260648"/>
            <a:ext cx="1800198" cy="1152128"/>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GB" b="1" u="sng">
                <a:solidFill>
                  <a:schemeClr val="tx1"/>
                </a:solidFill>
              </a:rPr>
              <a:t>Make your own copy of this diagram</a:t>
            </a:r>
          </a:p>
        </p:txBody>
      </p:sp>
    </p:spTree>
    <p:extLst>
      <p:ext uri="{BB962C8B-B14F-4D97-AF65-F5344CB8AC3E}">
        <p14:creationId xmlns:p14="http://schemas.microsoft.com/office/powerpoint/2010/main" val="398880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225"/>
            <a:ext cx="10515600" cy="755015"/>
          </a:xfrm>
          <a:ln>
            <a:solidFill>
              <a:schemeClr val="accent1"/>
            </a:solidFill>
          </a:ln>
        </p:spPr>
        <p:txBody>
          <a:bodyPr/>
          <a:lstStyle/>
          <a:p>
            <a:r>
              <a:rPr lang="en-GB"/>
              <a:t>Father </a:t>
            </a:r>
            <a:r>
              <a:rPr lang="en-GB" err="1"/>
              <a:t>Gapon’s</a:t>
            </a:r>
            <a:r>
              <a:rPr lang="en-GB"/>
              <a:t> Petition</a:t>
            </a:r>
          </a:p>
        </p:txBody>
      </p:sp>
      <p:sp>
        <p:nvSpPr>
          <p:cNvPr id="3" name="Content Placeholder 2"/>
          <p:cNvSpPr>
            <a:spLocks noGrp="1"/>
          </p:cNvSpPr>
          <p:nvPr>
            <p:ph idx="1"/>
          </p:nvPr>
        </p:nvSpPr>
        <p:spPr>
          <a:xfrm>
            <a:off x="0" y="777240"/>
            <a:ext cx="12192000" cy="6080760"/>
          </a:xfrm>
        </p:spPr>
        <p:txBody>
          <a:bodyPr>
            <a:normAutofit fontScale="55000" lnSpcReduction="20000"/>
          </a:bodyPr>
          <a:lstStyle/>
          <a:p>
            <a:pPr marL="0" indent="0">
              <a:buNone/>
            </a:pPr>
            <a:r>
              <a:rPr lang="en-GB" dirty="0">
                <a:latin typeface="Tw Cen MT" panose="020B0602020104020603" pitchFamily="34" charset="77"/>
              </a:rPr>
              <a:t>1</a:t>
            </a:r>
            <a:r>
              <a:rPr lang="en-GB" sz="3600" dirty="0">
                <a:latin typeface="Tw Cen MT" panose="020B0602020104020603" pitchFamily="34" charset="77"/>
              </a:rPr>
              <a:t>) Read Source below. Make two lists:</a:t>
            </a:r>
          </a:p>
          <a:p>
            <a:pPr lvl="1"/>
            <a:r>
              <a:rPr lang="en-GB" sz="2900" dirty="0">
                <a:latin typeface="Tw Cen MT" panose="020B0602020104020603" pitchFamily="34" charset="77"/>
              </a:rPr>
              <a:t>A) The petitioners’ complaints –B) The petitioners’ demands</a:t>
            </a:r>
          </a:p>
          <a:p>
            <a:pPr lvl="0"/>
            <a:r>
              <a:rPr lang="en-GB" sz="3600" dirty="0">
                <a:solidFill>
                  <a:prstClr val="black"/>
                </a:solidFill>
                <a:latin typeface="Tw Cen MT" panose="020B0602020104020603" pitchFamily="34" charset="77"/>
              </a:rPr>
              <a:t>2) Are these demands revolutionary demands? Explain your answer.</a:t>
            </a:r>
          </a:p>
          <a:p>
            <a:pPr lvl="0"/>
            <a:r>
              <a:rPr lang="en-GB" sz="3600" dirty="0">
                <a:solidFill>
                  <a:prstClr val="black"/>
                </a:solidFill>
                <a:latin typeface="Tw Cen MT" panose="020B0602020104020603" pitchFamily="34" charset="77"/>
              </a:rPr>
              <a:t>3) Choose two words to sum up the attitude of the petitioners to the Tsar. </a:t>
            </a:r>
          </a:p>
          <a:p>
            <a:pPr marL="457200" lvl="1" indent="0">
              <a:buNone/>
            </a:pPr>
            <a:endParaRPr lang="en-GB" sz="2900" dirty="0"/>
          </a:p>
          <a:p>
            <a:endParaRPr lang="en-GB" sz="3600" dirty="0"/>
          </a:p>
          <a:p>
            <a:pPr marL="0" indent="0" algn="ctr">
              <a:lnSpc>
                <a:spcPct val="80000"/>
              </a:lnSpc>
              <a:buNone/>
            </a:pPr>
            <a:r>
              <a:rPr lang="en-GB" sz="4400" b="1" i="1" dirty="0">
                <a:solidFill>
                  <a:srgbClr val="FF0000"/>
                </a:solidFill>
                <a:latin typeface="Tw Cen MT" panose="020B0602020104020603" pitchFamily="34" charset="77"/>
              </a:rPr>
              <a:t>Lord, we workers, our children, our wives and our old, helpless parents have come, Lord, to seek truth, justice and protection from you.</a:t>
            </a:r>
          </a:p>
          <a:p>
            <a:pPr marL="0" indent="0" algn="ctr">
              <a:lnSpc>
                <a:spcPct val="80000"/>
              </a:lnSpc>
              <a:buNone/>
            </a:pPr>
            <a:r>
              <a:rPr lang="en-GB" sz="4400" b="1" i="1" dirty="0">
                <a:solidFill>
                  <a:srgbClr val="FF0000"/>
                </a:solidFill>
                <a:latin typeface="Tw Cen MT" panose="020B0602020104020603" pitchFamily="34" charset="77"/>
              </a:rPr>
              <a:t>We are impoverished and oppressed, unbearable work is imposed on us, we are despised and not recognised as human beings. We are treated as slaves, who must bear their fate and be silent. We have suffered terrible things, but we are pressed ever deeper into the abyss of poverty, ignorance and lack of rights.</a:t>
            </a:r>
          </a:p>
          <a:p>
            <a:pPr marL="0" indent="0" algn="ctr">
              <a:lnSpc>
                <a:spcPct val="80000"/>
              </a:lnSpc>
              <a:buNone/>
            </a:pPr>
            <a:r>
              <a:rPr lang="en-GB" sz="4400" b="1" i="1" dirty="0">
                <a:solidFill>
                  <a:srgbClr val="FF0000"/>
                </a:solidFill>
                <a:latin typeface="Tw Cen MT" panose="020B0602020104020603" pitchFamily="34" charset="77"/>
              </a:rPr>
              <a:t>We ask but little: to reduce the working day to eight hours and to provide a minimum wage of a rouble a day.</a:t>
            </a:r>
          </a:p>
          <a:p>
            <a:pPr marL="0" indent="0" algn="ctr">
              <a:lnSpc>
                <a:spcPct val="80000"/>
              </a:lnSpc>
              <a:buNone/>
            </a:pPr>
            <a:r>
              <a:rPr lang="en-GB" sz="4400" b="1" i="1" dirty="0">
                <a:solidFill>
                  <a:srgbClr val="FF0000"/>
                </a:solidFill>
                <a:latin typeface="Tw Cen MT" panose="020B0602020104020603" pitchFamily="34" charset="77"/>
              </a:rPr>
              <a:t>Officials have taken the country into a shameful war. We working men have no say in how the taxes we pay are spent.</a:t>
            </a:r>
          </a:p>
          <a:p>
            <a:pPr marL="0" indent="0" algn="ctr">
              <a:lnSpc>
                <a:spcPct val="80000"/>
              </a:lnSpc>
              <a:buNone/>
            </a:pPr>
            <a:r>
              <a:rPr lang="en-GB" sz="4400" b="1" i="1" dirty="0">
                <a:solidFill>
                  <a:srgbClr val="FF0000"/>
                </a:solidFill>
                <a:latin typeface="Tw Cen MT" panose="020B0602020104020603" pitchFamily="34" charset="77"/>
              </a:rPr>
              <a:t>Do not refuse to help your people. Destroy the wall between yourself and your people.</a:t>
            </a:r>
          </a:p>
          <a:p>
            <a:pPr marL="0" indent="0" algn="ctr">
              <a:lnSpc>
                <a:spcPct val="80000"/>
              </a:lnSpc>
              <a:buNone/>
            </a:pPr>
            <a:endParaRPr lang="en-GB" sz="4400" b="1" dirty="0">
              <a:solidFill>
                <a:srgbClr val="FF0000"/>
              </a:solidFill>
              <a:latin typeface="Tw Cen MT" panose="020B0602020104020603" pitchFamily="34" charset="77"/>
            </a:endParaRPr>
          </a:p>
          <a:p>
            <a:pPr marL="0" indent="0" algn="ctr">
              <a:lnSpc>
                <a:spcPct val="80000"/>
              </a:lnSpc>
              <a:buNone/>
            </a:pPr>
            <a:r>
              <a:rPr lang="en-GB" sz="4400" b="1" dirty="0">
                <a:solidFill>
                  <a:srgbClr val="002060"/>
                </a:solidFill>
                <a:latin typeface="Tw Cen MT" panose="020B0602020104020603" pitchFamily="34" charset="77"/>
              </a:rPr>
              <a:t>From the Petition to the Tsar presented by Father </a:t>
            </a:r>
            <a:r>
              <a:rPr lang="en-GB" sz="4400" b="1" dirty="0" err="1">
                <a:solidFill>
                  <a:srgbClr val="002060"/>
                </a:solidFill>
                <a:latin typeface="Tw Cen MT" panose="020B0602020104020603" pitchFamily="34" charset="77"/>
              </a:rPr>
              <a:t>Gapon</a:t>
            </a:r>
            <a:r>
              <a:rPr lang="en-GB" sz="4400" b="1" dirty="0">
                <a:solidFill>
                  <a:srgbClr val="002060"/>
                </a:solidFill>
                <a:latin typeface="Tw Cen MT" panose="020B0602020104020603" pitchFamily="34" charset="77"/>
              </a:rPr>
              <a:t>, 1905.</a:t>
            </a:r>
          </a:p>
        </p:txBody>
      </p:sp>
    </p:spTree>
    <p:extLst>
      <p:ext uri="{BB962C8B-B14F-4D97-AF65-F5344CB8AC3E}">
        <p14:creationId xmlns:p14="http://schemas.microsoft.com/office/powerpoint/2010/main" val="27337982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r>
              <a:rPr lang="en-GB" altLang="en-US" sz="2800"/>
              <a:t>You are going to see four pictures of the event which triggered the 1905 revolution. </a:t>
            </a:r>
            <a:r>
              <a:rPr lang="en-GB" sz="2800"/>
              <a:t>Write down what you see and what you can infer from them</a:t>
            </a:r>
          </a:p>
        </p:txBody>
      </p:sp>
      <p:pic>
        <p:nvPicPr>
          <p:cNvPr id="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1894" y="1592954"/>
            <a:ext cx="7696200" cy="512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87842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xit" presetSubtype="4" fill="hold" nodeType="clickEffect">
                                  <p:stCondLst>
                                    <p:cond delay="0"/>
                                  </p:stCondLst>
                                  <p:childTnLst>
                                    <p:anim calcmode="lin" valueType="num">
                                      <p:cBhvr additive="base">
                                        <p:cTn id="11" dur="500"/>
                                        <p:tgtEl>
                                          <p:spTgt spid="4"/>
                                        </p:tgtEl>
                                        <p:attrNameLst>
                                          <p:attrName>ppt_x</p:attrName>
                                        </p:attrNameLst>
                                      </p:cBhvr>
                                      <p:tavLst>
                                        <p:tav tm="0">
                                          <p:val>
                                            <p:strVal val="ppt_x"/>
                                          </p:val>
                                        </p:tav>
                                        <p:tav tm="100000">
                                          <p:val>
                                            <p:strVal val="ppt_x"/>
                                          </p:val>
                                        </p:tav>
                                      </p:tavLst>
                                    </p:anim>
                                    <p:anim calcmode="lin" valueType="num">
                                      <p:cBhvr additive="base">
                                        <p:cTn id="12" dur="500"/>
                                        <p:tgtEl>
                                          <p:spTgt spid="4"/>
                                        </p:tgtEl>
                                        <p:attrNameLst>
                                          <p:attrName>ppt_y</p:attrName>
                                        </p:attrNameLst>
                                      </p:cBhvr>
                                      <p:tavLst>
                                        <p:tav tm="0">
                                          <p:val>
                                            <p:strVal val="ppt_y"/>
                                          </p:val>
                                        </p:tav>
                                        <p:tav tm="100000">
                                          <p:val>
                                            <p:strVal val="1+ppt_h/2"/>
                                          </p:val>
                                        </p:tav>
                                      </p:tavLst>
                                    </p:anim>
                                    <p:set>
                                      <p:cBhvr>
                                        <p:cTn id="13"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Rectangle 70">
            <a:extLst>
              <a:ext uri="{FF2B5EF4-FFF2-40B4-BE49-F238E27FC236}">
                <a16:creationId xmlns:a16="http://schemas.microsoft.com/office/drawing/2014/main" id="{ED55A19D-297C-4231-AD1F-08EF9B4AA8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EBAB6C56-3D38-4923-996E-BD474BBB91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4600" y="662169"/>
            <a:ext cx="10289033" cy="5694181"/>
          </a:xfrm>
          <a:prstGeom prst="rect">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20CD21DB-082D-417D-A5AB-FC838AF9D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4600" y="662169"/>
            <a:ext cx="10289033" cy="5694181"/>
          </a:xfrm>
          <a:prstGeom prst="rect">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http://robertgraham.files.wordpress.com/2011/12/bloody_sunday_-_russia_-_1905.jpg"/>
          <p:cNvPicPr>
            <a:picLocks noChangeAspect="1" noChangeArrowheads="1"/>
          </p:cNvPicPr>
          <p:nvPr/>
        </p:nvPicPr>
        <p:blipFill rotWithShape="1">
          <a:blip r:embed="rId2">
            <a:extLst>
              <a:ext uri="{28A0092B-C50C-407E-A947-70E740481C1C}">
                <a14:useLocalDpi xmlns:a14="http://schemas.microsoft.com/office/drawing/2010/main" val="0"/>
              </a:ext>
            </a:extLst>
          </a:blip>
          <a:srcRect t="15730" r="-1" b="-1"/>
          <a:stretch/>
        </p:blipFill>
        <p:spPr bwMode="auto">
          <a:xfrm>
            <a:off x="838200" y="233807"/>
            <a:ext cx="10468866" cy="5888737"/>
          </a:xfrm>
          <a:prstGeom prst="rect">
            <a:avLst/>
          </a:prstGeom>
          <a:noFill/>
          <a:ln w="28575">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37616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2626" y="500063"/>
            <a:ext cx="8228013"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67987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xit" presetSubtype="4" fill="hold" nodeType="clickEffect">
                                  <p:stCondLst>
                                    <p:cond delay="0"/>
                                  </p:stCondLst>
                                  <p:childTnLst>
                                    <p:anim calcmode="lin" valueType="num">
                                      <p:cBhvr additive="base">
                                        <p:cTn id="11" dur="500"/>
                                        <p:tgtEl>
                                          <p:spTgt spid="4"/>
                                        </p:tgtEl>
                                        <p:attrNameLst>
                                          <p:attrName>ppt_x</p:attrName>
                                        </p:attrNameLst>
                                      </p:cBhvr>
                                      <p:tavLst>
                                        <p:tav tm="0">
                                          <p:val>
                                            <p:strVal val="ppt_x"/>
                                          </p:val>
                                        </p:tav>
                                        <p:tav tm="100000">
                                          <p:val>
                                            <p:strVal val="ppt_x"/>
                                          </p:val>
                                        </p:tav>
                                      </p:tavLst>
                                    </p:anim>
                                    <p:anim calcmode="lin" valueType="num">
                                      <p:cBhvr additive="base">
                                        <p:cTn id="12" dur="500"/>
                                        <p:tgtEl>
                                          <p:spTgt spid="4"/>
                                        </p:tgtEl>
                                        <p:attrNameLst>
                                          <p:attrName>ppt_y</p:attrName>
                                        </p:attrNameLst>
                                      </p:cBhvr>
                                      <p:tavLst>
                                        <p:tav tm="0">
                                          <p:val>
                                            <p:strVal val="ppt_y"/>
                                          </p:val>
                                        </p:tav>
                                        <p:tav tm="100000">
                                          <p:val>
                                            <p:strVal val="1+ppt_h/2"/>
                                          </p:val>
                                        </p:tav>
                                      </p:tavLst>
                                    </p:anim>
                                    <p:set>
                                      <p:cBhvr>
                                        <p:cTn id="13"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6" name="Rectangle 7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645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http://everydaysaholiday.org/wp-content/uploads/2010/06/g1-5362.jpg"/>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132843" y="643467"/>
            <a:ext cx="7926313"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13155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9751" y="274638"/>
            <a:ext cx="4143375" cy="1143000"/>
          </a:xfrm>
        </p:spPr>
        <p:txBody>
          <a:bodyPr rtlCol="0">
            <a:normAutofit fontScale="90000"/>
          </a:bodyPr>
          <a:lstStyle/>
          <a:p>
            <a:pPr>
              <a:defRPr/>
            </a:pPr>
            <a:r>
              <a:rPr lang="en-GB" sz="2800" b="1">
                <a:solidFill>
                  <a:srgbClr val="C00000"/>
                </a:solidFill>
              </a:rPr>
              <a:t>What do you think the event was in 1905 which triggered the revolution?</a:t>
            </a:r>
            <a:endParaRPr lang="en-US" sz="2800" b="1">
              <a:solidFill>
                <a:srgbClr val="C00000"/>
              </a:solidFill>
            </a:endParaRPr>
          </a:p>
        </p:txBody>
      </p:sp>
      <p:sp>
        <p:nvSpPr>
          <p:cNvPr id="3" name="Content Placeholder 2"/>
          <p:cNvSpPr>
            <a:spLocks noGrp="1"/>
          </p:cNvSpPr>
          <p:nvPr>
            <p:ph idx="1"/>
          </p:nvPr>
        </p:nvSpPr>
        <p:spPr>
          <a:xfrm>
            <a:off x="5810250" y="357189"/>
            <a:ext cx="4686300" cy="3571875"/>
          </a:xfrm>
        </p:spPr>
        <p:txBody>
          <a:bodyPr rtlCol="0">
            <a:normAutofit fontScale="85000" lnSpcReduction="10000"/>
          </a:bodyPr>
          <a:lstStyle/>
          <a:p>
            <a:pPr>
              <a:defRPr/>
            </a:pPr>
            <a:r>
              <a:rPr lang="en-GB" b="1"/>
              <a:t>‘Bloody Sunday’ </a:t>
            </a:r>
            <a:r>
              <a:rPr lang="en-GB"/>
              <a:t>– 22 January 1905 a priest, Father </a:t>
            </a:r>
            <a:r>
              <a:rPr lang="en-GB" err="1"/>
              <a:t>Gapon</a:t>
            </a:r>
            <a:r>
              <a:rPr lang="en-GB"/>
              <a:t>, led 200,000 people to march on the Winter Palace to deliver a </a:t>
            </a:r>
            <a:r>
              <a:rPr lang="en-GB" b="1"/>
              <a:t>petition</a:t>
            </a:r>
            <a:r>
              <a:rPr lang="en-GB"/>
              <a:t> to the tsar.</a:t>
            </a:r>
          </a:p>
          <a:p>
            <a:pPr>
              <a:defRPr/>
            </a:pPr>
            <a:r>
              <a:rPr lang="en-GB"/>
              <a:t>They were met by troops who opened fire on the crowd.  The number dead varies from 100 (official estimates) to thousands.</a:t>
            </a:r>
          </a:p>
          <a:p>
            <a:pPr>
              <a:defRPr/>
            </a:pPr>
            <a:r>
              <a:rPr lang="en-GB"/>
              <a:t>What questions do you still have about this event?</a:t>
            </a:r>
            <a:endParaRPr lang="en-US"/>
          </a:p>
        </p:txBody>
      </p:sp>
      <p:pic>
        <p:nvPicPr>
          <p:cNvPr id="6148"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571626"/>
            <a:ext cx="4140200"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4079876"/>
            <a:ext cx="4173538" cy="277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0488" y="4046538"/>
            <a:ext cx="4227512" cy="281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1" name="TextBox 6"/>
          <p:cNvSpPr txBox="1">
            <a:spLocks noChangeArrowheads="1"/>
          </p:cNvSpPr>
          <p:nvPr/>
        </p:nvSpPr>
        <p:spPr bwMode="auto">
          <a:xfrm>
            <a:off x="4095750" y="1500188"/>
            <a:ext cx="121443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b="1">
                <a:solidFill>
                  <a:srgbClr val="FFFF00"/>
                </a:solidFill>
                <a:latin typeface="Calibri" pitchFamily="34" charset="0"/>
              </a:rPr>
              <a:t>Painted in 1910</a:t>
            </a:r>
            <a:endParaRPr lang="en-US" b="1">
              <a:solidFill>
                <a:srgbClr val="FFFF00"/>
              </a:solidFill>
              <a:latin typeface="Calibri" pitchFamily="34" charset="0"/>
            </a:endParaRPr>
          </a:p>
        </p:txBody>
      </p:sp>
      <p:sp>
        <p:nvSpPr>
          <p:cNvPr id="6152" name="TextBox 7"/>
          <p:cNvSpPr txBox="1">
            <a:spLocks noChangeArrowheads="1"/>
          </p:cNvSpPr>
          <p:nvPr/>
        </p:nvSpPr>
        <p:spPr bwMode="auto">
          <a:xfrm>
            <a:off x="4452939" y="4071938"/>
            <a:ext cx="12144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b="1">
                <a:solidFill>
                  <a:srgbClr val="FFFF00"/>
                </a:solidFill>
                <a:latin typeface="Calibri" pitchFamily="34" charset="0"/>
              </a:rPr>
              <a:t>Painted in 1910</a:t>
            </a:r>
            <a:endParaRPr lang="en-US" b="1">
              <a:solidFill>
                <a:srgbClr val="FFFF00"/>
              </a:solidFill>
              <a:latin typeface="Calibri" pitchFamily="34" charset="0"/>
            </a:endParaRPr>
          </a:p>
        </p:txBody>
      </p:sp>
      <p:sp>
        <p:nvSpPr>
          <p:cNvPr id="6153" name="TextBox 8"/>
          <p:cNvSpPr txBox="1">
            <a:spLocks noChangeArrowheads="1"/>
          </p:cNvSpPr>
          <p:nvPr/>
        </p:nvSpPr>
        <p:spPr bwMode="auto">
          <a:xfrm>
            <a:off x="8596314" y="4000501"/>
            <a:ext cx="20716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b="1">
                <a:solidFill>
                  <a:srgbClr val="FFFF00"/>
                </a:solidFill>
                <a:latin typeface="Calibri" pitchFamily="34" charset="0"/>
              </a:rPr>
              <a:t>From a film made in the 1920s</a:t>
            </a:r>
            <a:endParaRPr lang="en-US" b="1">
              <a:solidFill>
                <a:srgbClr val="FFFF00"/>
              </a:solidFill>
              <a:latin typeface="Calibri" pitchFamily="34" charset="0"/>
            </a:endParaRPr>
          </a:p>
        </p:txBody>
      </p:sp>
    </p:spTree>
    <p:extLst>
      <p:ext uri="{BB962C8B-B14F-4D97-AF65-F5344CB8AC3E}">
        <p14:creationId xmlns:p14="http://schemas.microsoft.com/office/powerpoint/2010/main" val="27440121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amond(in)">
                                      <p:cBhvr>
                                        <p:cTn id="12" dur="20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amond(in)">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6589" y="78247"/>
            <a:ext cx="8229600" cy="1143000"/>
          </a:xfrm>
        </p:spPr>
        <p:txBody>
          <a:bodyPr/>
          <a:lstStyle/>
          <a:p>
            <a:r>
              <a:rPr lang="en-CA"/>
              <a:t>SOURCE A (handout) </a:t>
            </a:r>
          </a:p>
        </p:txBody>
      </p:sp>
      <p:pic>
        <p:nvPicPr>
          <p:cNvPr id="4" name="Content Placeholder 3"/>
          <p:cNvPicPr>
            <a:picLocks noGrp="1" noChangeAspect="1"/>
          </p:cNvPicPr>
          <p:nvPr>
            <p:ph idx="1"/>
          </p:nvPr>
        </p:nvPicPr>
        <p:blipFill>
          <a:blip r:embed="rId2"/>
          <a:stretch>
            <a:fillRect/>
          </a:stretch>
        </p:blipFill>
        <p:spPr>
          <a:xfrm>
            <a:off x="1234440" y="1221248"/>
            <a:ext cx="10561319" cy="5304097"/>
          </a:xfrm>
          <a:prstGeom prst="rect">
            <a:avLst/>
          </a:prstGeom>
        </p:spPr>
      </p:pic>
    </p:spTree>
    <p:extLst>
      <p:ext uri="{BB962C8B-B14F-4D97-AF65-F5344CB8AC3E}">
        <p14:creationId xmlns:p14="http://schemas.microsoft.com/office/powerpoint/2010/main" val="20917528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normAutofit/>
          </a:bodyPr>
          <a:lstStyle/>
          <a:p>
            <a:r>
              <a:rPr lang="en-GB"/>
              <a:t>Use source A and your own knowledge to describe Bloody Sunday</a:t>
            </a:r>
          </a:p>
        </p:txBody>
      </p:sp>
      <p:sp>
        <p:nvSpPr>
          <p:cNvPr id="3" name="Content Placeholder 2"/>
          <p:cNvSpPr>
            <a:spLocks noGrp="1"/>
          </p:cNvSpPr>
          <p:nvPr>
            <p:ph idx="1"/>
          </p:nvPr>
        </p:nvSpPr>
        <p:spPr/>
        <p:txBody>
          <a:bodyPr>
            <a:normAutofit/>
          </a:bodyPr>
          <a:lstStyle/>
          <a:p>
            <a:r>
              <a:rPr lang="en-GB">
                <a:latin typeface="Tw Cen MT" panose="020B0602020104020603" pitchFamily="34" charset="77"/>
              </a:rPr>
              <a:t>Look at your copy of the picture</a:t>
            </a:r>
          </a:p>
          <a:p>
            <a:r>
              <a:rPr lang="en-GB">
                <a:latin typeface="Tw Cen MT" panose="020B0602020104020603" pitchFamily="34" charset="77"/>
              </a:rPr>
              <a:t>Draw circles or arrows around at least 2 things you notice</a:t>
            </a:r>
          </a:p>
          <a:p>
            <a:r>
              <a:rPr lang="en-GB">
                <a:latin typeface="Tw Cen MT" panose="020B0602020104020603" pitchFamily="34" charset="77"/>
              </a:rPr>
              <a:t>What do they show and what can you infer from these?</a:t>
            </a:r>
          </a:p>
          <a:p>
            <a:r>
              <a:rPr lang="en-GB">
                <a:latin typeface="Tw Cen MT" panose="020B0602020104020603" pitchFamily="34" charset="77"/>
              </a:rPr>
              <a:t>Can you explain the features you have circled or give some background to explain what was happening at the time.</a:t>
            </a:r>
          </a:p>
          <a:p>
            <a:endParaRPr lang="en-GB">
              <a:latin typeface="Tw Cen MT" panose="020B0602020104020603" pitchFamily="34" charset="77"/>
            </a:endParaRPr>
          </a:p>
          <a:p>
            <a:r>
              <a:rPr lang="en-GB">
                <a:latin typeface="Tw Cen MT" panose="020B0602020104020603" pitchFamily="34" charset="77"/>
              </a:rPr>
              <a:t>What effects did the events of Bloody Sunday have on the relationship between the Tsarist Govt and the Russian people?</a:t>
            </a:r>
          </a:p>
        </p:txBody>
      </p:sp>
    </p:spTree>
    <p:extLst>
      <p:ext uri="{BB962C8B-B14F-4D97-AF65-F5344CB8AC3E}">
        <p14:creationId xmlns:p14="http://schemas.microsoft.com/office/powerpoint/2010/main" val="2970085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841EA57-DEA6-4BE9-B11E-1FBCC76BE1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8"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0495978-DF05-2D47-B520-DB5C46429CE3}"/>
              </a:ext>
            </a:extLst>
          </p:cNvPr>
          <p:cNvPicPr>
            <a:picLocks noChangeAspect="1"/>
          </p:cNvPicPr>
          <p:nvPr/>
        </p:nvPicPr>
        <p:blipFill rotWithShape="1">
          <a:blip r:embed="rId2"/>
          <a:srcRect t="25162" r="-3" b="-3"/>
          <a:stretch/>
        </p:blipFill>
        <p:spPr>
          <a:xfrm>
            <a:off x="5926240" y="10"/>
            <a:ext cx="6265758" cy="2285990"/>
          </a:xfrm>
          <a:custGeom>
            <a:avLst/>
            <a:gdLst/>
            <a:ahLst/>
            <a:cxnLst/>
            <a:rect l="l" t="t" r="r" b="b"/>
            <a:pathLst>
              <a:path w="6265758" h="2286000">
                <a:moveTo>
                  <a:pt x="0" y="0"/>
                </a:moveTo>
                <a:lnTo>
                  <a:pt x="6265758" y="0"/>
                </a:lnTo>
                <a:lnTo>
                  <a:pt x="6265758" y="2286000"/>
                </a:lnTo>
                <a:lnTo>
                  <a:pt x="1062168" y="2286000"/>
                </a:lnTo>
                <a:lnTo>
                  <a:pt x="790683" y="1700078"/>
                </a:lnTo>
                <a:lnTo>
                  <a:pt x="787725" y="1700078"/>
                </a:lnTo>
                <a:close/>
              </a:path>
            </a:pathLst>
          </a:custGeom>
        </p:spPr>
      </p:pic>
      <p:pic>
        <p:nvPicPr>
          <p:cNvPr id="9" name="Picture 8">
            <a:extLst>
              <a:ext uri="{FF2B5EF4-FFF2-40B4-BE49-F238E27FC236}">
                <a16:creationId xmlns:a16="http://schemas.microsoft.com/office/drawing/2014/main" id="{239D4213-52E2-354D-9643-F615FAD73615}"/>
              </a:ext>
            </a:extLst>
          </p:cNvPr>
          <p:cNvPicPr>
            <a:picLocks noChangeAspect="1"/>
          </p:cNvPicPr>
          <p:nvPr/>
        </p:nvPicPr>
        <p:blipFill rotWithShape="1">
          <a:blip r:embed="rId3"/>
          <a:srcRect t="12485" b="3437"/>
          <a:stretch/>
        </p:blipFill>
        <p:spPr>
          <a:xfrm>
            <a:off x="6988408" y="2286000"/>
            <a:ext cx="5203590" cy="2286000"/>
          </a:xfrm>
          <a:custGeom>
            <a:avLst/>
            <a:gdLst/>
            <a:ahLst/>
            <a:cxnLst/>
            <a:rect l="l" t="t" r="r" b="b"/>
            <a:pathLst>
              <a:path w="5203590" h="2286000">
                <a:moveTo>
                  <a:pt x="0" y="0"/>
                </a:moveTo>
                <a:lnTo>
                  <a:pt x="5203590" y="0"/>
                </a:lnTo>
                <a:lnTo>
                  <a:pt x="5203590" y="2286000"/>
                </a:lnTo>
                <a:lnTo>
                  <a:pt x="1059212" y="2286000"/>
                </a:lnTo>
                <a:lnTo>
                  <a:pt x="925708" y="1997870"/>
                </a:lnTo>
                <a:lnTo>
                  <a:pt x="925707" y="1997870"/>
                </a:lnTo>
                <a:close/>
              </a:path>
            </a:pathLst>
          </a:custGeom>
        </p:spPr>
      </p:pic>
      <p:pic>
        <p:nvPicPr>
          <p:cNvPr id="7" name="Picture 6">
            <a:extLst>
              <a:ext uri="{FF2B5EF4-FFF2-40B4-BE49-F238E27FC236}">
                <a16:creationId xmlns:a16="http://schemas.microsoft.com/office/drawing/2014/main" id="{72CED87C-2AB4-1544-8394-2C65F76A3C0C}"/>
              </a:ext>
            </a:extLst>
          </p:cNvPr>
          <p:cNvPicPr>
            <a:picLocks noChangeAspect="1"/>
          </p:cNvPicPr>
          <p:nvPr/>
        </p:nvPicPr>
        <p:blipFill rotWithShape="1">
          <a:blip r:embed="rId4"/>
          <a:srcRect t="13575" b="19158"/>
          <a:stretch/>
        </p:blipFill>
        <p:spPr>
          <a:xfrm>
            <a:off x="8047618" y="4572000"/>
            <a:ext cx="4144382" cy="2286000"/>
          </a:xfrm>
          <a:custGeom>
            <a:avLst/>
            <a:gdLst/>
            <a:ahLst/>
            <a:cxnLst/>
            <a:rect l="l" t="t" r="r" b="b"/>
            <a:pathLst>
              <a:path w="4144382" h="2286000">
                <a:moveTo>
                  <a:pt x="0" y="0"/>
                </a:moveTo>
                <a:lnTo>
                  <a:pt x="4144382" y="0"/>
                </a:lnTo>
                <a:lnTo>
                  <a:pt x="4144382" y="2286000"/>
                </a:lnTo>
                <a:lnTo>
                  <a:pt x="1054581" y="2286000"/>
                </a:lnTo>
                <a:lnTo>
                  <a:pt x="1054581" y="2285999"/>
                </a:lnTo>
                <a:lnTo>
                  <a:pt x="1059211" y="2285999"/>
                </a:lnTo>
                <a:close/>
              </a:path>
            </a:pathLst>
          </a:custGeom>
        </p:spPr>
      </p:pic>
      <p:sp>
        <p:nvSpPr>
          <p:cNvPr id="16" name="Freeform 15">
            <a:extLst>
              <a:ext uri="{FF2B5EF4-FFF2-40B4-BE49-F238E27FC236}">
                <a16:creationId xmlns:a16="http://schemas.microsoft.com/office/drawing/2014/main" id="{A26922E4-CEB0-4BFE-BAD1-403E6A417D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590203" cy="6858000"/>
          </a:xfrm>
          <a:custGeom>
            <a:avLst/>
            <a:gdLst>
              <a:gd name="connsiteX0" fmla="*/ 0 w 9590203"/>
              <a:gd name="connsiteY0" fmla="*/ 0 h 6858000"/>
              <a:gd name="connsiteX1" fmla="*/ 6414049 w 9590203"/>
              <a:gd name="connsiteY1" fmla="*/ 0 h 6858000"/>
              <a:gd name="connsiteX2" fmla="*/ 9590203 w 9590203"/>
              <a:gd name="connsiteY2" fmla="*/ 6858000 h 6858000"/>
              <a:gd name="connsiteX3" fmla="*/ 0 w 959020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590203" h="6858000">
                <a:moveTo>
                  <a:pt x="0" y="0"/>
                </a:moveTo>
                <a:lnTo>
                  <a:pt x="6414049" y="0"/>
                </a:lnTo>
                <a:lnTo>
                  <a:pt x="9590203" y="6858000"/>
                </a:lnTo>
                <a:lnTo>
                  <a:pt x="0" y="6858000"/>
                </a:ln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0F86758B-3106-4324-A03D-67715F7F1A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02664" cy="6858000"/>
          </a:xfrm>
          <a:custGeom>
            <a:avLst/>
            <a:gdLst>
              <a:gd name="connsiteX0" fmla="*/ 0 w 9102664"/>
              <a:gd name="connsiteY0" fmla="*/ 0 h 6858000"/>
              <a:gd name="connsiteX1" fmla="*/ 5926510 w 9102664"/>
              <a:gd name="connsiteY1" fmla="*/ 0 h 6858000"/>
              <a:gd name="connsiteX2" fmla="*/ 9102664 w 9102664"/>
              <a:gd name="connsiteY2" fmla="*/ 6858000 h 6858000"/>
              <a:gd name="connsiteX3" fmla="*/ 0 w 910266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102664" h="6858000">
                <a:moveTo>
                  <a:pt x="0" y="0"/>
                </a:moveTo>
                <a:lnTo>
                  <a:pt x="5926510" y="0"/>
                </a:lnTo>
                <a:lnTo>
                  <a:pt x="9102664" y="6858000"/>
                </a:lnTo>
                <a:lnTo>
                  <a:pt x="0" y="685800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C1D90EE-7EB5-1D41-AFC1-70A898472D44}"/>
              </a:ext>
            </a:extLst>
          </p:cNvPr>
          <p:cNvSpPr>
            <a:spLocks noGrp="1"/>
          </p:cNvSpPr>
          <p:nvPr>
            <p:ph type="title"/>
          </p:nvPr>
        </p:nvSpPr>
        <p:spPr>
          <a:xfrm>
            <a:off x="57777" y="21964"/>
            <a:ext cx="5088040" cy="1325563"/>
          </a:xfrm>
        </p:spPr>
        <p:txBody>
          <a:bodyPr>
            <a:normAutofit/>
          </a:bodyPr>
          <a:lstStyle/>
          <a:p>
            <a:r>
              <a:rPr lang="en-GB" sz="3200" dirty="0">
                <a:solidFill>
                  <a:srgbClr val="000000"/>
                </a:solidFill>
                <a:latin typeface="Tw Cen MT" panose="020B0602020104020603" pitchFamily="34" charset="77"/>
              </a:rPr>
              <a:t>1905: A revolutionary year</a:t>
            </a:r>
          </a:p>
        </p:txBody>
      </p:sp>
      <p:sp>
        <p:nvSpPr>
          <p:cNvPr id="3" name="Content Placeholder 2">
            <a:extLst>
              <a:ext uri="{FF2B5EF4-FFF2-40B4-BE49-F238E27FC236}">
                <a16:creationId xmlns:a16="http://schemas.microsoft.com/office/drawing/2014/main" id="{16ED882F-2301-094A-85B7-5F07B11C68C0}"/>
              </a:ext>
            </a:extLst>
          </p:cNvPr>
          <p:cNvSpPr>
            <a:spLocks noGrp="1"/>
          </p:cNvSpPr>
          <p:nvPr>
            <p:ph idx="1"/>
          </p:nvPr>
        </p:nvSpPr>
        <p:spPr>
          <a:xfrm>
            <a:off x="57778" y="1369491"/>
            <a:ext cx="7138152" cy="5466545"/>
          </a:xfrm>
        </p:spPr>
        <p:txBody>
          <a:bodyPr>
            <a:normAutofit fontScale="92500" lnSpcReduction="20000"/>
          </a:bodyPr>
          <a:lstStyle/>
          <a:p>
            <a:r>
              <a:rPr lang="en-GB" sz="1800" dirty="0">
                <a:solidFill>
                  <a:srgbClr val="000000"/>
                </a:solidFill>
                <a:latin typeface="Tw Cen MT" panose="020B0602020104020603" pitchFamily="34" charset="77"/>
              </a:rPr>
              <a:t>Bloody Sunday itself was a dramatic and sudden event which acted as a catalyst for much of which was to follow.</a:t>
            </a:r>
          </a:p>
          <a:p>
            <a:r>
              <a:rPr lang="en-GB" sz="1800" dirty="0">
                <a:solidFill>
                  <a:srgbClr val="000000"/>
                </a:solidFill>
                <a:latin typeface="Tw Cen MT" panose="020B0602020104020603" pitchFamily="34" charset="77"/>
              </a:rPr>
              <a:t>However, it was inextricably linked to a longer term malaise and culture of discontent, repression and disenfranchisement which had been building for a while.</a:t>
            </a:r>
          </a:p>
          <a:p>
            <a:r>
              <a:rPr lang="en-GB" sz="1800" dirty="0">
                <a:solidFill>
                  <a:srgbClr val="000000"/>
                </a:solidFill>
                <a:latin typeface="Tw Cen MT" panose="020B0602020104020603" pitchFamily="34" charset="77"/>
              </a:rPr>
              <a:t>Reaction to the events of Bloody Sunday was similarly linked to wider anger and disillusionment at the Tsarist system; protests, strikes and political violence/assassinations spread wildly across Russia (hence the ‘Revolution’ part!)</a:t>
            </a:r>
          </a:p>
          <a:p>
            <a:endParaRPr lang="en-GB" sz="1800" dirty="0">
              <a:solidFill>
                <a:srgbClr val="000000"/>
              </a:solidFill>
              <a:latin typeface="Tw Cen MT" panose="020B0602020104020603" pitchFamily="34" charset="77"/>
            </a:endParaRPr>
          </a:p>
          <a:p>
            <a:r>
              <a:rPr lang="en-GB" sz="1800" dirty="0">
                <a:solidFill>
                  <a:srgbClr val="000000"/>
                </a:solidFill>
                <a:latin typeface="Tw Cen MT" panose="020B0602020104020603" pitchFamily="34" charset="77"/>
              </a:rPr>
              <a:t>Strikes paralysed the industrial centres, workers ‘soviets’ were formed (an important precedent for future!) demanding better working conditions and political rights</a:t>
            </a:r>
          </a:p>
          <a:p>
            <a:r>
              <a:rPr lang="en-GB" sz="1800" dirty="0">
                <a:solidFill>
                  <a:srgbClr val="000000"/>
                </a:solidFill>
                <a:latin typeface="Tw Cen MT" panose="020B0602020104020603" pitchFamily="34" charset="77"/>
              </a:rPr>
              <a:t>The Social Revolutionaries (SR) - successors of the ‘People’s Will’ - carried out campaigns of political terrorism and assassinations.</a:t>
            </a:r>
          </a:p>
          <a:p>
            <a:r>
              <a:rPr lang="en-GB" sz="1800" dirty="0">
                <a:solidFill>
                  <a:srgbClr val="000000"/>
                </a:solidFill>
                <a:latin typeface="Tw Cen MT" panose="020B0602020104020603" pitchFamily="34" charset="77"/>
              </a:rPr>
              <a:t>Peasants seized land and property across the countryside. The rule of law collapsed and chaos reigned</a:t>
            </a:r>
          </a:p>
          <a:p>
            <a:r>
              <a:rPr lang="en-GB" sz="1800" dirty="0">
                <a:solidFill>
                  <a:srgbClr val="000000"/>
                </a:solidFill>
                <a:latin typeface="Tw Cen MT" panose="020B0602020104020603" pitchFamily="34" charset="77"/>
              </a:rPr>
              <a:t>Non-Russian populations within the Empire (Poles, Armenians, Baltics etc) pressed for greater autonomy or in the case of Georgia declared independence from Russia.</a:t>
            </a:r>
          </a:p>
          <a:p>
            <a:r>
              <a:rPr lang="en-GB" sz="1800" dirty="0">
                <a:solidFill>
                  <a:srgbClr val="000000"/>
                </a:solidFill>
                <a:latin typeface="Tw Cen MT" panose="020B0602020104020603" pitchFamily="34" charset="77"/>
              </a:rPr>
              <a:t>Political opponents found greater voice and organisation and calls for reform/revolution grew. However one key group of Tsarist Russia remained loyal ….</a:t>
            </a:r>
          </a:p>
        </p:txBody>
      </p:sp>
    </p:spTree>
    <p:extLst>
      <p:ext uri="{BB962C8B-B14F-4D97-AF65-F5344CB8AC3E}">
        <p14:creationId xmlns:p14="http://schemas.microsoft.com/office/powerpoint/2010/main" val="13195995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F3C70C-133A-944B-9628-B2EAB16619E6}"/>
              </a:ext>
            </a:extLst>
          </p:cNvPr>
          <p:cNvSpPr>
            <a:spLocks noGrp="1"/>
          </p:cNvSpPr>
          <p:nvPr>
            <p:ph type="title"/>
          </p:nvPr>
        </p:nvSpPr>
        <p:spPr>
          <a:xfrm>
            <a:off x="0" y="-4"/>
            <a:ext cx="5062330" cy="1938076"/>
          </a:xfrm>
        </p:spPr>
        <p:txBody>
          <a:bodyPr>
            <a:normAutofit/>
          </a:bodyPr>
          <a:lstStyle/>
          <a:p>
            <a:r>
              <a:rPr lang="en-GB" sz="3200" dirty="0">
                <a:latin typeface="Tw Cen MT" panose="020B0602020104020603" pitchFamily="34" charset="77"/>
              </a:rPr>
              <a:t>Potemkin Mutiny: The Tide is stemmed</a:t>
            </a:r>
          </a:p>
        </p:txBody>
      </p:sp>
      <p:sp>
        <p:nvSpPr>
          <p:cNvPr id="3" name="Content Placeholder 2">
            <a:extLst>
              <a:ext uri="{FF2B5EF4-FFF2-40B4-BE49-F238E27FC236}">
                <a16:creationId xmlns:a16="http://schemas.microsoft.com/office/drawing/2014/main" id="{92CF69B9-1FDD-9F45-A42D-1AB50C43B80C}"/>
              </a:ext>
            </a:extLst>
          </p:cNvPr>
          <p:cNvSpPr>
            <a:spLocks noGrp="1"/>
          </p:cNvSpPr>
          <p:nvPr>
            <p:ph idx="1"/>
          </p:nvPr>
        </p:nvSpPr>
        <p:spPr>
          <a:xfrm>
            <a:off x="0" y="1775209"/>
            <a:ext cx="4904316" cy="5082791"/>
          </a:xfrm>
        </p:spPr>
        <p:txBody>
          <a:bodyPr>
            <a:normAutofit lnSpcReduction="10000"/>
          </a:bodyPr>
          <a:lstStyle/>
          <a:p>
            <a:r>
              <a:rPr lang="en-GB" sz="1800" dirty="0">
                <a:latin typeface="Tw Cen MT" panose="020B0602020104020603" pitchFamily="34" charset="77"/>
              </a:rPr>
              <a:t>Reeling from the humiliation of defeat to Japan, the Russian army and navy were in a fragile state of low morale and self-loathing in 1905.</a:t>
            </a:r>
          </a:p>
          <a:p>
            <a:r>
              <a:rPr lang="en-GB" sz="1800" dirty="0">
                <a:latin typeface="Tw Cen MT" panose="020B0602020104020603" pitchFamily="34" charset="77"/>
              </a:rPr>
              <a:t>As news of the growing protests reached garrisons and naval bases, soldiers and sailors (overwhelmingly peasants themselves) found natural empathy and support for the Revolution.</a:t>
            </a:r>
          </a:p>
          <a:p>
            <a:r>
              <a:rPr lang="en-GB" sz="1800" dirty="0">
                <a:latin typeface="Tw Cen MT" panose="020B0602020104020603" pitchFamily="34" charset="77"/>
              </a:rPr>
              <a:t>Conditions with the Imperial Army and Fleet were horrendous and inhumane for them too.</a:t>
            </a:r>
          </a:p>
          <a:p>
            <a:r>
              <a:rPr lang="en-GB" sz="1800" dirty="0">
                <a:latin typeface="Tw Cen MT" panose="020B0602020104020603" pitchFamily="34" charset="77"/>
              </a:rPr>
              <a:t>Mass outbreaks of mutiny and rebellion were avoided – with one exception.</a:t>
            </a:r>
          </a:p>
          <a:p>
            <a:r>
              <a:rPr lang="en-GB" sz="1800" dirty="0">
                <a:latin typeface="Tw Cen MT" panose="020B0602020104020603" pitchFamily="34" charset="77"/>
              </a:rPr>
              <a:t>In what had initially began as a protest over rotten food and sanitation, sailors of the Black Sea battleship </a:t>
            </a:r>
            <a:r>
              <a:rPr lang="en-GB" sz="1800" b="1" i="1" dirty="0">
                <a:latin typeface="Tw Cen MT" panose="020B0602020104020603" pitchFamily="34" charset="77"/>
              </a:rPr>
              <a:t>Potemkin</a:t>
            </a:r>
            <a:r>
              <a:rPr lang="en-GB" sz="1800" dirty="0">
                <a:latin typeface="Tw Cen MT" panose="020B0602020104020603" pitchFamily="34" charset="77"/>
              </a:rPr>
              <a:t> mutinied and overthrew their superiors in a desperate act to be listened to.</a:t>
            </a:r>
          </a:p>
          <a:p>
            <a:r>
              <a:rPr lang="en-GB" sz="1800" dirty="0">
                <a:latin typeface="Tw Cen MT" panose="020B0602020104020603" pitchFamily="34" charset="77"/>
              </a:rPr>
              <a:t>Shunned by their fellow ships, the Potemkin sailed for Odessa where serious unrest and strikes were taking place</a:t>
            </a:r>
          </a:p>
          <a:p>
            <a:endParaRPr lang="en-GB" sz="1100" dirty="0">
              <a:latin typeface="Tw Cen MT" panose="020B0602020104020603" pitchFamily="34" charset="77"/>
            </a:endParaRPr>
          </a:p>
        </p:txBody>
      </p:sp>
      <p:pic>
        <p:nvPicPr>
          <p:cNvPr id="7" name="Picture 6">
            <a:extLst>
              <a:ext uri="{FF2B5EF4-FFF2-40B4-BE49-F238E27FC236}">
                <a16:creationId xmlns:a16="http://schemas.microsoft.com/office/drawing/2014/main" id="{34C4ED40-EC50-6D4A-B4BE-0796BA68A083}"/>
              </a:ext>
            </a:extLst>
          </p:cNvPr>
          <p:cNvPicPr>
            <a:picLocks noChangeAspect="1"/>
          </p:cNvPicPr>
          <p:nvPr/>
        </p:nvPicPr>
        <p:blipFill rotWithShape="1">
          <a:blip r:embed="rId2"/>
          <a:srcRect r="-1" b="13344"/>
          <a:stretch/>
        </p:blipFill>
        <p:spPr>
          <a:xfrm>
            <a:off x="4904316" y="-4"/>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pic>
        <p:nvPicPr>
          <p:cNvPr id="5" name="Picture 4">
            <a:extLst>
              <a:ext uri="{FF2B5EF4-FFF2-40B4-BE49-F238E27FC236}">
                <a16:creationId xmlns:a16="http://schemas.microsoft.com/office/drawing/2014/main" id="{7ABA6E5D-051D-6046-98F1-C9EAB35876AA}"/>
              </a:ext>
            </a:extLst>
          </p:cNvPr>
          <p:cNvPicPr>
            <a:picLocks noChangeAspect="1"/>
          </p:cNvPicPr>
          <p:nvPr/>
        </p:nvPicPr>
        <p:blipFill rotWithShape="1">
          <a:blip r:embed="rId3"/>
          <a:srcRect t="21724" b="5593"/>
          <a:stretch/>
        </p:blipFill>
        <p:spPr>
          <a:xfrm>
            <a:off x="4726728" y="3802961"/>
            <a:ext cx="7472381" cy="3055043"/>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Tree>
    <p:extLst>
      <p:ext uri="{BB962C8B-B14F-4D97-AF65-F5344CB8AC3E}">
        <p14:creationId xmlns:p14="http://schemas.microsoft.com/office/powerpoint/2010/main" val="8874490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29F4FEF-3F4E-4042-8E6D-C24E201FB3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F3C70C-133A-944B-9628-B2EAB16619E6}"/>
              </a:ext>
            </a:extLst>
          </p:cNvPr>
          <p:cNvSpPr>
            <a:spLocks noGrp="1"/>
          </p:cNvSpPr>
          <p:nvPr>
            <p:ph type="title"/>
          </p:nvPr>
        </p:nvSpPr>
        <p:spPr>
          <a:xfrm>
            <a:off x="6248400" y="365125"/>
            <a:ext cx="5105400" cy="827571"/>
          </a:xfrm>
        </p:spPr>
        <p:txBody>
          <a:bodyPr anchor="b">
            <a:noAutofit/>
          </a:bodyPr>
          <a:lstStyle/>
          <a:p>
            <a:r>
              <a:rPr lang="en-GB" sz="2800" dirty="0">
                <a:latin typeface="Tw Cen MT" panose="020B0602020104020603" pitchFamily="34" charset="77"/>
              </a:rPr>
              <a:t>Potemkin Mutiny: A regime losing control</a:t>
            </a:r>
          </a:p>
        </p:txBody>
      </p:sp>
      <p:pic>
        <p:nvPicPr>
          <p:cNvPr id="7" name="Picture 6">
            <a:hlinkClick r:id="rId2"/>
            <a:extLst>
              <a:ext uri="{FF2B5EF4-FFF2-40B4-BE49-F238E27FC236}">
                <a16:creationId xmlns:a16="http://schemas.microsoft.com/office/drawing/2014/main" id="{5D6CBFB3-27DE-244E-BE47-D8B25DB1C15F}"/>
              </a:ext>
            </a:extLst>
          </p:cNvPr>
          <p:cNvPicPr>
            <a:picLocks noChangeAspect="1"/>
          </p:cNvPicPr>
          <p:nvPr/>
        </p:nvPicPr>
        <p:blipFill rotWithShape="1">
          <a:blip r:embed="rId3"/>
          <a:srcRect t="8720" r="1" b="1530"/>
          <a:stretch/>
        </p:blipFill>
        <p:spPr>
          <a:xfrm>
            <a:off x="20" y="10"/>
            <a:ext cx="6105116" cy="4191736"/>
          </a:xfrm>
          <a:custGeom>
            <a:avLst/>
            <a:gdLst/>
            <a:ahLst/>
            <a:cxnLst/>
            <a:rect l="l" t="t" r="r" b="b"/>
            <a:pathLst>
              <a:path w="6105136" h="4191746">
                <a:moveTo>
                  <a:pt x="0" y="0"/>
                </a:moveTo>
                <a:lnTo>
                  <a:pt x="5607799" y="0"/>
                </a:lnTo>
                <a:lnTo>
                  <a:pt x="5571513" y="27327"/>
                </a:lnTo>
                <a:cubicBezTo>
                  <a:pt x="5516855" y="89886"/>
                  <a:pt x="5497833" y="180727"/>
                  <a:pt x="5456712" y="261788"/>
                </a:cubicBezTo>
                <a:cubicBezTo>
                  <a:pt x="5516289" y="304550"/>
                  <a:pt x="5587520" y="313948"/>
                  <a:pt x="5651844" y="341674"/>
                </a:cubicBezTo>
                <a:cubicBezTo>
                  <a:pt x="5718760" y="370809"/>
                  <a:pt x="5718760" y="392425"/>
                  <a:pt x="5663501" y="477009"/>
                </a:cubicBezTo>
                <a:cubicBezTo>
                  <a:pt x="5807259" y="495339"/>
                  <a:pt x="5807259" y="495339"/>
                  <a:pt x="5762794" y="628324"/>
                </a:cubicBezTo>
                <a:cubicBezTo>
                  <a:pt x="5883243" y="640542"/>
                  <a:pt x="5962676" y="703511"/>
                  <a:pt x="5981237" y="841197"/>
                </a:cubicBezTo>
                <a:cubicBezTo>
                  <a:pt x="5990305" y="907926"/>
                  <a:pt x="6044700" y="939409"/>
                  <a:pt x="6105136" y="984052"/>
                </a:cubicBezTo>
                <a:cubicBezTo>
                  <a:pt x="6030022" y="1027286"/>
                  <a:pt x="5979081" y="1117509"/>
                  <a:pt x="5891443" y="1022115"/>
                </a:cubicBezTo>
                <a:cubicBezTo>
                  <a:pt x="5859498" y="987342"/>
                  <a:pt x="5862517" y="1031513"/>
                  <a:pt x="5858202" y="1044202"/>
                </a:cubicBezTo>
                <a:cubicBezTo>
                  <a:pt x="5847842" y="1075215"/>
                  <a:pt x="5869424" y="1095893"/>
                  <a:pt x="5883673" y="1119387"/>
                </a:cubicBezTo>
                <a:cubicBezTo>
                  <a:pt x="5897486" y="1142885"/>
                  <a:pt x="5913893" y="1167789"/>
                  <a:pt x="5917778" y="1194108"/>
                </a:cubicBezTo>
                <a:cubicBezTo>
                  <a:pt x="5920365" y="1212434"/>
                  <a:pt x="5907848" y="1239216"/>
                  <a:pt x="5894034" y="1252846"/>
                </a:cubicBezTo>
                <a:cubicBezTo>
                  <a:pt x="5821506" y="1324743"/>
                  <a:pt x="5864677" y="1486396"/>
                  <a:pt x="5727393" y="1507074"/>
                </a:cubicBezTo>
                <a:cubicBezTo>
                  <a:pt x="5665659" y="1516469"/>
                  <a:pt x="5635872" y="1575680"/>
                  <a:pt x="5590543" y="1608104"/>
                </a:cubicBezTo>
                <a:cubicBezTo>
                  <a:pt x="5432970" y="1721355"/>
                  <a:pt x="5327632" y="1867030"/>
                  <a:pt x="5278850" y="2067214"/>
                </a:cubicBezTo>
                <a:cubicBezTo>
                  <a:pt x="5265468" y="2122664"/>
                  <a:pt x="5214092" y="2167309"/>
                  <a:pt x="5180851" y="2216179"/>
                </a:cubicBezTo>
                <a:cubicBezTo>
                  <a:pt x="5196826" y="2251892"/>
                  <a:pt x="5284029" y="2174826"/>
                  <a:pt x="5253380" y="2268808"/>
                </a:cubicBezTo>
                <a:cubicBezTo>
                  <a:pt x="5230067" y="2339298"/>
                  <a:pt x="5170490" y="2383001"/>
                  <a:pt x="5114368" y="2424825"/>
                </a:cubicBezTo>
                <a:cubicBezTo>
                  <a:pt x="5050475" y="2472284"/>
                  <a:pt x="4979676" y="2510347"/>
                  <a:pt x="4950749" y="2598221"/>
                </a:cubicBezTo>
                <a:cubicBezTo>
                  <a:pt x="4944706" y="2617020"/>
                  <a:pt x="4925279" y="2636755"/>
                  <a:pt x="4908013" y="2644276"/>
                </a:cubicBezTo>
                <a:cubicBezTo>
                  <a:pt x="4007468" y="4190779"/>
                  <a:pt x="1790648" y="4201115"/>
                  <a:pt x="1535079" y="4190306"/>
                </a:cubicBezTo>
                <a:cubicBezTo>
                  <a:pt x="1225543" y="4176680"/>
                  <a:pt x="932844" y="4081285"/>
                  <a:pt x="645760" y="3962397"/>
                </a:cubicBezTo>
                <a:cubicBezTo>
                  <a:pt x="524448" y="3912117"/>
                  <a:pt x="411775" y="3840689"/>
                  <a:pt x="293915" y="3785239"/>
                </a:cubicBezTo>
                <a:cubicBezTo>
                  <a:pt x="212539" y="3746940"/>
                  <a:pt x="140444" y="3691254"/>
                  <a:pt x="68403" y="3637448"/>
                </a:cubicBezTo>
                <a:lnTo>
                  <a:pt x="0" y="3589272"/>
                </a:lnTo>
                <a:close/>
              </a:path>
            </a:pathLst>
          </a:custGeom>
        </p:spPr>
      </p:pic>
      <p:pic>
        <p:nvPicPr>
          <p:cNvPr id="5" name="Picture 4">
            <a:extLst>
              <a:ext uri="{FF2B5EF4-FFF2-40B4-BE49-F238E27FC236}">
                <a16:creationId xmlns:a16="http://schemas.microsoft.com/office/drawing/2014/main" id="{C470DE8C-6446-014B-BA42-183CB85C9467}"/>
              </a:ext>
            </a:extLst>
          </p:cNvPr>
          <p:cNvPicPr>
            <a:picLocks noChangeAspect="1"/>
          </p:cNvPicPr>
          <p:nvPr/>
        </p:nvPicPr>
        <p:blipFill rotWithShape="1">
          <a:blip r:embed="rId4"/>
          <a:srcRect t="9907" r="-2" b="4725"/>
          <a:stretch/>
        </p:blipFill>
        <p:spPr>
          <a:xfrm>
            <a:off x="462420" y="4304418"/>
            <a:ext cx="5414116" cy="2553582"/>
          </a:xfrm>
          <a:custGeom>
            <a:avLst/>
            <a:gdLst/>
            <a:ahLst/>
            <a:cxnLst/>
            <a:rect l="l" t="t" r="r" b="b"/>
            <a:pathLst>
              <a:path w="5414116" h="2553582">
                <a:moveTo>
                  <a:pt x="158526" y="1316979"/>
                </a:moveTo>
                <a:lnTo>
                  <a:pt x="156754" y="1330318"/>
                </a:lnTo>
                <a:lnTo>
                  <a:pt x="150357" y="1343402"/>
                </a:lnTo>
                <a:cubicBezTo>
                  <a:pt x="148595" y="1346671"/>
                  <a:pt x="147784" y="1347597"/>
                  <a:pt x="148224" y="1345403"/>
                </a:cubicBezTo>
                <a:cubicBezTo>
                  <a:pt x="148536" y="1343890"/>
                  <a:pt x="150150" y="1339188"/>
                  <a:pt x="152759" y="1332109"/>
                </a:cubicBezTo>
                <a:close/>
                <a:moveTo>
                  <a:pt x="183999" y="1247985"/>
                </a:moveTo>
                <a:lnTo>
                  <a:pt x="185425" y="1249095"/>
                </a:lnTo>
                <a:lnTo>
                  <a:pt x="177909" y="1267545"/>
                </a:lnTo>
                <a:cubicBezTo>
                  <a:pt x="172543" y="1280910"/>
                  <a:pt x="167559" y="1293511"/>
                  <a:pt x="163267" y="1304542"/>
                </a:cubicBezTo>
                <a:lnTo>
                  <a:pt x="158526" y="1316979"/>
                </a:lnTo>
                <a:lnTo>
                  <a:pt x="160096" y="1305161"/>
                </a:lnTo>
                <a:cubicBezTo>
                  <a:pt x="166154" y="1273946"/>
                  <a:pt x="174799" y="1251295"/>
                  <a:pt x="183999" y="1247985"/>
                </a:cubicBezTo>
                <a:close/>
                <a:moveTo>
                  <a:pt x="2747400" y="406"/>
                </a:moveTo>
                <a:cubicBezTo>
                  <a:pt x="3035071" y="-4281"/>
                  <a:pt x="3341945" y="31161"/>
                  <a:pt x="3649095" y="133697"/>
                </a:cubicBezTo>
                <a:cubicBezTo>
                  <a:pt x="3849864" y="200721"/>
                  <a:pt x="4603144" y="576730"/>
                  <a:pt x="4698157" y="641897"/>
                </a:cubicBezTo>
                <a:cubicBezTo>
                  <a:pt x="4795794" y="709015"/>
                  <a:pt x="4865356" y="805949"/>
                  <a:pt x="4969229" y="864848"/>
                </a:cubicBezTo>
                <a:cubicBezTo>
                  <a:pt x="5024230" y="895855"/>
                  <a:pt x="5072076" y="940214"/>
                  <a:pt x="5031717" y="1024948"/>
                </a:cubicBezTo>
                <a:cubicBezTo>
                  <a:pt x="5020170" y="1048963"/>
                  <a:pt x="5029183" y="1072811"/>
                  <a:pt x="5057014" y="1071682"/>
                </a:cubicBezTo>
                <a:cubicBezTo>
                  <a:pt x="5109680" y="1069387"/>
                  <a:pt x="5118666" y="1110271"/>
                  <a:pt x="5135838" y="1143392"/>
                </a:cubicBezTo>
                <a:cubicBezTo>
                  <a:pt x="5166252" y="1202027"/>
                  <a:pt x="5193622" y="1263285"/>
                  <a:pt x="5266156" y="1289064"/>
                </a:cubicBezTo>
                <a:cubicBezTo>
                  <a:pt x="5238324" y="1323279"/>
                  <a:pt x="5215649" y="1311585"/>
                  <a:pt x="5195858" y="1298567"/>
                </a:cubicBezTo>
                <a:cubicBezTo>
                  <a:pt x="5143669" y="1263879"/>
                  <a:pt x="5093474" y="1226987"/>
                  <a:pt x="5041179" y="1192607"/>
                </a:cubicBezTo>
                <a:cubicBezTo>
                  <a:pt x="5007224" y="1170236"/>
                  <a:pt x="4975133" y="1142623"/>
                  <a:pt x="4918135" y="1145234"/>
                </a:cubicBezTo>
                <a:cubicBezTo>
                  <a:pt x="4935797" y="1231274"/>
                  <a:pt x="5007025" y="1262427"/>
                  <a:pt x="5060171" y="1300349"/>
                </a:cubicBezTo>
                <a:cubicBezTo>
                  <a:pt x="5126536" y="1347737"/>
                  <a:pt x="5152263" y="1413621"/>
                  <a:pt x="5184421" y="1487704"/>
                </a:cubicBezTo>
                <a:cubicBezTo>
                  <a:pt x="5122415" y="1489134"/>
                  <a:pt x="5103753" y="1435610"/>
                  <a:pt x="5058648" y="1427657"/>
                </a:cubicBezTo>
                <a:cubicBezTo>
                  <a:pt x="5053296" y="1435084"/>
                  <a:pt x="5045346" y="1445577"/>
                  <a:pt x="5045794" y="1446015"/>
                </a:cubicBezTo>
                <a:cubicBezTo>
                  <a:pt x="5106451" y="1496737"/>
                  <a:pt x="5117537" y="1568193"/>
                  <a:pt x="5101767" y="1647359"/>
                </a:cubicBezTo>
                <a:cubicBezTo>
                  <a:pt x="5093584" y="1688209"/>
                  <a:pt x="5115626" y="1706770"/>
                  <a:pt x="5135030" y="1731061"/>
                </a:cubicBezTo>
                <a:cubicBezTo>
                  <a:pt x="5203090" y="1816944"/>
                  <a:pt x="5278566" y="1897224"/>
                  <a:pt x="5321944" y="2003361"/>
                </a:cubicBezTo>
                <a:cubicBezTo>
                  <a:pt x="5239878" y="1971324"/>
                  <a:pt x="5191106" y="1897335"/>
                  <a:pt x="5107240" y="1850840"/>
                </a:cubicBezTo>
                <a:cubicBezTo>
                  <a:pt x="5146549" y="1965041"/>
                  <a:pt x="5224816" y="2036621"/>
                  <a:pt x="5290952" y="2116036"/>
                </a:cubicBezTo>
                <a:cubicBezTo>
                  <a:pt x="5321198" y="2152238"/>
                  <a:pt x="5345753" y="2195120"/>
                  <a:pt x="5388446" y="2220887"/>
                </a:cubicBezTo>
                <a:cubicBezTo>
                  <a:pt x="5403552" y="2230128"/>
                  <a:pt x="5428090" y="2247608"/>
                  <a:pt x="5403992" y="2273010"/>
                </a:cubicBezTo>
                <a:cubicBezTo>
                  <a:pt x="5383871" y="2294002"/>
                  <a:pt x="5363583" y="2281535"/>
                  <a:pt x="5345240" y="2269525"/>
                </a:cubicBezTo>
                <a:cubicBezTo>
                  <a:pt x="5301305" y="2240459"/>
                  <a:pt x="5249677" y="2227961"/>
                  <a:pt x="5181971" y="2212341"/>
                </a:cubicBezTo>
                <a:cubicBezTo>
                  <a:pt x="5210776" y="2304349"/>
                  <a:pt x="5323140" y="2305426"/>
                  <a:pt x="5342451" y="2399541"/>
                </a:cubicBezTo>
                <a:cubicBezTo>
                  <a:pt x="5276493" y="2399374"/>
                  <a:pt x="5240279" y="2358756"/>
                  <a:pt x="5193127" y="2341296"/>
                </a:cubicBezTo>
                <a:cubicBezTo>
                  <a:pt x="5150483" y="2325566"/>
                  <a:pt x="5134316" y="2337131"/>
                  <a:pt x="5128778" y="2384953"/>
                </a:cubicBezTo>
                <a:cubicBezTo>
                  <a:pt x="5120098" y="2459440"/>
                  <a:pt x="5082689" y="2490060"/>
                  <a:pt x="5024779" y="2455361"/>
                </a:cubicBezTo>
                <a:cubicBezTo>
                  <a:pt x="4971160" y="2423009"/>
                  <a:pt x="4955618" y="2448088"/>
                  <a:pt x="4957119" y="2492221"/>
                </a:cubicBezTo>
                <a:cubicBezTo>
                  <a:pt x="4957659" y="2508307"/>
                  <a:pt x="4955422" y="2522819"/>
                  <a:pt x="4951208" y="2536243"/>
                </a:cubicBezTo>
                <a:lnTo>
                  <a:pt x="4942986" y="2553582"/>
                </a:lnTo>
                <a:lnTo>
                  <a:pt x="0" y="2553582"/>
                </a:lnTo>
                <a:lnTo>
                  <a:pt x="10415" y="2540282"/>
                </a:lnTo>
                <a:cubicBezTo>
                  <a:pt x="21321" y="2529317"/>
                  <a:pt x="34083" y="2520126"/>
                  <a:pt x="50390" y="2514109"/>
                </a:cubicBezTo>
                <a:cubicBezTo>
                  <a:pt x="60150" y="2510393"/>
                  <a:pt x="69288" y="2504190"/>
                  <a:pt x="78593" y="2498362"/>
                </a:cubicBezTo>
                <a:cubicBezTo>
                  <a:pt x="79663" y="2490260"/>
                  <a:pt x="77016" y="2483287"/>
                  <a:pt x="68604" y="2478966"/>
                </a:cubicBezTo>
                <a:cubicBezTo>
                  <a:pt x="15119" y="2451323"/>
                  <a:pt x="33815" y="2412284"/>
                  <a:pt x="51592" y="2367344"/>
                </a:cubicBezTo>
                <a:cubicBezTo>
                  <a:pt x="73482" y="2311677"/>
                  <a:pt x="117178" y="2293901"/>
                  <a:pt x="167239" y="2281968"/>
                </a:cubicBezTo>
                <a:cubicBezTo>
                  <a:pt x="184333" y="2277976"/>
                  <a:pt x="204809" y="2283134"/>
                  <a:pt x="218700" y="2261009"/>
                </a:cubicBezTo>
                <a:cubicBezTo>
                  <a:pt x="202945" y="2233233"/>
                  <a:pt x="167661" y="2244301"/>
                  <a:pt x="144260" y="2232104"/>
                </a:cubicBezTo>
                <a:cubicBezTo>
                  <a:pt x="124982" y="2221882"/>
                  <a:pt x="89225" y="2216464"/>
                  <a:pt x="132450" y="2182200"/>
                </a:cubicBezTo>
                <a:cubicBezTo>
                  <a:pt x="145069" y="2172139"/>
                  <a:pt x="138401" y="2161211"/>
                  <a:pt x="128269" y="2157485"/>
                </a:cubicBezTo>
                <a:cubicBezTo>
                  <a:pt x="45771" y="2128357"/>
                  <a:pt x="114856" y="2054401"/>
                  <a:pt x="102768" y="2004430"/>
                </a:cubicBezTo>
                <a:cubicBezTo>
                  <a:pt x="99143" y="1990876"/>
                  <a:pt x="114661" y="1971808"/>
                  <a:pt x="128485" y="1969383"/>
                </a:cubicBezTo>
                <a:cubicBezTo>
                  <a:pt x="216478" y="1953355"/>
                  <a:pt x="255260" y="1875600"/>
                  <a:pt x="316632" y="1814867"/>
                </a:cubicBezTo>
                <a:cubicBezTo>
                  <a:pt x="286607" y="1778049"/>
                  <a:pt x="240843" y="1760915"/>
                  <a:pt x="204084" y="1732869"/>
                </a:cubicBezTo>
                <a:cubicBezTo>
                  <a:pt x="165873" y="1703815"/>
                  <a:pt x="170805" y="1689937"/>
                  <a:pt x="227085" y="1644378"/>
                </a:cubicBezTo>
                <a:cubicBezTo>
                  <a:pt x="135002" y="1609983"/>
                  <a:pt x="135002" y="1609983"/>
                  <a:pt x="194840" y="1531510"/>
                </a:cubicBezTo>
                <a:cubicBezTo>
                  <a:pt x="155738" y="1518118"/>
                  <a:pt x="147268" y="1431235"/>
                  <a:pt x="153201" y="1357062"/>
                </a:cubicBezTo>
                <a:lnTo>
                  <a:pt x="156754" y="1330318"/>
                </a:lnTo>
                <a:lnTo>
                  <a:pt x="158203" y="1327353"/>
                </a:lnTo>
                <a:cubicBezTo>
                  <a:pt x="164944" y="1313010"/>
                  <a:pt x="174305" y="1292418"/>
                  <a:pt x="183908" y="1271808"/>
                </a:cubicBezTo>
                <a:lnTo>
                  <a:pt x="192178" y="1254359"/>
                </a:lnTo>
                <a:lnTo>
                  <a:pt x="197963" y="1258870"/>
                </a:lnTo>
                <a:cubicBezTo>
                  <a:pt x="201319" y="1265759"/>
                  <a:pt x="204343" y="1269123"/>
                  <a:pt x="207082" y="1270177"/>
                </a:cubicBezTo>
                <a:cubicBezTo>
                  <a:pt x="215301" y="1273335"/>
                  <a:pt x="220953" y="1255680"/>
                  <a:pt x="225258" y="1249926"/>
                </a:cubicBezTo>
                <a:cubicBezTo>
                  <a:pt x="239225" y="1231830"/>
                  <a:pt x="229470" y="1215162"/>
                  <a:pt x="225383" y="1197822"/>
                </a:cubicBezTo>
                <a:cubicBezTo>
                  <a:pt x="223809" y="1191435"/>
                  <a:pt x="212069" y="1213060"/>
                  <a:pt x="198195" y="1241661"/>
                </a:cubicBezTo>
                <a:lnTo>
                  <a:pt x="192178" y="1254359"/>
                </a:lnTo>
                <a:lnTo>
                  <a:pt x="185425" y="1249095"/>
                </a:lnTo>
                <a:lnTo>
                  <a:pt x="194847" y="1225969"/>
                </a:lnTo>
                <a:cubicBezTo>
                  <a:pt x="218144" y="1169629"/>
                  <a:pt x="242658" y="1113997"/>
                  <a:pt x="248781" y="1110761"/>
                </a:cubicBezTo>
                <a:cubicBezTo>
                  <a:pt x="313786" y="1076283"/>
                  <a:pt x="321395" y="965784"/>
                  <a:pt x="418181" y="974220"/>
                </a:cubicBezTo>
                <a:cubicBezTo>
                  <a:pt x="461819" y="977818"/>
                  <a:pt x="495215" y="944914"/>
                  <a:pt x="532987" y="931088"/>
                </a:cubicBezTo>
                <a:cubicBezTo>
                  <a:pt x="664440" y="883526"/>
                  <a:pt x="768295" y="806734"/>
                  <a:pt x="846702" y="686183"/>
                </a:cubicBezTo>
                <a:cubicBezTo>
                  <a:pt x="868484" y="652881"/>
                  <a:pt x="913166" y="632329"/>
                  <a:pt x="946487" y="606427"/>
                </a:cubicBezTo>
                <a:cubicBezTo>
                  <a:pt x="943857" y="580742"/>
                  <a:pt x="867909" y="616319"/>
                  <a:pt x="909859" y="561037"/>
                </a:cubicBezTo>
                <a:cubicBezTo>
                  <a:pt x="941546" y="519374"/>
                  <a:pt x="991572" y="500749"/>
                  <a:pt x="1038549" y="483076"/>
                </a:cubicBezTo>
                <a:cubicBezTo>
                  <a:pt x="1092404" y="463016"/>
                  <a:pt x="1148626" y="449861"/>
                  <a:pt x="1187871" y="397948"/>
                </a:cubicBezTo>
                <a:cubicBezTo>
                  <a:pt x="1194206" y="389666"/>
                  <a:pt x="1884389" y="14461"/>
                  <a:pt x="2747400" y="406"/>
                </a:cubicBezTo>
                <a:close/>
              </a:path>
            </a:pathLst>
          </a:custGeom>
        </p:spPr>
      </p:pic>
      <p:sp>
        <p:nvSpPr>
          <p:cNvPr id="3" name="Content Placeholder 2">
            <a:extLst>
              <a:ext uri="{FF2B5EF4-FFF2-40B4-BE49-F238E27FC236}">
                <a16:creationId xmlns:a16="http://schemas.microsoft.com/office/drawing/2014/main" id="{92CF69B9-1FDD-9F45-A42D-1AB50C43B80C}"/>
              </a:ext>
            </a:extLst>
          </p:cNvPr>
          <p:cNvSpPr>
            <a:spLocks noGrp="1"/>
          </p:cNvSpPr>
          <p:nvPr>
            <p:ph idx="1"/>
          </p:nvPr>
        </p:nvSpPr>
        <p:spPr>
          <a:xfrm>
            <a:off x="5983356" y="1557821"/>
            <a:ext cx="6208644" cy="5300169"/>
          </a:xfrm>
        </p:spPr>
        <p:txBody>
          <a:bodyPr>
            <a:normAutofit lnSpcReduction="10000"/>
          </a:bodyPr>
          <a:lstStyle/>
          <a:p>
            <a:r>
              <a:rPr lang="en-GB" sz="1800" dirty="0">
                <a:latin typeface="Tw Cen MT" panose="020B0602020104020603" pitchFamily="34" charset="77"/>
              </a:rPr>
              <a:t>The inhabitants of Odessa welcomed the mutineers of </a:t>
            </a:r>
            <a:r>
              <a:rPr lang="en-GB" sz="1800" b="1" i="1" dirty="0">
                <a:latin typeface="Tw Cen MT" panose="020B0602020104020603" pitchFamily="34" charset="77"/>
              </a:rPr>
              <a:t>Potemkin</a:t>
            </a:r>
            <a:r>
              <a:rPr lang="en-GB" sz="1800" dirty="0">
                <a:latin typeface="Tw Cen MT" panose="020B0602020104020603" pitchFamily="34" charset="77"/>
              </a:rPr>
              <a:t> as heroes, and stood in solidarity with one another in protest at a corrupt, inhumane and disconnected regime </a:t>
            </a:r>
          </a:p>
          <a:p>
            <a:r>
              <a:rPr lang="en-GB" sz="1800" dirty="0">
                <a:latin typeface="Tw Cen MT" panose="020B0602020104020603" pitchFamily="34" charset="77"/>
              </a:rPr>
              <a:t>The sight of civilians and sailors uniting under a common cause of revolutionary protest enraged the authorities, who took quick and destructive action on the citizens of Odessa</a:t>
            </a:r>
          </a:p>
          <a:p>
            <a:r>
              <a:rPr lang="en-GB" sz="1800" dirty="0">
                <a:latin typeface="Tw Cen MT" panose="020B0602020104020603" pitchFamily="34" charset="77"/>
              </a:rPr>
              <a:t>With callous disregard for human life, troops dispersed crowds gathered on and around the famous harbour steps by firing indiscriminately at unarmed civilians then moving in with bayonets to finish the job.</a:t>
            </a:r>
          </a:p>
          <a:p>
            <a:r>
              <a:rPr lang="en-GB" sz="1800" dirty="0">
                <a:latin typeface="Tw Cen MT" panose="020B0602020104020603" pitchFamily="34" charset="77"/>
              </a:rPr>
              <a:t>The death toll ran to the thousands.</a:t>
            </a:r>
          </a:p>
          <a:p>
            <a:r>
              <a:rPr lang="en-GB" sz="1800" dirty="0">
                <a:latin typeface="Tw Cen MT" panose="020B0602020104020603" pitchFamily="34" charset="77"/>
              </a:rPr>
              <a:t>The battleship </a:t>
            </a:r>
            <a:r>
              <a:rPr lang="en-GB" sz="1800" b="1" i="1" dirty="0">
                <a:latin typeface="Tw Cen MT" panose="020B0602020104020603" pitchFamily="34" charset="77"/>
              </a:rPr>
              <a:t>Potemkin</a:t>
            </a:r>
            <a:r>
              <a:rPr lang="en-GB" sz="1800" dirty="0">
                <a:latin typeface="Tw Cen MT" panose="020B0602020104020603" pitchFamily="34" charset="77"/>
              </a:rPr>
              <a:t> avoided such a fate, and sailed round the Black Sea to find sanctuary in Romania.</a:t>
            </a:r>
          </a:p>
          <a:p>
            <a:endParaRPr lang="en-GB" sz="1800" dirty="0">
              <a:latin typeface="Tw Cen MT" panose="020B0602020104020603" pitchFamily="34" charset="77"/>
            </a:endParaRPr>
          </a:p>
          <a:p>
            <a:r>
              <a:rPr lang="en-GB" sz="1800" dirty="0">
                <a:latin typeface="Tw Cen MT" panose="020B0602020104020603" pitchFamily="34" charset="77"/>
              </a:rPr>
              <a:t>Whilst the Tsar sat in blissful ignorance of events, his government were aware of the impending disaster at large. Something had to be done to placate the angry mob and stave off the likelihood that further troops and sailors returning from the Pacific would also mutiny</a:t>
            </a:r>
          </a:p>
          <a:p>
            <a:endParaRPr lang="en-GB" sz="1000" dirty="0">
              <a:latin typeface="Tw Cen MT" panose="020B0602020104020603" pitchFamily="34" charset="77"/>
            </a:endParaRPr>
          </a:p>
        </p:txBody>
      </p:sp>
    </p:spTree>
    <p:extLst>
      <p:ext uri="{BB962C8B-B14F-4D97-AF65-F5344CB8AC3E}">
        <p14:creationId xmlns:p14="http://schemas.microsoft.com/office/powerpoint/2010/main" val="29914903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3">
            <a:extLst>
              <a:ext uri="{FF2B5EF4-FFF2-40B4-BE49-F238E27FC236}">
                <a16:creationId xmlns:a16="http://schemas.microsoft.com/office/drawing/2014/main" id="{09C509D2-0C1A-47B8-89C1-D3AB17D452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F3C70C-133A-944B-9628-B2EAB16619E6}"/>
              </a:ext>
            </a:extLst>
          </p:cNvPr>
          <p:cNvSpPr>
            <a:spLocks noGrp="1"/>
          </p:cNvSpPr>
          <p:nvPr>
            <p:ph type="title"/>
          </p:nvPr>
        </p:nvSpPr>
        <p:spPr>
          <a:xfrm>
            <a:off x="6600265" y="29632"/>
            <a:ext cx="4753535" cy="1672499"/>
          </a:xfrm>
        </p:spPr>
        <p:txBody>
          <a:bodyPr>
            <a:normAutofit/>
          </a:bodyPr>
          <a:lstStyle/>
          <a:p>
            <a:r>
              <a:rPr lang="en-GB" sz="2800" b="1" dirty="0">
                <a:latin typeface="Tw Cen MT" panose="020B0602020104020603" pitchFamily="34" charset="77"/>
              </a:rPr>
              <a:t>A sticking plaster over a deep wound: August Manifesto</a:t>
            </a:r>
          </a:p>
        </p:txBody>
      </p:sp>
      <p:pic>
        <p:nvPicPr>
          <p:cNvPr id="8" name="Picture 7">
            <a:extLst>
              <a:ext uri="{FF2B5EF4-FFF2-40B4-BE49-F238E27FC236}">
                <a16:creationId xmlns:a16="http://schemas.microsoft.com/office/drawing/2014/main" id="{7525CD3E-0577-2643-8D6A-9EACBAAFB18E}"/>
              </a:ext>
            </a:extLst>
          </p:cNvPr>
          <p:cNvPicPr>
            <a:picLocks noChangeAspect="1"/>
          </p:cNvPicPr>
          <p:nvPr/>
        </p:nvPicPr>
        <p:blipFill rotWithShape="1">
          <a:blip r:embed="rId2"/>
          <a:srcRect l="26770" r="14274" b="2"/>
          <a:stretch/>
        </p:blipFill>
        <p:spPr>
          <a:xfrm>
            <a:off x="-4642" y="10"/>
            <a:ext cx="3006061" cy="3339639"/>
          </a:xfrm>
          <a:prstGeom prst="rect">
            <a:avLst/>
          </a:prstGeom>
        </p:spPr>
      </p:pic>
      <p:pic>
        <p:nvPicPr>
          <p:cNvPr id="12" name="Picture 11">
            <a:extLst>
              <a:ext uri="{FF2B5EF4-FFF2-40B4-BE49-F238E27FC236}">
                <a16:creationId xmlns:a16="http://schemas.microsoft.com/office/drawing/2014/main" id="{DBA644D1-CFCA-1C43-B035-3EC400413BC5}"/>
              </a:ext>
            </a:extLst>
          </p:cNvPr>
          <p:cNvPicPr>
            <a:picLocks noChangeAspect="1"/>
          </p:cNvPicPr>
          <p:nvPr/>
        </p:nvPicPr>
        <p:blipFill rotWithShape="1">
          <a:blip r:embed="rId3"/>
          <a:srcRect t="18772" r="3" b="3"/>
          <a:stretch/>
        </p:blipFill>
        <p:spPr>
          <a:xfrm>
            <a:off x="3198068" y="10"/>
            <a:ext cx="2991088" cy="3339639"/>
          </a:xfrm>
          <a:prstGeom prst="rect">
            <a:avLst/>
          </a:prstGeom>
        </p:spPr>
      </p:pic>
      <p:pic>
        <p:nvPicPr>
          <p:cNvPr id="10" name="Picture 9">
            <a:extLst>
              <a:ext uri="{FF2B5EF4-FFF2-40B4-BE49-F238E27FC236}">
                <a16:creationId xmlns:a16="http://schemas.microsoft.com/office/drawing/2014/main" id="{E576E371-DC9C-A341-A2F4-F70C9D422F61}"/>
              </a:ext>
            </a:extLst>
          </p:cNvPr>
          <p:cNvPicPr>
            <a:picLocks noChangeAspect="1"/>
          </p:cNvPicPr>
          <p:nvPr/>
        </p:nvPicPr>
        <p:blipFill rotWithShape="1">
          <a:blip r:embed="rId4"/>
          <a:srcRect t="3139" r="1" b="933"/>
          <a:stretch/>
        </p:blipFill>
        <p:spPr>
          <a:xfrm>
            <a:off x="-2" y="3518351"/>
            <a:ext cx="6189158" cy="3339649"/>
          </a:xfrm>
          <a:prstGeom prst="rect">
            <a:avLst/>
          </a:prstGeom>
        </p:spPr>
      </p:pic>
      <p:sp>
        <p:nvSpPr>
          <p:cNvPr id="3" name="Content Placeholder 2">
            <a:extLst>
              <a:ext uri="{FF2B5EF4-FFF2-40B4-BE49-F238E27FC236}">
                <a16:creationId xmlns:a16="http://schemas.microsoft.com/office/drawing/2014/main" id="{92CF69B9-1FDD-9F45-A42D-1AB50C43B80C}"/>
              </a:ext>
            </a:extLst>
          </p:cNvPr>
          <p:cNvSpPr>
            <a:spLocks noGrp="1"/>
          </p:cNvSpPr>
          <p:nvPr>
            <p:ph idx="1"/>
          </p:nvPr>
        </p:nvSpPr>
        <p:spPr>
          <a:xfrm>
            <a:off x="6189156" y="1702130"/>
            <a:ext cx="5999795" cy="5155869"/>
          </a:xfrm>
        </p:spPr>
        <p:txBody>
          <a:bodyPr>
            <a:normAutofit fontScale="92500"/>
          </a:bodyPr>
          <a:lstStyle/>
          <a:p>
            <a:r>
              <a:rPr lang="en-GB" sz="1800" dirty="0">
                <a:latin typeface="Tw Cen MT" panose="020B0602020104020603" pitchFamily="34" charset="77"/>
              </a:rPr>
              <a:t>Sergei Witte – he of economic reform and development fame in the 1890s – was summoned back to the forefront of the Tsar’s government to deal with the critically out of control situation.</a:t>
            </a:r>
          </a:p>
          <a:p>
            <a:r>
              <a:rPr lang="en-GB" sz="1800" dirty="0">
                <a:latin typeface="Tw Cen MT" panose="020B0602020104020603" pitchFamily="34" charset="77"/>
              </a:rPr>
              <a:t>Witte - a man with vision, pragmatism and diplomacy – described the Tsarist govt of 1905 as a ‘mixture of cowardice, blindness and stupidity.’ Yet he also felt a duty to Russia and to his Tsar and did the best he could in a maelstrom of incompetence and confusion surrounding him.</a:t>
            </a:r>
          </a:p>
          <a:p>
            <a:r>
              <a:rPr lang="en-GB" sz="1800" dirty="0">
                <a:latin typeface="Tw Cen MT" panose="020B0602020104020603" pitchFamily="34" charset="77"/>
              </a:rPr>
              <a:t>Witte persuaded the Tsar into signing off on the August Manifesto, which indicated a step towards a democratic process in the establishment of a state assembly of all 51 provinces.</a:t>
            </a:r>
          </a:p>
          <a:p>
            <a:r>
              <a:rPr lang="en-GB" sz="1800" dirty="0">
                <a:latin typeface="Tw Cen MT" panose="020B0602020104020603" pitchFamily="34" charset="77"/>
              </a:rPr>
              <a:t>However the Tsar stopped short - much too short for most Russians – of granting any real sense of enfranchisement of the Russian people and the August Manifesto served to pour more fuel on the fire than achieve any degree of rapprochement.</a:t>
            </a:r>
          </a:p>
          <a:p>
            <a:r>
              <a:rPr lang="en-GB" sz="1800" dirty="0">
                <a:latin typeface="Tw Cen MT" panose="020B0602020104020603" pitchFamily="34" charset="77"/>
              </a:rPr>
              <a:t>By October the situation had deteriorated further. A general strike crippled Russia and the government faced the real threat of soviet insurrection becoming unstoppable</a:t>
            </a:r>
          </a:p>
          <a:p>
            <a:endParaRPr lang="en-GB" sz="1100" dirty="0">
              <a:latin typeface="Tw Cen MT" panose="020B0602020104020603" pitchFamily="34" charset="77"/>
            </a:endParaRPr>
          </a:p>
        </p:txBody>
      </p:sp>
    </p:spTree>
    <p:extLst>
      <p:ext uri="{BB962C8B-B14F-4D97-AF65-F5344CB8AC3E}">
        <p14:creationId xmlns:p14="http://schemas.microsoft.com/office/powerpoint/2010/main" val="29321588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F3C70C-133A-944B-9628-B2EAB16619E6}"/>
              </a:ext>
            </a:extLst>
          </p:cNvPr>
          <p:cNvSpPr>
            <a:spLocks noGrp="1"/>
          </p:cNvSpPr>
          <p:nvPr>
            <p:ph type="title"/>
          </p:nvPr>
        </p:nvSpPr>
        <p:spPr>
          <a:xfrm>
            <a:off x="0" y="33821"/>
            <a:ext cx="6188765" cy="1052857"/>
          </a:xfrm>
        </p:spPr>
        <p:txBody>
          <a:bodyPr>
            <a:normAutofit/>
          </a:bodyPr>
          <a:lstStyle/>
          <a:p>
            <a:r>
              <a:rPr lang="en-GB" sz="3200" dirty="0">
                <a:latin typeface="Tw Cen MT" panose="020B0602020104020603" pitchFamily="34" charset="77"/>
              </a:rPr>
              <a:t>October Days &amp; Crushing the Soviets</a:t>
            </a:r>
          </a:p>
        </p:txBody>
      </p:sp>
      <p:sp>
        <p:nvSpPr>
          <p:cNvPr id="3" name="Content Placeholder 2">
            <a:extLst>
              <a:ext uri="{FF2B5EF4-FFF2-40B4-BE49-F238E27FC236}">
                <a16:creationId xmlns:a16="http://schemas.microsoft.com/office/drawing/2014/main" id="{92CF69B9-1FDD-9F45-A42D-1AB50C43B80C}"/>
              </a:ext>
            </a:extLst>
          </p:cNvPr>
          <p:cNvSpPr>
            <a:spLocks noGrp="1"/>
          </p:cNvSpPr>
          <p:nvPr>
            <p:ph idx="1"/>
          </p:nvPr>
        </p:nvSpPr>
        <p:spPr>
          <a:xfrm>
            <a:off x="0" y="1245704"/>
            <a:ext cx="5473148" cy="5646117"/>
          </a:xfrm>
        </p:spPr>
        <p:txBody>
          <a:bodyPr>
            <a:normAutofit/>
          </a:bodyPr>
          <a:lstStyle/>
          <a:p>
            <a:r>
              <a:rPr lang="en-GB" sz="2000" dirty="0">
                <a:latin typeface="Tw Cen MT" panose="020B0602020104020603" pitchFamily="34" charset="77"/>
              </a:rPr>
              <a:t>Liberals were appeased through the promise of a legislative assembly (the Duma), freedom of speech and voting rights. They were the main ‘victors’ of the 1905 Revolution, on paper at least</a:t>
            </a:r>
          </a:p>
          <a:p>
            <a:r>
              <a:rPr lang="en-GB" sz="2000" dirty="0">
                <a:latin typeface="Tw Cen MT" panose="020B0602020104020603" pitchFamily="34" charset="77"/>
              </a:rPr>
              <a:t>Peasants were won over through promises of a reduction in their crippling mortgage repayments and a planned general amnesty later on. Land seizures were given back and a sense of normality returned to the countryside</a:t>
            </a:r>
          </a:p>
          <a:p>
            <a:r>
              <a:rPr lang="en-GB" sz="2000" dirty="0">
                <a:latin typeface="Tw Cen MT" panose="020B0602020104020603" pitchFamily="34" charset="77"/>
              </a:rPr>
              <a:t>That left the industrial workers, who’s violence and organisation had struck fear into both the Tsarist elites as well as the liberal middle class (Similar to Germany 1848!).</a:t>
            </a:r>
          </a:p>
          <a:p>
            <a:r>
              <a:rPr lang="en-GB" sz="2000" dirty="0">
                <a:latin typeface="Tw Cen MT" panose="020B0602020104020603" pitchFamily="34" charset="77"/>
              </a:rPr>
              <a:t>With the army now stabilised after its humiliation in the Far East, they were used against their own people and the nascent Soviet movement in Moscow and St Petersburg was crushed ruthlessly. For now at least!</a:t>
            </a:r>
          </a:p>
          <a:p>
            <a:endParaRPr lang="en-GB" sz="1300" dirty="0">
              <a:latin typeface="Tw Cen MT" panose="020B0602020104020603" pitchFamily="34" charset="77"/>
            </a:endParaRPr>
          </a:p>
        </p:txBody>
      </p:sp>
      <p:pic>
        <p:nvPicPr>
          <p:cNvPr id="5" name="Picture 4">
            <a:extLst>
              <a:ext uri="{FF2B5EF4-FFF2-40B4-BE49-F238E27FC236}">
                <a16:creationId xmlns:a16="http://schemas.microsoft.com/office/drawing/2014/main" id="{49C73717-E5CE-E041-95FE-31700E693EFE}"/>
              </a:ext>
            </a:extLst>
          </p:cNvPr>
          <p:cNvPicPr>
            <a:picLocks noChangeAspect="1"/>
          </p:cNvPicPr>
          <p:nvPr/>
        </p:nvPicPr>
        <p:blipFill rotWithShape="1">
          <a:blip r:embed="rId2"/>
          <a:srcRect t="16425" r="-1" b="8193"/>
          <a:stretch/>
        </p:blipFill>
        <p:spPr>
          <a:xfrm>
            <a:off x="6003234" y="-4"/>
            <a:ext cx="6188765"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pic>
        <p:nvPicPr>
          <p:cNvPr id="7" name="Picture 6">
            <a:extLst>
              <a:ext uri="{FF2B5EF4-FFF2-40B4-BE49-F238E27FC236}">
                <a16:creationId xmlns:a16="http://schemas.microsoft.com/office/drawing/2014/main" id="{FA677616-0AC6-5A4A-8116-2532B5CB95F5}"/>
              </a:ext>
            </a:extLst>
          </p:cNvPr>
          <p:cNvPicPr>
            <a:picLocks noChangeAspect="1"/>
          </p:cNvPicPr>
          <p:nvPr/>
        </p:nvPicPr>
        <p:blipFill rotWithShape="1">
          <a:blip r:embed="rId3"/>
          <a:srcRect t="22205" b="16545"/>
          <a:stretch/>
        </p:blipFill>
        <p:spPr>
          <a:xfrm>
            <a:off x="5380383" y="3802961"/>
            <a:ext cx="6818726" cy="3055043"/>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Tree>
    <p:extLst>
      <p:ext uri="{BB962C8B-B14F-4D97-AF65-F5344CB8AC3E}">
        <p14:creationId xmlns:p14="http://schemas.microsoft.com/office/powerpoint/2010/main" val="7060922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B43B9CA2-4B31-4ACD-9A9F-B8E6C6420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1098EDE-0C71-EA41-9F44-A3CF5C3D9E8B}"/>
              </a:ext>
            </a:extLst>
          </p:cNvPr>
          <p:cNvPicPr>
            <a:picLocks noChangeAspect="1"/>
          </p:cNvPicPr>
          <p:nvPr/>
        </p:nvPicPr>
        <p:blipFill rotWithShape="1">
          <a:blip r:embed="rId2"/>
          <a:srcRect l="12069" r="17673" b="2"/>
          <a:stretch/>
        </p:blipFill>
        <p:spPr>
          <a:xfrm>
            <a:off x="8529321" y="10"/>
            <a:ext cx="3662680" cy="3401558"/>
          </a:xfrm>
          <a:custGeom>
            <a:avLst/>
            <a:gdLst/>
            <a:ahLst/>
            <a:cxnLst/>
            <a:rect l="l" t="t" r="r" b="b"/>
            <a:pathLst>
              <a:path w="3662680" h="3401568">
                <a:moveTo>
                  <a:pt x="0" y="0"/>
                </a:moveTo>
                <a:lnTo>
                  <a:pt x="3662680" y="0"/>
                </a:lnTo>
                <a:lnTo>
                  <a:pt x="3662680" y="3401568"/>
                </a:lnTo>
                <a:lnTo>
                  <a:pt x="774527" y="3401568"/>
                </a:lnTo>
                <a:lnTo>
                  <a:pt x="769892" y="3133175"/>
                </a:lnTo>
                <a:cubicBezTo>
                  <a:pt x="732577" y="2055441"/>
                  <a:pt x="492520" y="1056020"/>
                  <a:pt x="104445" y="215033"/>
                </a:cubicBezTo>
                <a:close/>
              </a:path>
            </a:pathLst>
          </a:custGeom>
        </p:spPr>
      </p:pic>
      <p:pic>
        <p:nvPicPr>
          <p:cNvPr id="7" name="Picture 6">
            <a:extLst>
              <a:ext uri="{FF2B5EF4-FFF2-40B4-BE49-F238E27FC236}">
                <a16:creationId xmlns:a16="http://schemas.microsoft.com/office/drawing/2014/main" id="{D31B4D5E-5A4C-A44E-91C9-FBBCFFBDB06D}"/>
              </a:ext>
            </a:extLst>
          </p:cNvPr>
          <p:cNvPicPr>
            <a:picLocks noChangeAspect="1"/>
          </p:cNvPicPr>
          <p:nvPr/>
        </p:nvPicPr>
        <p:blipFill rotWithShape="1">
          <a:blip r:embed="rId3"/>
          <a:srcRect r="-3" b="5327"/>
          <a:stretch/>
        </p:blipFill>
        <p:spPr>
          <a:xfrm>
            <a:off x="5115314" y="10"/>
            <a:ext cx="4118110" cy="3401558"/>
          </a:xfrm>
          <a:custGeom>
            <a:avLst/>
            <a:gdLst/>
            <a:ahLst/>
            <a:cxnLst/>
            <a:rect l="l" t="t" r="r" b="b"/>
            <a:pathLst>
              <a:path w="4118110" h="3401568">
                <a:moveTo>
                  <a:pt x="0" y="0"/>
                </a:moveTo>
                <a:lnTo>
                  <a:pt x="3343575" y="0"/>
                </a:lnTo>
                <a:lnTo>
                  <a:pt x="3448028" y="215050"/>
                </a:lnTo>
                <a:cubicBezTo>
                  <a:pt x="3836103" y="1056037"/>
                  <a:pt x="4076161" y="2055458"/>
                  <a:pt x="4113475" y="3133192"/>
                </a:cubicBezTo>
                <a:lnTo>
                  <a:pt x="4118110" y="3401568"/>
                </a:lnTo>
                <a:lnTo>
                  <a:pt x="801224" y="3401568"/>
                </a:lnTo>
                <a:lnTo>
                  <a:pt x="797493" y="3185579"/>
                </a:lnTo>
                <a:cubicBezTo>
                  <a:pt x="756786" y="2009870"/>
                  <a:pt x="474799" y="927359"/>
                  <a:pt x="22579" y="42066"/>
                </a:cubicBezTo>
                <a:close/>
              </a:path>
            </a:pathLst>
          </a:custGeom>
        </p:spPr>
      </p:pic>
      <p:pic>
        <p:nvPicPr>
          <p:cNvPr id="11" name="Picture 10">
            <a:extLst>
              <a:ext uri="{FF2B5EF4-FFF2-40B4-BE49-F238E27FC236}">
                <a16:creationId xmlns:a16="http://schemas.microsoft.com/office/drawing/2014/main" id="{7C1F37C0-BD2A-D949-ABC0-1DCFF1C401A2}"/>
              </a:ext>
            </a:extLst>
          </p:cNvPr>
          <p:cNvPicPr>
            <a:picLocks noChangeAspect="1"/>
          </p:cNvPicPr>
          <p:nvPr/>
        </p:nvPicPr>
        <p:blipFill rotWithShape="1">
          <a:blip r:embed="rId4"/>
          <a:srcRect t="37184" r="1" b="207"/>
          <a:stretch/>
        </p:blipFill>
        <p:spPr>
          <a:xfrm>
            <a:off x="5168353" y="3456432"/>
            <a:ext cx="7023646" cy="3401568"/>
          </a:xfrm>
          <a:custGeom>
            <a:avLst/>
            <a:gdLst/>
            <a:ahLst/>
            <a:cxnLst/>
            <a:rect l="l" t="t" r="r" b="b"/>
            <a:pathLst>
              <a:path w="7023646" h="3401568">
                <a:moveTo>
                  <a:pt x="749132" y="0"/>
                </a:moveTo>
                <a:lnTo>
                  <a:pt x="7023646" y="0"/>
                </a:lnTo>
                <a:lnTo>
                  <a:pt x="7023646" y="3401568"/>
                </a:lnTo>
                <a:lnTo>
                  <a:pt x="0" y="3401568"/>
                </a:lnTo>
                <a:lnTo>
                  <a:pt x="79008" y="3238906"/>
                </a:lnTo>
                <a:cubicBezTo>
                  <a:pt x="502362" y="2321466"/>
                  <a:pt x="749563" y="1215476"/>
                  <a:pt x="749563" y="24956"/>
                </a:cubicBezTo>
                <a:close/>
              </a:path>
            </a:pathLst>
          </a:custGeom>
        </p:spPr>
      </p:pic>
      <p:sp useBgFill="1">
        <p:nvSpPr>
          <p:cNvPr id="18" name="Freeform: Shape 17">
            <a:extLst>
              <a:ext uri="{FF2B5EF4-FFF2-40B4-BE49-F238E27FC236}">
                <a16:creationId xmlns:a16="http://schemas.microsoft.com/office/drawing/2014/main" id="{33F94DB1-BC5D-454D-845C-7BA3A1F46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32965" cy="6858000"/>
          </a:xfrm>
          <a:custGeom>
            <a:avLst/>
            <a:gdLst>
              <a:gd name="connsiteX0" fmla="*/ 0 w 5932965"/>
              <a:gd name="connsiteY0" fmla="*/ 0 h 6858000"/>
              <a:gd name="connsiteX1" fmla="*/ 5140363 w 5932965"/>
              <a:gd name="connsiteY1" fmla="*/ 0 h 6858000"/>
              <a:gd name="connsiteX2" fmla="*/ 5152943 w 5932965"/>
              <a:gd name="connsiteY2" fmla="*/ 23550 h 6858000"/>
              <a:gd name="connsiteX3" fmla="*/ 5932965 w 5932965"/>
              <a:gd name="connsiteY3" fmla="*/ 3479505 h 6858000"/>
              <a:gd name="connsiteX4" fmla="*/ 5262410 w 5932965"/>
              <a:gd name="connsiteY4" fmla="*/ 6708999 h 6858000"/>
              <a:gd name="connsiteX5" fmla="*/ 5190385 w 5932965"/>
              <a:gd name="connsiteY5" fmla="*/ 6858000 h 6858000"/>
              <a:gd name="connsiteX6" fmla="*/ 0 w 593296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2965" h="6858000">
                <a:moveTo>
                  <a:pt x="0" y="0"/>
                </a:moveTo>
                <a:lnTo>
                  <a:pt x="5140363" y="0"/>
                </a:lnTo>
                <a:lnTo>
                  <a:pt x="5152943" y="23550"/>
                </a:lnTo>
                <a:cubicBezTo>
                  <a:pt x="5642847" y="987256"/>
                  <a:pt x="5932965" y="2183538"/>
                  <a:pt x="5932965" y="3479505"/>
                </a:cubicBezTo>
                <a:cubicBezTo>
                  <a:pt x="5932965" y="4675783"/>
                  <a:pt x="5685764" y="5787121"/>
                  <a:pt x="5262410" y="6708999"/>
                </a:cubicBezTo>
                <a:lnTo>
                  <a:pt x="5190385"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6" name="Freeform: Shape 19">
            <a:extLst>
              <a:ext uri="{FF2B5EF4-FFF2-40B4-BE49-F238E27FC236}">
                <a16:creationId xmlns:a16="http://schemas.microsoft.com/office/drawing/2014/main" id="{5676B86F-860B-4586-BCAA-C0650C09B7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22333" cy="6858000"/>
          </a:xfrm>
          <a:custGeom>
            <a:avLst/>
            <a:gdLst>
              <a:gd name="connsiteX0" fmla="*/ 0 w 5922333"/>
              <a:gd name="connsiteY0" fmla="*/ 0 h 6858000"/>
              <a:gd name="connsiteX1" fmla="*/ 5129731 w 5922333"/>
              <a:gd name="connsiteY1" fmla="*/ 0 h 6858000"/>
              <a:gd name="connsiteX2" fmla="*/ 5142311 w 5922333"/>
              <a:gd name="connsiteY2" fmla="*/ 23550 h 6858000"/>
              <a:gd name="connsiteX3" fmla="*/ 5922333 w 5922333"/>
              <a:gd name="connsiteY3" fmla="*/ 3479505 h 6858000"/>
              <a:gd name="connsiteX4" fmla="*/ 5251778 w 5922333"/>
              <a:gd name="connsiteY4" fmla="*/ 6708999 h 6858000"/>
              <a:gd name="connsiteX5" fmla="*/ 5179753 w 5922333"/>
              <a:gd name="connsiteY5" fmla="*/ 6858000 h 6858000"/>
              <a:gd name="connsiteX6" fmla="*/ 0 w 592233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22333" h="6858000">
                <a:moveTo>
                  <a:pt x="0" y="0"/>
                </a:moveTo>
                <a:lnTo>
                  <a:pt x="5129731" y="0"/>
                </a:lnTo>
                <a:lnTo>
                  <a:pt x="5142311" y="23550"/>
                </a:lnTo>
                <a:cubicBezTo>
                  <a:pt x="5632215" y="987256"/>
                  <a:pt x="5922333" y="2183538"/>
                  <a:pt x="5922333" y="3479505"/>
                </a:cubicBezTo>
                <a:cubicBezTo>
                  <a:pt x="5922333" y="4675783"/>
                  <a:pt x="5675132" y="5787121"/>
                  <a:pt x="5251778" y="6708999"/>
                </a:cubicBezTo>
                <a:lnTo>
                  <a:pt x="5179753"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8F3C70C-133A-944B-9628-B2EAB16619E6}"/>
              </a:ext>
            </a:extLst>
          </p:cNvPr>
          <p:cNvSpPr>
            <a:spLocks noGrp="1"/>
          </p:cNvSpPr>
          <p:nvPr>
            <p:ph type="title"/>
          </p:nvPr>
        </p:nvSpPr>
        <p:spPr>
          <a:xfrm>
            <a:off x="448056" y="685800"/>
            <a:ext cx="4922338" cy="599039"/>
          </a:xfrm>
        </p:spPr>
        <p:txBody>
          <a:bodyPr>
            <a:normAutofit fontScale="90000"/>
          </a:bodyPr>
          <a:lstStyle/>
          <a:p>
            <a:r>
              <a:rPr lang="en-GB" sz="3400" dirty="0">
                <a:latin typeface="Tw Cen MT" panose="020B0602020104020603" pitchFamily="34" charset="77"/>
              </a:rPr>
              <a:t>October Days &amp; Crushing the Soviets</a:t>
            </a:r>
          </a:p>
        </p:txBody>
      </p:sp>
      <p:sp>
        <p:nvSpPr>
          <p:cNvPr id="27" name="Rectangle 21">
            <a:extLst>
              <a:ext uri="{FF2B5EF4-FFF2-40B4-BE49-F238E27FC236}">
                <a16:creationId xmlns:a16="http://schemas.microsoft.com/office/drawing/2014/main" id="{8C818ED5-2F56-4171-9445-3AA4F44623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16867"/>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3">
            <a:extLst>
              <a:ext uri="{FF2B5EF4-FFF2-40B4-BE49-F238E27FC236}">
                <a16:creationId xmlns:a16="http://schemas.microsoft.com/office/drawing/2014/main" id="{DE74FCE8-866C-4AFA-B45C-FACE2A609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1" y="2089941"/>
            <a:ext cx="4970439"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2CF69B9-1FDD-9F45-A42D-1AB50C43B80C}"/>
              </a:ext>
            </a:extLst>
          </p:cNvPr>
          <p:cNvSpPr>
            <a:spLocks noGrp="1"/>
          </p:cNvSpPr>
          <p:nvPr>
            <p:ph idx="1"/>
          </p:nvPr>
        </p:nvSpPr>
        <p:spPr>
          <a:xfrm>
            <a:off x="0" y="2514600"/>
            <a:ext cx="5370394" cy="4306814"/>
          </a:xfrm>
        </p:spPr>
        <p:txBody>
          <a:bodyPr>
            <a:normAutofit lnSpcReduction="10000"/>
          </a:bodyPr>
          <a:lstStyle/>
          <a:p>
            <a:r>
              <a:rPr lang="en-GB" sz="1800" dirty="0">
                <a:latin typeface="Tw Cen MT" panose="020B0602020104020603" pitchFamily="34" charset="77"/>
              </a:rPr>
              <a:t>Liberals were appeased through the promise of a legislative assembly (the Duma), freedom of speech and voting rights. They were the main ‘victors’ of the 1905 Revolution, on paper at least</a:t>
            </a:r>
          </a:p>
          <a:p>
            <a:r>
              <a:rPr lang="en-GB" sz="1800" dirty="0">
                <a:latin typeface="Tw Cen MT" panose="020B0602020104020603" pitchFamily="34" charset="77"/>
              </a:rPr>
              <a:t>Peasants were won over through promises of a reduction in their crippling mortgage repayments and a planned general amnesty later on. Land seizures were given back and a sense of normality returned to the countryside</a:t>
            </a:r>
          </a:p>
          <a:p>
            <a:r>
              <a:rPr lang="en-GB" sz="1800" dirty="0">
                <a:latin typeface="Tw Cen MT" panose="020B0602020104020603" pitchFamily="34" charset="77"/>
              </a:rPr>
              <a:t>That left the industrial workers, who’s violence and organisation had struck fear into both the Tsarist elites as well as the liberal middle class (Similar to Germany 1848!).</a:t>
            </a:r>
          </a:p>
          <a:p>
            <a:r>
              <a:rPr lang="en-GB" sz="1800" dirty="0">
                <a:latin typeface="Tw Cen MT" panose="020B0602020104020603" pitchFamily="34" charset="77"/>
              </a:rPr>
              <a:t>With the army now stabilised after its humiliation in the Far East, they were used against their own people and the nascent Soviet movement in Moscow and St Petersburg was crushed ruthlessly. For now at least</a:t>
            </a:r>
          </a:p>
          <a:p>
            <a:endParaRPr lang="en-GB" sz="1400" dirty="0">
              <a:latin typeface="Tw Cen MT" panose="020B0602020104020603" pitchFamily="34" charset="77"/>
            </a:endParaRPr>
          </a:p>
        </p:txBody>
      </p:sp>
    </p:spTree>
    <p:extLst>
      <p:ext uri="{BB962C8B-B14F-4D97-AF65-F5344CB8AC3E}">
        <p14:creationId xmlns:p14="http://schemas.microsoft.com/office/powerpoint/2010/main" val="36701853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5">
            <a:extLst>
              <a:ext uri="{FF2B5EF4-FFF2-40B4-BE49-F238E27FC236}">
                <a16:creationId xmlns:a16="http://schemas.microsoft.com/office/drawing/2014/main" id="{B3F59054-3394-4D87-8BD0-A28DCD47F1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8C1764E-576A-2E4F-8789-559B275F48F9}"/>
              </a:ext>
            </a:extLst>
          </p:cNvPr>
          <p:cNvPicPr>
            <a:picLocks noChangeAspect="1"/>
          </p:cNvPicPr>
          <p:nvPr/>
        </p:nvPicPr>
        <p:blipFill rotWithShape="1">
          <a:blip r:embed="rId2"/>
          <a:srcRect t="3218" r="-2" b="-2"/>
          <a:stretch/>
        </p:blipFill>
        <p:spPr>
          <a:xfrm>
            <a:off x="8114907" y="10"/>
            <a:ext cx="4077093" cy="6857990"/>
          </a:xfrm>
          <a:custGeom>
            <a:avLst/>
            <a:gdLst/>
            <a:ahLst/>
            <a:cxnLst/>
            <a:rect l="l" t="t" r="r" b="b"/>
            <a:pathLst>
              <a:path w="4817171" h="6858000">
                <a:moveTo>
                  <a:pt x="22751" y="0"/>
                </a:moveTo>
                <a:lnTo>
                  <a:pt x="4817171" y="0"/>
                </a:lnTo>
                <a:lnTo>
                  <a:pt x="4817171" y="6858000"/>
                </a:lnTo>
                <a:lnTo>
                  <a:pt x="0" y="6858000"/>
                </a:lnTo>
                <a:lnTo>
                  <a:pt x="6679" y="6845555"/>
                </a:lnTo>
                <a:cubicBezTo>
                  <a:pt x="496584" y="5886487"/>
                  <a:pt x="786702" y="4695963"/>
                  <a:pt x="786702" y="3406233"/>
                </a:cubicBezTo>
                <a:cubicBezTo>
                  <a:pt x="786702" y="2215714"/>
                  <a:pt x="539501" y="1109724"/>
                  <a:pt x="116147" y="192283"/>
                </a:cubicBezTo>
                <a:close/>
              </a:path>
            </a:pathLst>
          </a:custGeom>
        </p:spPr>
      </p:pic>
      <p:pic>
        <p:nvPicPr>
          <p:cNvPr id="8" name="Picture 7">
            <a:extLst>
              <a:ext uri="{FF2B5EF4-FFF2-40B4-BE49-F238E27FC236}">
                <a16:creationId xmlns:a16="http://schemas.microsoft.com/office/drawing/2014/main" id="{98CF98CC-FA92-E942-BFC4-537116F70B19}"/>
              </a:ext>
            </a:extLst>
          </p:cNvPr>
          <p:cNvPicPr>
            <a:picLocks noChangeAspect="1"/>
          </p:cNvPicPr>
          <p:nvPr/>
        </p:nvPicPr>
        <p:blipFill rotWithShape="1">
          <a:blip r:embed="rId3"/>
          <a:srcRect l="21744" r="6661"/>
          <a:stretch/>
        </p:blipFill>
        <p:spPr>
          <a:xfrm>
            <a:off x="3712464" y="-40020"/>
            <a:ext cx="4979304" cy="3401558"/>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p:spPr>
      </p:pic>
      <p:pic>
        <p:nvPicPr>
          <p:cNvPr id="5" name="Picture 4">
            <a:extLst>
              <a:ext uri="{FF2B5EF4-FFF2-40B4-BE49-F238E27FC236}">
                <a16:creationId xmlns:a16="http://schemas.microsoft.com/office/drawing/2014/main" id="{AD7481E3-70AE-4287-AD7C-3DDC8C31A19F}"/>
              </a:ext>
            </a:extLst>
          </p:cNvPr>
          <p:cNvPicPr>
            <a:picLocks noChangeAspect="1"/>
          </p:cNvPicPr>
          <p:nvPr/>
        </p:nvPicPr>
        <p:blipFill rotWithShape="1">
          <a:blip r:embed="rId4"/>
          <a:srcRect l="450" r="-3" b="-3"/>
          <a:stretch/>
        </p:blipFill>
        <p:spPr>
          <a:xfrm>
            <a:off x="3273553" y="3456432"/>
            <a:ext cx="5418216" cy="3401568"/>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p:spPr>
      </p:pic>
      <p:sp useBgFill="1">
        <p:nvSpPr>
          <p:cNvPr id="28" name="Freeform: Shape 27">
            <a:extLst>
              <a:ext uri="{FF2B5EF4-FFF2-40B4-BE49-F238E27FC236}">
                <a16:creationId xmlns:a16="http://schemas.microsoft.com/office/drawing/2014/main" id="{2FE0ABA9-CAF1-4816-837D-5F28AAA08E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45815" cy="6858000"/>
          </a:xfrm>
          <a:custGeom>
            <a:avLst/>
            <a:gdLst>
              <a:gd name="connsiteX0" fmla="*/ 0 w 3945815"/>
              <a:gd name="connsiteY0" fmla="*/ 0 h 6858000"/>
              <a:gd name="connsiteX1" fmla="*/ 3138662 w 3945815"/>
              <a:gd name="connsiteY1" fmla="*/ 0 h 6858000"/>
              <a:gd name="connsiteX2" fmla="*/ 3275260 w 3945815"/>
              <a:gd name="connsiteY2" fmla="*/ 267438 h 6858000"/>
              <a:gd name="connsiteX3" fmla="*/ 3945815 w 3945815"/>
              <a:gd name="connsiteY3" fmla="*/ 3481388 h 6858000"/>
              <a:gd name="connsiteX4" fmla="*/ 3275260 w 3945815"/>
              <a:gd name="connsiteY4" fmla="*/ 6695338 h 6858000"/>
              <a:gd name="connsiteX5" fmla="*/ 3192177 w 3945815"/>
              <a:gd name="connsiteY5" fmla="*/ 6858000 h 6858000"/>
              <a:gd name="connsiteX6" fmla="*/ 0 w 39458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5815" h="685800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0" name="Freeform: Shape 29">
            <a:extLst>
              <a:ext uri="{FF2B5EF4-FFF2-40B4-BE49-F238E27FC236}">
                <a16:creationId xmlns:a16="http://schemas.microsoft.com/office/drawing/2014/main" id="{BC8B9C14-70F0-4F42-85FF-0DD3D5A585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36670" cy="6858000"/>
          </a:xfrm>
          <a:custGeom>
            <a:avLst/>
            <a:gdLst>
              <a:gd name="connsiteX0" fmla="*/ 0 w 3936670"/>
              <a:gd name="connsiteY0" fmla="*/ 0 h 6858000"/>
              <a:gd name="connsiteX1" fmla="*/ 3129517 w 3936670"/>
              <a:gd name="connsiteY1" fmla="*/ 0 h 6858000"/>
              <a:gd name="connsiteX2" fmla="*/ 3266115 w 3936670"/>
              <a:gd name="connsiteY2" fmla="*/ 267438 h 6858000"/>
              <a:gd name="connsiteX3" fmla="*/ 3936670 w 3936670"/>
              <a:gd name="connsiteY3" fmla="*/ 3481388 h 6858000"/>
              <a:gd name="connsiteX4" fmla="*/ 3266115 w 3936670"/>
              <a:gd name="connsiteY4" fmla="*/ 6695338 h 6858000"/>
              <a:gd name="connsiteX5" fmla="*/ 3183032 w 3936670"/>
              <a:gd name="connsiteY5" fmla="*/ 6858000 h 6858000"/>
              <a:gd name="connsiteX6" fmla="*/ 0 w 39366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6670" h="685800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8F3C70C-133A-944B-9628-B2EAB16619E6}"/>
              </a:ext>
            </a:extLst>
          </p:cNvPr>
          <p:cNvSpPr>
            <a:spLocks noGrp="1"/>
          </p:cNvSpPr>
          <p:nvPr>
            <p:ph type="title"/>
          </p:nvPr>
        </p:nvSpPr>
        <p:spPr>
          <a:xfrm>
            <a:off x="84273" y="84755"/>
            <a:ext cx="3255264" cy="2023474"/>
          </a:xfrm>
        </p:spPr>
        <p:txBody>
          <a:bodyPr>
            <a:noAutofit/>
          </a:bodyPr>
          <a:lstStyle/>
          <a:p>
            <a:r>
              <a:rPr lang="en-GB" sz="2800" b="1" dirty="0">
                <a:latin typeface="Tw Cen MT" panose="020B0602020104020603" pitchFamily="34" charset="77"/>
              </a:rPr>
              <a:t>1905: A ‘Revolution’ in the truest sense of the word?</a:t>
            </a:r>
          </a:p>
        </p:txBody>
      </p:sp>
      <p:sp>
        <p:nvSpPr>
          <p:cNvPr id="32" name="Rectangle 31">
            <a:extLst>
              <a:ext uri="{FF2B5EF4-FFF2-40B4-BE49-F238E27FC236}">
                <a16:creationId xmlns:a16="http://schemas.microsoft.com/office/drawing/2014/main" id="{98DE6C44-43F8-4DE4-AB81-66853FFEA0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06856"/>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2409529B-9B56-4F10-BE4D-F934DB89E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2089941"/>
            <a:ext cx="2834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2CF69B9-1FDD-9F45-A42D-1AB50C43B80C}"/>
              </a:ext>
            </a:extLst>
          </p:cNvPr>
          <p:cNvSpPr>
            <a:spLocks noGrp="1"/>
          </p:cNvSpPr>
          <p:nvPr>
            <p:ph idx="1"/>
          </p:nvPr>
        </p:nvSpPr>
        <p:spPr>
          <a:xfrm>
            <a:off x="0" y="2258568"/>
            <a:ext cx="3255264" cy="4599432"/>
          </a:xfrm>
        </p:spPr>
        <p:txBody>
          <a:bodyPr>
            <a:normAutofit fontScale="92500" lnSpcReduction="10000"/>
          </a:bodyPr>
          <a:lstStyle/>
          <a:p>
            <a:r>
              <a:rPr lang="en-GB" sz="1600" dirty="0">
                <a:latin typeface="Tw Cen MT" panose="020B0602020104020603" pitchFamily="34" charset="77"/>
              </a:rPr>
              <a:t>Historians have argued over the merits and value of the events of 1905 as constituting a serious ‘revolution’</a:t>
            </a:r>
          </a:p>
          <a:p>
            <a:r>
              <a:rPr lang="en-GB" sz="1600" dirty="0">
                <a:latin typeface="Tw Cen MT" panose="020B0602020104020603" pitchFamily="34" charset="77"/>
              </a:rPr>
              <a:t>With hindsight the events were too spontaneous, disorganised and disparate in the aims of the various groups agitating for change for it ever to have had a real chance of succeeding</a:t>
            </a:r>
          </a:p>
          <a:p>
            <a:r>
              <a:rPr lang="en-GB" sz="1600" dirty="0">
                <a:latin typeface="Tw Cen MT" panose="020B0602020104020603" pitchFamily="34" charset="77"/>
              </a:rPr>
              <a:t>However the very nature of so many complaints and grievances coming to the boil at exactly the same time indicated the breadth and depth of the failings of the Tsarist system.</a:t>
            </a:r>
          </a:p>
          <a:p>
            <a:r>
              <a:rPr lang="en-GB" sz="1600" dirty="0">
                <a:latin typeface="Tw Cen MT" panose="020B0602020104020603" pitchFamily="34" charset="77"/>
              </a:rPr>
              <a:t>There was a disconnect between the middle and working classes, city and countryside, which contributed to the failure to spark a cohesive unified front against the Tsar. The liberals also were quick to back down once some concessions were made.</a:t>
            </a:r>
          </a:p>
          <a:p>
            <a:endParaRPr lang="en-GB" sz="1100" dirty="0">
              <a:latin typeface="Tw Cen MT" panose="020B0602020104020603" pitchFamily="34" charset="77"/>
            </a:endParaRPr>
          </a:p>
          <a:p>
            <a:endParaRPr lang="en-GB" sz="1100" b="1" dirty="0">
              <a:latin typeface="Tw Cen MT" panose="020B0602020104020603" pitchFamily="34" charset="77"/>
            </a:endParaRPr>
          </a:p>
          <a:p>
            <a:endParaRPr lang="en-GB" sz="1100" dirty="0">
              <a:latin typeface="Tw Cen MT" panose="020B0602020104020603" pitchFamily="34" charset="77"/>
            </a:endParaRPr>
          </a:p>
        </p:txBody>
      </p:sp>
    </p:spTree>
    <p:extLst>
      <p:ext uri="{BB962C8B-B14F-4D97-AF65-F5344CB8AC3E}">
        <p14:creationId xmlns:p14="http://schemas.microsoft.com/office/powerpoint/2010/main" val="11094008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557A916-FDD1-44A1-A7A1-70009FD6B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F3C70C-133A-944B-9628-B2EAB16619E6}"/>
              </a:ext>
            </a:extLst>
          </p:cNvPr>
          <p:cNvSpPr>
            <a:spLocks noGrp="1"/>
          </p:cNvSpPr>
          <p:nvPr>
            <p:ph type="title"/>
          </p:nvPr>
        </p:nvSpPr>
        <p:spPr>
          <a:xfrm>
            <a:off x="8502909" y="-148796"/>
            <a:ext cx="3689091" cy="1960157"/>
          </a:xfrm>
        </p:spPr>
        <p:txBody>
          <a:bodyPr anchor="b">
            <a:normAutofit/>
          </a:bodyPr>
          <a:lstStyle/>
          <a:p>
            <a:r>
              <a:rPr lang="en-GB" sz="3400" dirty="0">
                <a:latin typeface="Tw Cen MT" panose="020B0602020104020603" pitchFamily="34" charset="77"/>
              </a:rPr>
              <a:t>1905: A ‘Revolution’ in the truest sense of the word?</a:t>
            </a:r>
          </a:p>
        </p:txBody>
      </p:sp>
      <p:pic>
        <p:nvPicPr>
          <p:cNvPr id="10" name="Picture 9">
            <a:extLst>
              <a:ext uri="{FF2B5EF4-FFF2-40B4-BE49-F238E27FC236}">
                <a16:creationId xmlns:a16="http://schemas.microsoft.com/office/drawing/2014/main" id="{335E1EEC-6B1F-2041-AB9B-3597D7138DE0}"/>
              </a:ext>
            </a:extLst>
          </p:cNvPr>
          <p:cNvPicPr>
            <a:picLocks noChangeAspect="1"/>
          </p:cNvPicPr>
          <p:nvPr/>
        </p:nvPicPr>
        <p:blipFill rotWithShape="1">
          <a:blip r:embed="rId2"/>
          <a:srcRect t="4985" r="3" b="33649"/>
          <a:stretch/>
        </p:blipFill>
        <p:spPr>
          <a:xfrm>
            <a:off x="5355120" y="1519571"/>
            <a:ext cx="2294762" cy="2009922"/>
          </a:xfrm>
          <a:custGeom>
            <a:avLst/>
            <a:gdLst/>
            <a:ahLst/>
            <a:cxnLst/>
            <a:rect l="l" t="t" r="r" b="b"/>
            <a:pathLst>
              <a:path w="2298408" h="2013116">
                <a:moveTo>
                  <a:pt x="655742" y="0"/>
                </a:moveTo>
                <a:cubicBezTo>
                  <a:pt x="1644875" y="0"/>
                  <a:pt x="1644875" y="0"/>
                  <a:pt x="1644875" y="0"/>
                </a:cubicBezTo>
                <a:cubicBezTo>
                  <a:pt x="1694920" y="0"/>
                  <a:pt x="1759685" y="34910"/>
                  <a:pt x="1786179" y="78547"/>
                </a:cubicBezTo>
                <a:cubicBezTo>
                  <a:pt x="2280745" y="925103"/>
                  <a:pt x="2280745" y="925103"/>
                  <a:pt x="2280745" y="925103"/>
                </a:cubicBezTo>
                <a:cubicBezTo>
                  <a:pt x="2304296" y="971649"/>
                  <a:pt x="2304296" y="1041468"/>
                  <a:pt x="2280745" y="1088014"/>
                </a:cubicBezTo>
                <a:cubicBezTo>
                  <a:pt x="1786179" y="1934570"/>
                  <a:pt x="1786179" y="1934570"/>
                  <a:pt x="1786179" y="1934570"/>
                </a:cubicBezTo>
                <a:cubicBezTo>
                  <a:pt x="1759685" y="1978207"/>
                  <a:pt x="1694920" y="2013116"/>
                  <a:pt x="1644875" y="2013116"/>
                </a:cubicBezTo>
                <a:lnTo>
                  <a:pt x="655742" y="2013116"/>
                </a:lnTo>
                <a:cubicBezTo>
                  <a:pt x="602753" y="2013116"/>
                  <a:pt x="537989" y="1978207"/>
                  <a:pt x="514438" y="1934570"/>
                </a:cubicBezTo>
                <a:cubicBezTo>
                  <a:pt x="19872" y="1088014"/>
                  <a:pt x="19872" y="1088014"/>
                  <a:pt x="19872" y="1088014"/>
                </a:cubicBezTo>
                <a:cubicBezTo>
                  <a:pt x="-6623" y="1041468"/>
                  <a:pt x="-6623" y="971649"/>
                  <a:pt x="19872" y="925103"/>
                </a:cubicBezTo>
                <a:cubicBezTo>
                  <a:pt x="514438" y="78547"/>
                  <a:pt x="514438" y="78547"/>
                  <a:pt x="514438" y="78547"/>
                </a:cubicBezTo>
                <a:cubicBezTo>
                  <a:pt x="537989" y="34910"/>
                  <a:pt x="602753" y="0"/>
                  <a:pt x="655742" y="0"/>
                </a:cubicBezTo>
                <a:close/>
              </a:path>
            </a:pathLst>
          </a:custGeom>
        </p:spPr>
      </p:pic>
      <p:pic>
        <p:nvPicPr>
          <p:cNvPr id="7" name="Picture 6">
            <a:extLst>
              <a:ext uri="{FF2B5EF4-FFF2-40B4-BE49-F238E27FC236}">
                <a16:creationId xmlns:a16="http://schemas.microsoft.com/office/drawing/2014/main" id="{592E5691-8BDF-3C4E-9E54-FEBC31BC3999}"/>
              </a:ext>
            </a:extLst>
          </p:cNvPr>
          <p:cNvPicPr>
            <a:picLocks noChangeAspect="1"/>
          </p:cNvPicPr>
          <p:nvPr/>
        </p:nvPicPr>
        <p:blipFill rotWithShape="1">
          <a:blip r:embed="rId3"/>
          <a:srcRect t="36530" r="-1" b="9107"/>
          <a:stretch/>
        </p:blipFill>
        <p:spPr>
          <a:xfrm>
            <a:off x="20" y="1"/>
            <a:ext cx="6770047" cy="2456679"/>
          </a:xfrm>
          <a:custGeom>
            <a:avLst/>
            <a:gdLst/>
            <a:ahLst/>
            <a:cxnLst/>
            <a:rect l="l" t="t" r="r" b="b"/>
            <a:pathLst>
              <a:path w="6770067" h="2456679">
                <a:moveTo>
                  <a:pt x="6770067" y="603033"/>
                </a:moveTo>
                <a:lnTo>
                  <a:pt x="6770067" y="617220"/>
                </a:lnTo>
                <a:lnTo>
                  <a:pt x="6768113" y="610127"/>
                </a:lnTo>
                <a:close/>
                <a:moveTo>
                  <a:pt x="0" y="0"/>
                </a:moveTo>
                <a:lnTo>
                  <a:pt x="6588505" y="0"/>
                </a:lnTo>
                <a:lnTo>
                  <a:pt x="6460879" y="219780"/>
                </a:lnTo>
                <a:cubicBezTo>
                  <a:pt x="5374128" y="2091240"/>
                  <a:pt x="5374128" y="2091240"/>
                  <a:pt x="5374128" y="2091240"/>
                </a:cubicBezTo>
                <a:cubicBezTo>
                  <a:pt x="5251862" y="2317464"/>
                  <a:pt x="5007334" y="2456679"/>
                  <a:pt x="4754071" y="2456679"/>
                </a:cubicBezTo>
                <a:cubicBezTo>
                  <a:pt x="710608" y="2456679"/>
                  <a:pt x="710608" y="2456679"/>
                  <a:pt x="710608" y="2456679"/>
                </a:cubicBezTo>
                <a:cubicBezTo>
                  <a:pt x="448613" y="2456679"/>
                  <a:pt x="212817" y="2317464"/>
                  <a:pt x="81819" y="2091240"/>
                </a:cubicBezTo>
                <a:lnTo>
                  <a:pt x="0" y="1949732"/>
                </a:lnTo>
                <a:close/>
              </a:path>
            </a:pathLst>
          </a:custGeom>
        </p:spPr>
      </p:pic>
      <p:pic>
        <p:nvPicPr>
          <p:cNvPr id="5" name="Picture 4">
            <a:extLst>
              <a:ext uri="{FF2B5EF4-FFF2-40B4-BE49-F238E27FC236}">
                <a16:creationId xmlns:a16="http://schemas.microsoft.com/office/drawing/2014/main" id="{FB94611D-88F5-4D48-AF37-FA94A1A8DDB6}"/>
              </a:ext>
            </a:extLst>
          </p:cNvPr>
          <p:cNvPicPr>
            <a:picLocks noChangeAspect="1"/>
          </p:cNvPicPr>
          <p:nvPr/>
        </p:nvPicPr>
        <p:blipFill rotWithShape="1">
          <a:blip r:embed="rId4"/>
          <a:srcRect t="10745" r="-1" b="1959"/>
          <a:stretch/>
        </p:blipFill>
        <p:spPr>
          <a:xfrm>
            <a:off x="20" y="2619612"/>
            <a:ext cx="7498453" cy="4238389"/>
          </a:xfrm>
          <a:custGeom>
            <a:avLst/>
            <a:gdLst/>
            <a:ahLst/>
            <a:cxnLst/>
            <a:rect l="l" t="t" r="r" b="b"/>
            <a:pathLst>
              <a:path w="7498473" h="4238389">
                <a:moveTo>
                  <a:pt x="6770067" y="1839459"/>
                </a:moveTo>
                <a:lnTo>
                  <a:pt x="6770067" y="1853646"/>
                </a:lnTo>
                <a:lnTo>
                  <a:pt x="6768113" y="1846552"/>
                </a:lnTo>
                <a:close/>
                <a:moveTo>
                  <a:pt x="710608" y="0"/>
                </a:moveTo>
                <a:cubicBezTo>
                  <a:pt x="710608" y="0"/>
                  <a:pt x="710608" y="0"/>
                  <a:pt x="4754071" y="0"/>
                </a:cubicBezTo>
                <a:cubicBezTo>
                  <a:pt x="5007334" y="0"/>
                  <a:pt x="5251862" y="139215"/>
                  <a:pt x="5374128" y="365439"/>
                </a:cubicBezTo>
                <a:cubicBezTo>
                  <a:pt x="5374128" y="365439"/>
                  <a:pt x="5374128" y="365439"/>
                  <a:pt x="7400224" y="3854515"/>
                </a:cubicBezTo>
                <a:cubicBezTo>
                  <a:pt x="7465723" y="3963277"/>
                  <a:pt x="7498473" y="4087266"/>
                  <a:pt x="7498473" y="4211255"/>
                </a:cubicBezTo>
                <a:lnTo>
                  <a:pt x="7494852" y="4238389"/>
                </a:lnTo>
                <a:lnTo>
                  <a:pt x="0" y="4238389"/>
                </a:lnTo>
                <a:lnTo>
                  <a:pt x="0" y="506947"/>
                </a:lnTo>
                <a:lnTo>
                  <a:pt x="81819" y="365439"/>
                </a:lnTo>
                <a:cubicBezTo>
                  <a:pt x="212817" y="139215"/>
                  <a:pt x="448613" y="0"/>
                  <a:pt x="710608" y="0"/>
                </a:cubicBezTo>
                <a:close/>
              </a:path>
            </a:pathLst>
          </a:custGeom>
        </p:spPr>
      </p:pic>
      <p:sp>
        <p:nvSpPr>
          <p:cNvPr id="3" name="Content Placeholder 2">
            <a:extLst>
              <a:ext uri="{FF2B5EF4-FFF2-40B4-BE49-F238E27FC236}">
                <a16:creationId xmlns:a16="http://schemas.microsoft.com/office/drawing/2014/main" id="{92CF69B9-1FDD-9F45-A42D-1AB50C43B80C}"/>
              </a:ext>
            </a:extLst>
          </p:cNvPr>
          <p:cNvSpPr>
            <a:spLocks noGrp="1"/>
          </p:cNvSpPr>
          <p:nvPr>
            <p:ph idx="1"/>
          </p:nvPr>
        </p:nvSpPr>
        <p:spPr>
          <a:xfrm>
            <a:off x="7924986" y="2139165"/>
            <a:ext cx="4267014" cy="4718835"/>
          </a:xfrm>
        </p:spPr>
        <p:txBody>
          <a:bodyPr>
            <a:normAutofit/>
          </a:bodyPr>
          <a:lstStyle/>
          <a:p>
            <a:r>
              <a:rPr lang="en-GB" sz="2000" dirty="0">
                <a:latin typeface="Tw Cen MT" panose="020B0602020104020603" pitchFamily="34" charset="77"/>
              </a:rPr>
              <a:t>The army proved critical in dousing the flames of rebellion. As long as they remained loyal to the Tsar, successfully carrying out a revolution across the vast expanses of Russia would always be difficult.</a:t>
            </a:r>
          </a:p>
          <a:p>
            <a:r>
              <a:rPr lang="en-GB" sz="2000" dirty="0">
                <a:latin typeface="Tw Cen MT" panose="020B0602020104020603" pitchFamily="34" charset="77"/>
              </a:rPr>
              <a:t>However, ideals of revolution and change were kept burning away due to Tsarist arrogance and reactionary backlash in the Fundamental Laws of 1906, which straight away reaffirmed that ‘supreme autocratic power belongs to the Tsar.’ The embers of revolution would never go away with such attitudes.</a:t>
            </a:r>
          </a:p>
          <a:p>
            <a:endParaRPr lang="en-GB" sz="1100" dirty="0">
              <a:latin typeface="Tw Cen MT" panose="020B0602020104020603" pitchFamily="34" charset="77"/>
            </a:endParaRPr>
          </a:p>
          <a:p>
            <a:endParaRPr lang="en-GB" sz="1100" dirty="0">
              <a:latin typeface="Tw Cen MT" panose="020B0602020104020603" pitchFamily="34" charset="77"/>
            </a:endParaRPr>
          </a:p>
          <a:p>
            <a:endParaRPr lang="en-GB" sz="1100" dirty="0">
              <a:latin typeface="Tw Cen MT" panose="020B0602020104020603" pitchFamily="34" charset="77"/>
            </a:endParaRPr>
          </a:p>
        </p:txBody>
      </p:sp>
    </p:spTree>
    <p:extLst>
      <p:ext uri="{BB962C8B-B14F-4D97-AF65-F5344CB8AC3E}">
        <p14:creationId xmlns:p14="http://schemas.microsoft.com/office/powerpoint/2010/main" val="281742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326AE-7A54-2C48-B296-8A5F18F8FB61}"/>
              </a:ext>
            </a:extLst>
          </p:cNvPr>
          <p:cNvSpPr>
            <a:spLocks noGrp="1"/>
          </p:cNvSpPr>
          <p:nvPr>
            <p:ph type="title"/>
          </p:nvPr>
        </p:nvSpPr>
        <p:spPr/>
        <p:txBody>
          <a:bodyPr/>
          <a:lstStyle/>
          <a:p>
            <a:r>
              <a:rPr lang="en-GB" dirty="0"/>
              <a:t>Unit Review Tasks</a:t>
            </a:r>
          </a:p>
        </p:txBody>
      </p:sp>
      <p:sp>
        <p:nvSpPr>
          <p:cNvPr id="3" name="Content Placeholder 2">
            <a:extLst>
              <a:ext uri="{FF2B5EF4-FFF2-40B4-BE49-F238E27FC236}">
                <a16:creationId xmlns:a16="http://schemas.microsoft.com/office/drawing/2014/main" id="{BB660FE2-1BCA-4240-8B23-216E6C9FED6B}"/>
              </a:ext>
            </a:extLst>
          </p:cNvPr>
          <p:cNvSpPr>
            <a:spLocks noGrp="1"/>
          </p:cNvSpPr>
          <p:nvPr>
            <p:ph idx="1"/>
          </p:nvPr>
        </p:nvSpPr>
        <p:spPr>
          <a:xfrm>
            <a:off x="838200" y="1825624"/>
            <a:ext cx="10515600" cy="4758055"/>
          </a:xfrm>
        </p:spPr>
        <p:txBody>
          <a:bodyPr>
            <a:normAutofit lnSpcReduction="10000"/>
          </a:bodyPr>
          <a:lstStyle/>
          <a:p>
            <a:r>
              <a:rPr lang="en-GB" dirty="0"/>
              <a:t>How revolutionary were the revolutionaries?! Create a mind map as outlined below:</a:t>
            </a:r>
          </a:p>
          <a:p>
            <a:endParaRPr lang="en-GB" dirty="0"/>
          </a:p>
          <a:p>
            <a:endParaRPr lang="en-GB" dirty="0"/>
          </a:p>
          <a:p>
            <a:endParaRPr lang="en-GB" dirty="0"/>
          </a:p>
          <a:p>
            <a:endParaRPr lang="en-GB" dirty="0"/>
          </a:p>
          <a:p>
            <a:endParaRPr lang="en-GB" dirty="0"/>
          </a:p>
          <a:p>
            <a:endParaRPr lang="en-GB" dirty="0"/>
          </a:p>
          <a:p>
            <a:endParaRPr lang="en-GB" dirty="0"/>
          </a:p>
          <a:p>
            <a:r>
              <a:rPr lang="en-GB"/>
              <a:t>Answer refresher Q’s p.43</a:t>
            </a:r>
            <a:endParaRPr lang="en-GB" dirty="0"/>
          </a:p>
        </p:txBody>
      </p:sp>
      <p:sp>
        <p:nvSpPr>
          <p:cNvPr id="4" name="Oval 3">
            <a:extLst>
              <a:ext uri="{FF2B5EF4-FFF2-40B4-BE49-F238E27FC236}">
                <a16:creationId xmlns:a16="http://schemas.microsoft.com/office/drawing/2014/main" id="{C835C86D-7227-8841-8596-E985A030AB7D}"/>
              </a:ext>
            </a:extLst>
          </p:cNvPr>
          <p:cNvSpPr/>
          <p:nvPr/>
        </p:nvSpPr>
        <p:spPr>
          <a:xfrm>
            <a:off x="4324350" y="3634740"/>
            <a:ext cx="3543300" cy="13258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How revolutionary were the ‘revolutionaries’ of 1905?</a:t>
            </a:r>
          </a:p>
        </p:txBody>
      </p:sp>
      <p:cxnSp>
        <p:nvCxnSpPr>
          <p:cNvPr id="6" name="Straight Arrow Connector 5">
            <a:extLst>
              <a:ext uri="{FF2B5EF4-FFF2-40B4-BE49-F238E27FC236}">
                <a16:creationId xmlns:a16="http://schemas.microsoft.com/office/drawing/2014/main" id="{B28514CA-161F-B24E-A1AA-ACF699D3DFC2}"/>
              </a:ext>
            </a:extLst>
          </p:cNvPr>
          <p:cNvCxnSpPr/>
          <p:nvPr/>
        </p:nvCxnSpPr>
        <p:spPr>
          <a:xfrm flipH="1" flipV="1">
            <a:off x="3086100" y="3131820"/>
            <a:ext cx="1760220" cy="8694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38532027-DD66-3043-A332-590B7DDE3A54}"/>
              </a:ext>
            </a:extLst>
          </p:cNvPr>
          <p:cNvCxnSpPr>
            <a:cxnSpLocks/>
          </p:cNvCxnSpPr>
          <p:nvPr/>
        </p:nvCxnSpPr>
        <p:spPr>
          <a:xfrm flipV="1">
            <a:off x="6168390" y="2629615"/>
            <a:ext cx="0" cy="9845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290D8C50-ED52-1A49-9FAA-5A8D2A0667F7}"/>
              </a:ext>
            </a:extLst>
          </p:cNvPr>
          <p:cNvCxnSpPr>
            <a:cxnSpLocks/>
          </p:cNvCxnSpPr>
          <p:nvPr/>
        </p:nvCxnSpPr>
        <p:spPr>
          <a:xfrm flipV="1">
            <a:off x="7421881" y="3065066"/>
            <a:ext cx="1383030" cy="8694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A2D1BF32-A4DC-AD4E-8753-85E7FB1D8616}"/>
              </a:ext>
            </a:extLst>
          </p:cNvPr>
          <p:cNvCxnSpPr>
            <a:cxnSpLocks/>
          </p:cNvCxnSpPr>
          <p:nvPr/>
        </p:nvCxnSpPr>
        <p:spPr>
          <a:xfrm>
            <a:off x="7528561" y="4572794"/>
            <a:ext cx="1615439" cy="8942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13230E7-3CAD-9346-BCEF-3BAAAFAFCC3A}"/>
              </a:ext>
            </a:extLst>
          </p:cNvPr>
          <p:cNvCxnSpPr>
            <a:cxnSpLocks/>
          </p:cNvCxnSpPr>
          <p:nvPr/>
        </p:nvCxnSpPr>
        <p:spPr>
          <a:xfrm flipV="1">
            <a:off x="3270885" y="4636057"/>
            <a:ext cx="1383030" cy="8694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4A12FAA9-2855-524D-9F77-F93742C08B2C}"/>
              </a:ext>
            </a:extLst>
          </p:cNvPr>
          <p:cNvCxnSpPr>
            <a:cxnSpLocks/>
          </p:cNvCxnSpPr>
          <p:nvPr/>
        </p:nvCxnSpPr>
        <p:spPr>
          <a:xfrm flipV="1">
            <a:off x="6084570" y="4904266"/>
            <a:ext cx="0" cy="9845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97143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6031" y="2274889"/>
            <a:ext cx="5572369" cy="392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TextBox 5"/>
          <p:cNvSpPr txBox="1">
            <a:spLocks noChangeArrowheads="1"/>
          </p:cNvSpPr>
          <p:nvPr/>
        </p:nvSpPr>
        <p:spPr bwMode="auto">
          <a:xfrm>
            <a:off x="1738314" y="0"/>
            <a:ext cx="8358187"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dirty="0">
                <a:solidFill>
                  <a:prstClr val="black"/>
                </a:solidFill>
                <a:latin typeface="Calibri" panose="020F0502020204030204" pitchFamily="34" charset="0"/>
              </a:rPr>
              <a:t>1. </a:t>
            </a:r>
            <a:r>
              <a:rPr lang="en-GB" altLang="en-US" sz="2000" dirty="0">
                <a:solidFill>
                  <a:prstClr val="black"/>
                </a:solidFill>
                <a:latin typeface="Calibri" panose="020F0502020204030204" pitchFamily="34" charset="0"/>
              </a:rPr>
              <a:t>Copy this diagram.</a:t>
            </a:r>
          </a:p>
          <a:p>
            <a:pPr eaLnBrk="1" hangingPunct="1"/>
            <a:r>
              <a:rPr lang="en-GB" altLang="en-US" sz="2000" dirty="0">
                <a:solidFill>
                  <a:prstClr val="black"/>
                </a:solidFill>
                <a:latin typeface="Calibri" panose="020F0502020204030204" pitchFamily="34" charset="0"/>
              </a:rPr>
              <a:t>2. Use your class notes and the textbook to fill in this diagram.  On the left hand side list the different steps the tsar took to crush the revolution in 1905 &amp; </a:t>
            </a:r>
            <a:r>
              <a:rPr lang="en-GB" altLang="en-US" sz="2000" b="1" dirty="0">
                <a:solidFill>
                  <a:prstClr val="black"/>
                </a:solidFill>
                <a:latin typeface="Calibri" panose="020F0502020204030204" pitchFamily="34" charset="0"/>
              </a:rPr>
              <a:t>explain</a:t>
            </a:r>
            <a:r>
              <a:rPr lang="en-GB" altLang="en-US" sz="2000" dirty="0">
                <a:solidFill>
                  <a:prstClr val="black"/>
                </a:solidFill>
                <a:latin typeface="Calibri" panose="020F0502020204030204" pitchFamily="34" charset="0"/>
              </a:rPr>
              <a:t> how each step helped him.</a:t>
            </a:r>
          </a:p>
          <a:p>
            <a:pPr eaLnBrk="1" hangingPunct="1"/>
            <a:r>
              <a:rPr lang="en-GB" altLang="en-US" sz="2000" dirty="0">
                <a:solidFill>
                  <a:prstClr val="black"/>
                </a:solidFill>
                <a:latin typeface="Calibri" panose="020F0502020204030204" pitchFamily="34" charset="0"/>
              </a:rPr>
              <a:t>3. On the right-hand side, list the longer term measure the tsar took to keep control after the revolution &amp; </a:t>
            </a:r>
            <a:r>
              <a:rPr lang="en-GB" altLang="en-US" sz="2000" b="1" dirty="0">
                <a:solidFill>
                  <a:prstClr val="black"/>
                </a:solidFill>
                <a:latin typeface="Calibri" panose="020F0502020204030204" pitchFamily="34" charset="0"/>
              </a:rPr>
              <a:t>explain</a:t>
            </a:r>
            <a:r>
              <a:rPr lang="en-GB" altLang="en-US" sz="2000" dirty="0">
                <a:solidFill>
                  <a:prstClr val="black"/>
                </a:solidFill>
                <a:latin typeface="Calibri" panose="020F0502020204030204" pitchFamily="34" charset="0"/>
              </a:rPr>
              <a:t> how each measure helped him.</a:t>
            </a:r>
            <a:endParaRPr lang="en-US" altLang="en-US" sz="2000" dirty="0">
              <a:solidFill>
                <a:prstClr val="black"/>
              </a:solidFill>
              <a:latin typeface="Calibri" panose="020F0502020204030204" pitchFamily="34" charset="0"/>
            </a:endParaRPr>
          </a:p>
        </p:txBody>
      </p:sp>
      <p:sp>
        <p:nvSpPr>
          <p:cNvPr id="4100" name="TextBox 3"/>
          <p:cNvSpPr txBox="1">
            <a:spLocks noChangeArrowheads="1"/>
          </p:cNvSpPr>
          <p:nvPr/>
        </p:nvSpPr>
        <p:spPr bwMode="auto">
          <a:xfrm>
            <a:off x="9140949" y="2667001"/>
            <a:ext cx="2428875" cy="369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b="1" dirty="0">
                <a:solidFill>
                  <a:prstClr val="black"/>
                </a:solidFill>
              </a:rPr>
              <a:t>Extension: </a:t>
            </a:r>
            <a:r>
              <a:rPr lang="en-GB" altLang="en-US" i="1" dirty="0">
                <a:solidFill>
                  <a:srgbClr val="C00000"/>
                </a:solidFill>
              </a:rPr>
              <a:t>‘The tsar survived the 1905 revolution more because his opponents were ineffective than because he acted effectively himself.’</a:t>
            </a:r>
          </a:p>
          <a:p>
            <a:pPr eaLnBrk="1" hangingPunct="1"/>
            <a:r>
              <a:rPr lang="en-GB" altLang="en-US" dirty="0">
                <a:solidFill>
                  <a:prstClr val="black"/>
                </a:solidFill>
              </a:rPr>
              <a:t>- Try and find evidence/examples to </a:t>
            </a:r>
            <a:r>
              <a:rPr lang="en-GB" altLang="en-US" b="1" dirty="0">
                <a:solidFill>
                  <a:prstClr val="black"/>
                </a:solidFill>
              </a:rPr>
              <a:t>support</a:t>
            </a:r>
            <a:r>
              <a:rPr lang="en-GB" altLang="en-US" dirty="0">
                <a:solidFill>
                  <a:prstClr val="black"/>
                </a:solidFill>
              </a:rPr>
              <a:t> and </a:t>
            </a:r>
            <a:r>
              <a:rPr lang="en-GB" altLang="en-US" b="1" dirty="0">
                <a:solidFill>
                  <a:prstClr val="black"/>
                </a:solidFill>
              </a:rPr>
              <a:t>disagree</a:t>
            </a:r>
            <a:r>
              <a:rPr lang="en-GB" altLang="en-US" dirty="0">
                <a:solidFill>
                  <a:prstClr val="black"/>
                </a:solidFill>
              </a:rPr>
              <a:t> with this view.</a:t>
            </a:r>
            <a:endParaRPr lang="en-US" altLang="en-US" dirty="0">
              <a:solidFill>
                <a:prstClr val="black"/>
              </a:solidFill>
            </a:endParaRPr>
          </a:p>
        </p:txBody>
      </p:sp>
      <p:sp>
        <p:nvSpPr>
          <p:cNvPr id="21509" name="TextBox 1"/>
          <p:cNvSpPr txBox="1">
            <a:spLocks noChangeArrowheads="1"/>
          </p:cNvSpPr>
          <p:nvPr/>
        </p:nvSpPr>
        <p:spPr bwMode="auto">
          <a:xfrm>
            <a:off x="1738313" y="2781300"/>
            <a:ext cx="24130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1400">
                <a:solidFill>
                  <a:prstClr val="black"/>
                </a:solidFill>
              </a:rPr>
              <a:t>Concessions to the Liberals – October Manifesto; Duma -&gt; regained support of the MC.</a:t>
            </a:r>
          </a:p>
        </p:txBody>
      </p:sp>
      <p:sp>
        <p:nvSpPr>
          <p:cNvPr id="21510" name="TextBox 2"/>
          <p:cNvSpPr txBox="1">
            <a:spLocks noChangeArrowheads="1"/>
          </p:cNvSpPr>
          <p:nvPr/>
        </p:nvSpPr>
        <p:spPr bwMode="auto">
          <a:xfrm>
            <a:off x="1774825" y="3860801"/>
            <a:ext cx="23050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1400">
                <a:solidFill>
                  <a:prstClr val="black"/>
                </a:solidFill>
              </a:rPr>
              <a:t>Ended redemption payments for peasants</a:t>
            </a:r>
          </a:p>
        </p:txBody>
      </p:sp>
      <p:sp>
        <p:nvSpPr>
          <p:cNvPr id="21511" name="TextBox 3"/>
          <p:cNvSpPr txBox="1">
            <a:spLocks noChangeArrowheads="1"/>
          </p:cNvSpPr>
          <p:nvPr/>
        </p:nvSpPr>
        <p:spPr bwMode="auto">
          <a:xfrm>
            <a:off x="1695450" y="5589589"/>
            <a:ext cx="1879600"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1400">
                <a:solidFill>
                  <a:prstClr val="black"/>
                </a:solidFill>
              </a:rPr>
              <a:t>Used troops to shut down St Petersburg Soviet and arrested its leaders; Crushed Moscow Soviet</a:t>
            </a:r>
          </a:p>
        </p:txBody>
      </p:sp>
      <p:sp>
        <p:nvSpPr>
          <p:cNvPr id="21512" name="TextBox 4"/>
          <p:cNvSpPr txBox="1">
            <a:spLocks noChangeArrowheads="1"/>
          </p:cNvSpPr>
          <p:nvPr/>
        </p:nvSpPr>
        <p:spPr bwMode="auto">
          <a:xfrm>
            <a:off x="5591175" y="2781300"/>
            <a:ext cx="187325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1400">
                <a:solidFill>
                  <a:prstClr val="black"/>
                </a:solidFill>
              </a:rPr>
              <a:t>Fundamental Laws – restored autocratic powers</a:t>
            </a:r>
          </a:p>
        </p:txBody>
      </p:sp>
      <p:sp>
        <p:nvSpPr>
          <p:cNvPr id="21513" name="TextBox 5"/>
          <p:cNvSpPr txBox="1">
            <a:spLocks noChangeArrowheads="1"/>
          </p:cNvSpPr>
          <p:nvPr/>
        </p:nvSpPr>
        <p:spPr bwMode="auto">
          <a:xfrm>
            <a:off x="5735638" y="3598864"/>
            <a:ext cx="2089150" cy="523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1400">
                <a:solidFill>
                  <a:prstClr val="black"/>
                </a:solidFill>
              </a:rPr>
              <a:t>Send troops to dissolve first Duma after 75 days</a:t>
            </a:r>
          </a:p>
        </p:txBody>
      </p:sp>
      <p:sp>
        <p:nvSpPr>
          <p:cNvPr id="21514" name="TextBox 6"/>
          <p:cNvSpPr txBox="1">
            <a:spLocks noChangeArrowheads="1"/>
          </p:cNvSpPr>
          <p:nvPr/>
        </p:nvSpPr>
        <p:spPr bwMode="auto">
          <a:xfrm>
            <a:off x="6311900" y="4292600"/>
            <a:ext cx="1512888" cy="1385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1400">
                <a:solidFill>
                  <a:prstClr val="black"/>
                </a:solidFill>
              </a:rPr>
              <a:t>Tsar changes the voting system so the richest 1% elected 2/3 of representatives.</a:t>
            </a:r>
          </a:p>
        </p:txBody>
      </p:sp>
      <p:sp>
        <p:nvSpPr>
          <p:cNvPr id="21515" name="TextBox 7"/>
          <p:cNvSpPr txBox="1">
            <a:spLocks noChangeArrowheads="1"/>
          </p:cNvSpPr>
          <p:nvPr/>
        </p:nvSpPr>
        <p:spPr bwMode="auto">
          <a:xfrm>
            <a:off x="5735638" y="5835651"/>
            <a:ext cx="20891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1400">
                <a:solidFill>
                  <a:prstClr val="black"/>
                </a:solidFill>
              </a:rPr>
              <a:t>Stolypin’s repression and reforms</a:t>
            </a:r>
          </a:p>
        </p:txBody>
      </p:sp>
    </p:spTree>
    <p:extLst>
      <p:ext uri="{BB962C8B-B14F-4D97-AF65-F5344CB8AC3E}">
        <p14:creationId xmlns:p14="http://schemas.microsoft.com/office/powerpoint/2010/main" val="65870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100"/>
                                        </p:tgtEl>
                                        <p:attrNameLst>
                                          <p:attrName>style.visibility</p:attrName>
                                        </p:attrNameLst>
                                      </p:cBhvr>
                                      <p:to>
                                        <p:strVal val="visible"/>
                                      </p:to>
                                    </p:set>
                                    <p:animEffect transition="in" filter="checkerboard(across)">
                                      <p:cBhvr>
                                        <p:cTn id="7" dur="5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2035</TotalTime>
  <Words>4774</Words>
  <Application>Microsoft Macintosh PowerPoint</Application>
  <PresentationFormat>Widescreen</PresentationFormat>
  <Paragraphs>303</Paragraphs>
  <Slides>37</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Arial</vt:lpstr>
      <vt:lpstr>Calibri</vt:lpstr>
      <vt:lpstr>Calibri Light</vt:lpstr>
      <vt:lpstr>Comic Sans MS</vt:lpstr>
      <vt:lpstr>Roboto</vt:lpstr>
      <vt:lpstr>Tw Cen MT</vt:lpstr>
      <vt:lpstr>Office Theme</vt:lpstr>
      <vt:lpstr>PowerPoint Presentation</vt:lpstr>
      <vt:lpstr>PowerPoint Presentation</vt:lpstr>
      <vt:lpstr>PowerPoint Presentation</vt:lpstr>
      <vt:lpstr>State of Russia 1894: Geography</vt:lpstr>
      <vt:lpstr>State of Russia 1894: The Tsar</vt:lpstr>
      <vt:lpstr>State of Russia 1894: The Orthodox Church</vt:lpstr>
      <vt:lpstr>State of Russia 1894: Politics and Organs of State</vt:lpstr>
      <vt:lpstr>State of Russia 1894: Social Structure - Nobility</vt:lpstr>
      <vt:lpstr>State of Russia 1894: Social Structure – Bourgeoisie</vt:lpstr>
      <vt:lpstr>State of Russia 1894: Social Structure - Peasants</vt:lpstr>
      <vt:lpstr>State of Russia 1894: Police and Military</vt:lpstr>
      <vt:lpstr>State of Russia 1894: Economy - Agriculture</vt:lpstr>
      <vt:lpstr>State of Russia 1894: Economy - Industry</vt:lpstr>
      <vt:lpstr>State of Russia 1894: Political Opponents</vt:lpstr>
      <vt:lpstr>PowerPoint Presentation</vt:lpstr>
      <vt:lpstr>Written Task: How stable was Russia in 1894?</vt:lpstr>
      <vt:lpstr>The problems continue…</vt:lpstr>
      <vt:lpstr>PowerPoint Presentation</vt:lpstr>
      <vt:lpstr>The 1905 Revolution</vt:lpstr>
      <vt:lpstr>Father Gapon’s Petition</vt:lpstr>
      <vt:lpstr>You are going to see four pictures of the event which triggered the 1905 revolution. Write down what you see and what you can infer from them</vt:lpstr>
      <vt:lpstr>PowerPoint Presentation</vt:lpstr>
      <vt:lpstr>PowerPoint Presentation</vt:lpstr>
      <vt:lpstr>PowerPoint Presentation</vt:lpstr>
      <vt:lpstr>What do you think the event was in 1905 which triggered the revolution?</vt:lpstr>
      <vt:lpstr>SOURCE A (handout) </vt:lpstr>
      <vt:lpstr>Use source A and your own knowledge to describe Bloody Sunday</vt:lpstr>
      <vt:lpstr>1905: A revolutionary year</vt:lpstr>
      <vt:lpstr>Potemkin Mutiny: The Tide is stemmed</vt:lpstr>
      <vt:lpstr>Potemkin Mutiny: A regime losing control</vt:lpstr>
      <vt:lpstr>A sticking plaster over a deep wound: August Manifesto</vt:lpstr>
      <vt:lpstr>October Days &amp; Crushing the Soviets</vt:lpstr>
      <vt:lpstr>October Days &amp; Crushing the Soviets</vt:lpstr>
      <vt:lpstr>1905: A ‘Revolution’ in the truest sense of the word?</vt:lpstr>
      <vt:lpstr>1905: A ‘Revolution’ in the truest sense of the word?</vt:lpstr>
      <vt:lpstr>Unit Review Tasks</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Wilson</dc:creator>
  <cp:lastModifiedBy>John Wilson</cp:lastModifiedBy>
  <cp:revision>51</cp:revision>
  <cp:lastPrinted>2021-02-17T05:46:19Z</cp:lastPrinted>
  <dcterms:created xsi:type="dcterms:W3CDTF">2021-02-14T06:16:19Z</dcterms:created>
  <dcterms:modified xsi:type="dcterms:W3CDTF">2021-02-23T08:57:23Z</dcterms:modified>
</cp:coreProperties>
</file>